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341" r:id="rId3"/>
    <p:sldId id="272" r:id="rId4"/>
    <p:sldId id="273" r:id="rId5"/>
    <p:sldId id="264" r:id="rId6"/>
    <p:sldId id="274" r:id="rId7"/>
    <p:sldId id="275" r:id="rId8"/>
    <p:sldId id="276" r:id="rId9"/>
    <p:sldId id="278" r:id="rId10"/>
    <p:sldId id="277" r:id="rId11"/>
    <p:sldId id="279" r:id="rId12"/>
  </p:sldIdLst>
  <p:sldSz cx="12192000" cy="6858000"/>
  <p:notesSz cx="9926638" cy="67976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6457B79-6F89-F1D7-379F-E4B0DD5C005A}" name="Anna Wieser" initials="AW" userId="S::anna.wieser@oesb-gruppe.com::16bd6148-64b3-42dc-bda6-03a73d6e7b1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C939"/>
    <a:srgbClr val="00ABAB"/>
    <a:srgbClr val="F394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18" autoAdjust="0"/>
    <p:restoredTop sz="94660"/>
  </p:normalViewPr>
  <p:slideViewPr>
    <p:cSldViewPr snapToGrid="0">
      <p:cViewPr varScale="1">
        <p:scale>
          <a:sx n="75" d="100"/>
          <a:sy n="75" d="100"/>
        </p:scale>
        <p:origin x="614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#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7A2A3B-742E-40DB-8EC4-28E71F3E77D9}" type="doc">
      <dgm:prSet loTypeId="urn:microsoft.com/office/officeart/2005/8/layout/radial4" loCatId="relationship" qsTypeId="urn:microsoft.com/office/officeart/2005/8/quickstyle/simple1#2" qsCatId="simple" csTypeId="urn:microsoft.com/office/officeart/2005/8/colors/accent1_1#1" csCatId="accent1" phldr="1"/>
      <dgm:spPr/>
      <dgm:t>
        <a:bodyPr/>
        <a:lstStyle/>
        <a:p>
          <a:endParaRPr lang="de-DE"/>
        </a:p>
      </dgm:t>
    </dgm:pt>
    <dgm:pt modelId="{8D05C19E-E040-44D9-9FB2-70E23F4F6349}">
      <dgm:prSet phldrT="[Text]"/>
      <dgm:spPr/>
      <dgm:t>
        <a:bodyPr/>
        <a:lstStyle/>
        <a:p>
          <a:r>
            <a:rPr lang="de-DE" dirty="0"/>
            <a:t>Mobile Working</a:t>
          </a:r>
        </a:p>
      </dgm:t>
    </dgm:pt>
    <dgm:pt modelId="{D3C7A8AD-0C1A-4D93-A1E9-634DFCC5CFAA}" type="parTrans" cxnId="{2B83782E-D882-4EEE-A5A9-615599EFB0DB}">
      <dgm:prSet/>
      <dgm:spPr/>
      <dgm:t>
        <a:bodyPr/>
        <a:lstStyle/>
        <a:p>
          <a:endParaRPr lang="de-DE"/>
        </a:p>
      </dgm:t>
    </dgm:pt>
    <dgm:pt modelId="{A7AAD038-DD08-4008-A09D-DDF8DCB81503}" type="sibTrans" cxnId="{2B83782E-D882-4EEE-A5A9-615599EFB0DB}">
      <dgm:prSet/>
      <dgm:spPr/>
      <dgm:t>
        <a:bodyPr/>
        <a:lstStyle/>
        <a:p>
          <a:endParaRPr lang="de-DE"/>
        </a:p>
      </dgm:t>
    </dgm:pt>
    <dgm:pt modelId="{EE3143EB-B0B9-4DAB-BBC2-2141EA6EA88E}">
      <dgm:prSet phldrT="[Text]"/>
      <dgm:spPr/>
      <dgm:t>
        <a:bodyPr/>
        <a:lstStyle/>
        <a:p>
          <a:r>
            <a:rPr lang="de-DE" dirty="0"/>
            <a:t>Akzeptanz in der Firma schaffen</a:t>
          </a:r>
        </a:p>
      </dgm:t>
    </dgm:pt>
    <dgm:pt modelId="{7B38A8F7-E119-4B5D-8F2D-A694160FB7D0}" type="parTrans" cxnId="{C9380F20-69F6-4558-AE01-2FF35A314EEA}">
      <dgm:prSet/>
      <dgm:spPr/>
      <dgm:t>
        <a:bodyPr/>
        <a:lstStyle/>
        <a:p>
          <a:endParaRPr lang="de-DE"/>
        </a:p>
      </dgm:t>
    </dgm:pt>
    <dgm:pt modelId="{AB8BDD2C-A67B-4EE6-A44B-566525CB254E}" type="sibTrans" cxnId="{C9380F20-69F6-4558-AE01-2FF35A314EEA}">
      <dgm:prSet/>
      <dgm:spPr/>
      <dgm:t>
        <a:bodyPr/>
        <a:lstStyle/>
        <a:p>
          <a:endParaRPr lang="de-DE"/>
        </a:p>
      </dgm:t>
    </dgm:pt>
    <dgm:pt modelId="{4A79E89E-24F1-4FC4-B0CA-04A895644222}">
      <dgm:prSet phldrT="[Text]"/>
      <dgm:spPr/>
      <dgm:t>
        <a:bodyPr/>
        <a:lstStyle/>
        <a:p>
          <a:r>
            <a:rPr lang="de-DE" dirty="0"/>
            <a:t>Einfache Gestaltung</a:t>
          </a:r>
        </a:p>
      </dgm:t>
    </dgm:pt>
    <dgm:pt modelId="{8DE3D2E7-3DEC-4932-8A41-A9FCE138916A}" type="parTrans" cxnId="{3BCE0FCF-32E0-41BA-8E80-01163C1F9DA0}">
      <dgm:prSet/>
      <dgm:spPr/>
      <dgm:t>
        <a:bodyPr/>
        <a:lstStyle/>
        <a:p>
          <a:endParaRPr lang="de-DE"/>
        </a:p>
      </dgm:t>
    </dgm:pt>
    <dgm:pt modelId="{3B6197E2-64A4-4DFD-8667-6B4EEEF4EE46}" type="sibTrans" cxnId="{3BCE0FCF-32E0-41BA-8E80-01163C1F9DA0}">
      <dgm:prSet/>
      <dgm:spPr/>
      <dgm:t>
        <a:bodyPr/>
        <a:lstStyle/>
        <a:p>
          <a:endParaRPr lang="de-DE"/>
        </a:p>
      </dgm:t>
    </dgm:pt>
    <dgm:pt modelId="{C3E7119F-D2E0-4182-81A6-03DB8E0795D7}">
      <dgm:prSet phldrT="[Text]"/>
      <dgm:spPr/>
      <dgm:t>
        <a:bodyPr/>
        <a:lstStyle/>
        <a:p>
          <a:r>
            <a:rPr lang="de-DE" dirty="0"/>
            <a:t>Niemanden grundsätzlich ausschließen</a:t>
          </a:r>
        </a:p>
      </dgm:t>
    </dgm:pt>
    <dgm:pt modelId="{CA60A113-E059-4F11-B77E-D2CB53AA3733}" type="parTrans" cxnId="{4E27B8DB-B25D-4643-A844-79559DCB3B5E}">
      <dgm:prSet/>
      <dgm:spPr/>
      <dgm:t>
        <a:bodyPr/>
        <a:lstStyle/>
        <a:p>
          <a:endParaRPr lang="de-DE"/>
        </a:p>
      </dgm:t>
    </dgm:pt>
    <dgm:pt modelId="{2750DCF3-E74C-405D-8CE5-FB5477A5061E}" type="sibTrans" cxnId="{4E27B8DB-B25D-4643-A844-79559DCB3B5E}">
      <dgm:prSet/>
      <dgm:spPr/>
      <dgm:t>
        <a:bodyPr/>
        <a:lstStyle/>
        <a:p>
          <a:endParaRPr lang="de-DE"/>
        </a:p>
      </dgm:t>
    </dgm:pt>
    <dgm:pt modelId="{34D29B3B-4058-40BD-BA09-F1C7560C8C9F}">
      <dgm:prSet/>
      <dgm:spPr/>
      <dgm:t>
        <a:bodyPr/>
        <a:lstStyle/>
        <a:p>
          <a:r>
            <a:rPr lang="de-DE" dirty="0"/>
            <a:t>Verschiedene Varianten</a:t>
          </a:r>
        </a:p>
      </dgm:t>
    </dgm:pt>
    <dgm:pt modelId="{2E911A59-6592-4715-8E07-697A0E145BDE}" type="parTrans" cxnId="{E7958C3F-2247-4D09-8B6B-22383802712F}">
      <dgm:prSet/>
      <dgm:spPr/>
      <dgm:t>
        <a:bodyPr/>
        <a:lstStyle/>
        <a:p>
          <a:endParaRPr lang="de-DE"/>
        </a:p>
      </dgm:t>
    </dgm:pt>
    <dgm:pt modelId="{D0788581-8AEE-46C7-997F-D79AB45BC171}" type="sibTrans" cxnId="{E7958C3F-2247-4D09-8B6B-22383802712F}">
      <dgm:prSet/>
      <dgm:spPr/>
      <dgm:t>
        <a:bodyPr/>
        <a:lstStyle/>
        <a:p>
          <a:endParaRPr lang="de-DE"/>
        </a:p>
      </dgm:t>
    </dgm:pt>
    <dgm:pt modelId="{5933D1AC-21E2-47F7-A087-2F143BE4D8DE}">
      <dgm:prSet/>
      <dgm:spPr/>
      <dgm:t>
        <a:bodyPr/>
        <a:lstStyle/>
        <a:p>
          <a:r>
            <a:rPr lang="de-DE" dirty="0"/>
            <a:t>Klare, einheitliche Kommunikation</a:t>
          </a:r>
        </a:p>
      </dgm:t>
    </dgm:pt>
    <dgm:pt modelId="{82DF9E7F-E7CD-4EC3-98CC-23B7D481BCAF}" type="parTrans" cxnId="{08304568-C0DC-4EE4-9B38-D4DD77504893}">
      <dgm:prSet/>
      <dgm:spPr/>
      <dgm:t>
        <a:bodyPr/>
        <a:lstStyle/>
        <a:p>
          <a:endParaRPr lang="de-DE"/>
        </a:p>
      </dgm:t>
    </dgm:pt>
    <dgm:pt modelId="{EE916F55-0BDE-406F-A864-94973E17AA6E}" type="sibTrans" cxnId="{08304568-C0DC-4EE4-9B38-D4DD77504893}">
      <dgm:prSet/>
      <dgm:spPr/>
      <dgm:t>
        <a:bodyPr/>
        <a:lstStyle/>
        <a:p>
          <a:endParaRPr lang="de-DE"/>
        </a:p>
      </dgm:t>
    </dgm:pt>
    <dgm:pt modelId="{5F33714E-8917-4DCD-BBEC-375CE368FBE4}">
      <dgm:prSet/>
      <dgm:spPr/>
      <dgm:t>
        <a:bodyPr/>
        <a:lstStyle/>
        <a:p>
          <a:r>
            <a:rPr lang="de-DE" dirty="0"/>
            <a:t>Transparente Regelung</a:t>
          </a:r>
        </a:p>
      </dgm:t>
    </dgm:pt>
    <dgm:pt modelId="{21FC2150-4D2E-446D-A2FE-5DE0AFA88ADE}" type="parTrans" cxnId="{60234B9B-9DBB-47B7-BB03-509CADE3D8EA}">
      <dgm:prSet/>
      <dgm:spPr/>
      <dgm:t>
        <a:bodyPr/>
        <a:lstStyle/>
        <a:p>
          <a:endParaRPr lang="de-DE"/>
        </a:p>
      </dgm:t>
    </dgm:pt>
    <dgm:pt modelId="{8AC8A472-8CEB-4761-8136-EACA451D8220}" type="sibTrans" cxnId="{60234B9B-9DBB-47B7-BB03-509CADE3D8EA}">
      <dgm:prSet/>
      <dgm:spPr/>
      <dgm:t>
        <a:bodyPr/>
        <a:lstStyle/>
        <a:p>
          <a:endParaRPr lang="de-DE"/>
        </a:p>
      </dgm:t>
    </dgm:pt>
    <dgm:pt modelId="{EA8FFBD3-51D1-4659-A5F1-B5BA06C59E07}">
      <dgm:prSet/>
      <dgm:spPr/>
      <dgm:t>
        <a:bodyPr/>
        <a:lstStyle/>
        <a:p>
          <a:r>
            <a:rPr lang="de-DE" dirty="0"/>
            <a:t>Verantwortung der Führungskräfte</a:t>
          </a:r>
        </a:p>
      </dgm:t>
    </dgm:pt>
    <dgm:pt modelId="{A1452575-DDCB-42ED-9DE2-577FA7D44C4B}" type="parTrans" cxnId="{86073784-30F0-4542-B818-1B590E1985A4}">
      <dgm:prSet/>
      <dgm:spPr/>
      <dgm:t>
        <a:bodyPr/>
        <a:lstStyle/>
        <a:p>
          <a:endParaRPr lang="de-DE"/>
        </a:p>
      </dgm:t>
    </dgm:pt>
    <dgm:pt modelId="{46171A90-49B1-49BA-984D-6CD43B8E44F6}" type="sibTrans" cxnId="{86073784-30F0-4542-B818-1B590E1985A4}">
      <dgm:prSet/>
      <dgm:spPr/>
      <dgm:t>
        <a:bodyPr/>
        <a:lstStyle/>
        <a:p>
          <a:endParaRPr lang="de-DE"/>
        </a:p>
      </dgm:t>
    </dgm:pt>
    <dgm:pt modelId="{1769DD7C-9AAC-4C54-B441-D996504083EE}" type="pres">
      <dgm:prSet presAssocID="{A27A2A3B-742E-40DB-8EC4-28E71F3E77D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FC42805-E63E-459C-9ACE-C160DE8F0293}" type="pres">
      <dgm:prSet presAssocID="{8D05C19E-E040-44D9-9FB2-70E23F4F6349}" presName="centerShape" presStyleLbl="node0" presStyleIdx="0" presStyleCnt="1"/>
      <dgm:spPr/>
    </dgm:pt>
    <dgm:pt modelId="{EB58FC3E-EFDB-4FA5-90F3-0772469FE2EF}" type="pres">
      <dgm:prSet presAssocID="{7B38A8F7-E119-4B5D-8F2D-A694160FB7D0}" presName="parTrans" presStyleLbl="bgSibTrans2D1" presStyleIdx="0" presStyleCnt="7"/>
      <dgm:spPr/>
    </dgm:pt>
    <dgm:pt modelId="{4F1D6B4D-F79C-4DB7-AE4D-69C1B823DA36}" type="pres">
      <dgm:prSet presAssocID="{EE3143EB-B0B9-4DAB-BBC2-2141EA6EA88E}" presName="node" presStyleLbl="node1" presStyleIdx="0" presStyleCnt="7">
        <dgm:presLayoutVars>
          <dgm:bulletEnabled val="1"/>
        </dgm:presLayoutVars>
      </dgm:prSet>
      <dgm:spPr/>
    </dgm:pt>
    <dgm:pt modelId="{77E7B2DE-2EF2-42A2-BD9F-2112B41B347B}" type="pres">
      <dgm:prSet presAssocID="{8DE3D2E7-3DEC-4932-8A41-A9FCE138916A}" presName="parTrans" presStyleLbl="bgSibTrans2D1" presStyleIdx="1" presStyleCnt="7"/>
      <dgm:spPr/>
    </dgm:pt>
    <dgm:pt modelId="{BEFC95C1-C33A-47BC-A39E-A4A59F80A535}" type="pres">
      <dgm:prSet presAssocID="{4A79E89E-24F1-4FC4-B0CA-04A895644222}" presName="node" presStyleLbl="node1" presStyleIdx="1" presStyleCnt="7">
        <dgm:presLayoutVars>
          <dgm:bulletEnabled val="1"/>
        </dgm:presLayoutVars>
      </dgm:prSet>
      <dgm:spPr/>
    </dgm:pt>
    <dgm:pt modelId="{918F9C17-D3CB-4627-AC84-90DF8DA3E8CF}" type="pres">
      <dgm:prSet presAssocID="{CA60A113-E059-4F11-B77E-D2CB53AA3733}" presName="parTrans" presStyleLbl="bgSibTrans2D1" presStyleIdx="2" presStyleCnt="7"/>
      <dgm:spPr/>
    </dgm:pt>
    <dgm:pt modelId="{2B3FF0CA-EDD6-45A4-845B-B343A4AAD896}" type="pres">
      <dgm:prSet presAssocID="{C3E7119F-D2E0-4182-81A6-03DB8E0795D7}" presName="node" presStyleLbl="node1" presStyleIdx="2" presStyleCnt="7">
        <dgm:presLayoutVars>
          <dgm:bulletEnabled val="1"/>
        </dgm:presLayoutVars>
      </dgm:prSet>
      <dgm:spPr/>
    </dgm:pt>
    <dgm:pt modelId="{DD525008-2522-4172-821F-E609448052C3}" type="pres">
      <dgm:prSet presAssocID="{2E911A59-6592-4715-8E07-697A0E145BDE}" presName="parTrans" presStyleLbl="bgSibTrans2D1" presStyleIdx="3" presStyleCnt="7"/>
      <dgm:spPr/>
    </dgm:pt>
    <dgm:pt modelId="{C0FB58E9-DFC1-4BAE-A702-6CFEAC7DFE70}" type="pres">
      <dgm:prSet presAssocID="{34D29B3B-4058-40BD-BA09-F1C7560C8C9F}" presName="node" presStyleLbl="node1" presStyleIdx="3" presStyleCnt="7">
        <dgm:presLayoutVars>
          <dgm:bulletEnabled val="1"/>
        </dgm:presLayoutVars>
      </dgm:prSet>
      <dgm:spPr/>
    </dgm:pt>
    <dgm:pt modelId="{4A6F9B0E-C68A-41D1-829A-2A528AF24040}" type="pres">
      <dgm:prSet presAssocID="{82DF9E7F-E7CD-4EC3-98CC-23B7D481BCAF}" presName="parTrans" presStyleLbl="bgSibTrans2D1" presStyleIdx="4" presStyleCnt="7"/>
      <dgm:spPr/>
    </dgm:pt>
    <dgm:pt modelId="{F442FC24-B4ED-4894-8F26-697A68D8034C}" type="pres">
      <dgm:prSet presAssocID="{5933D1AC-21E2-47F7-A087-2F143BE4D8DE}" presName="node" presStyleLbl="node1" presStyleIdx="4" presStyleCnt="7">
        <dgm:presLayoutVars>
          <dgm:bulletEnabled val="1"/>
        </dgm:presLayoutVars>
      </dgm:prSet>
      <dgm:spPr/>
    </dgm:pt>
    <dgm:pt modelId="{7A68B362-BB5B-4CCE-9B8D-E6C54869CFBE}" type="pres">
      <dgm:prSet presAssocID="{21FC2150-4D2E-446D-A2FE-5DE0AFA88ADE}" presName="parTrans" presStyleLbl="bgSibTrans2D1" presStyleIdx="5" presStyleCnt="7"/>
      <dgm:spPr/>
    </dgm:pt>
    <dgm:pt modelId="{2C78F4BB-29D5-4759-8A53-3FA9CE7E0EB5}" type="pres">
      <dgm:prSet presAssocID="{5F33714E-8917-4DCD-BBEC-375CE368FBE4}" presName="node" presStyleLbl="node1" presStyleIdx="5" presStyleCnt="7">
        <dgm:presLayoutVars>
          <dgm:bulletEnabled val="1"/>
        </dgm:presLayoutVars>
      </dgm:prSet>
      <dgm:spPr/>
    </dgm:pt>
    <dgm:pt modelId="{0063C5F4-43CE-4E20-A7F1-2999AFF7D47D}" type="pres">
      <dgm:prSet presAssocID="{A1452575-DDCB-42ED-9DE2-577FA7D44C4B}" presName="parTrans" presStyleLbl="bgSibTrans2D1" presStyleIdx="6" presStyleCnt="7"/>
      <dgm:spPr/>
    </dgm:pt>
    <dgm:pt modelId="{34DBEB1E-D4AA-432A-ADAB-F7F637E30453}" type="pres">
      <dgm:prSet presAssocID="{EA8FFBD3-51D1-4659-A5F1-B5BA06C59E07}" presName="node" presStyleLbl="node1" presStyleIdx="6" presStyleCnt="7">
        <dgm:presLayoutVars>
          <dgm:bulletEnabled val="1"/>
        </dgm:presLayoutVars>
      </dgm:prSet>
      <dgm:spPr/>
    </dgm:pt>
  </dgm:ptLst>
  <dgm:cxnLst>
    <dgm:cxn modelId="{C8590D07-1825-407B-88B6-28516A365755}" type="presOf" srcId="{82DF9E7F-E7CD-4EC3-98CC-23B7D481BCAF}" destId="{4A6F9B0E-C68A-41D1-829A-2A528AF24040}" srcOrd="0" destOrd="0" presId="urn:microsoft.com/office/officeart/2005/8/layout/radial4"/>
    <dgm:cxn modelId="{D9A78F08-B2B7-4075-A4CC-50CA7F225824}" type="presOf" srcId="{A27A2A3B-742E-40DB-8EC4-28E71F3E77D9}" destId="{1769DD7C-9AAC-4C54-B441-D996504083EE}" srcOrd="0" destOrd="0" presId="urn:microsoft.com/office/officeart/2005/8/layout/radial4"/>
    <dgm:cxn modelId="{4FE5D81C-A15F-44AA-92A2-DF08A91132E3}" type="presOf" srcId="{EA8FFBD3-51D1-4659-A5F1-B5BA06C59E07}" destId="{34DBEB1E-D4AA-432A-ADAB-F7F637E30453}" srcOrd="0" destOrd="0" presId="urn:microsoft.com/office/officeart/2005/8/layout/radial4"/>
    <dgm:cxn modelId="{C9380F20-69F6-4558-AE01-2FF35A314EEA}" srcId="{8D05C19E-E040-44D9-9FB2-70E23F4F6349}" destId="{EE3143EB-B0B9-4DAB-BBC2-2141EA6EA88E}" srcOrd="0" destOrd="0" parTransId="{7B38A8F7-E119-4B5D-8F2D-A694160FB7D0}" sibTransId="{AB8BDD2C-A67B-4EE6-A44B-566525CB254E}"/>
    <dgm:cxn modelId="{2B83782E-D882-4EEE-A5A9-615599EFB0DB}" srcId="{A27A2A3B-742E-40DB-8EC4-28E71F3E77D9}" destId="{8D05C19E-E040-44D9-9FB2-70E23F4F6349}" srcOrd="0" destOrd="0" parTransId="{D3C7A8AD-0C1A-4D93-A1E9-634DFCC5CFAA}" sibTransId="{A7AAD038-DD08-4008-A09D-DDF8DCB81503}"/>
    <dgm:cxn modelId="{5272BA36-C714-41C2-ACA5-C5B9F19CC52C}" type="presOf" srcId="{7B38A8F7-E119-4B5D-8F2D-A694160FB7D0}" destId="{EB58FC3E-EFDB-4FA5-90F3-0772469FE2EF}" srcOrd="0" destOrd="0" presId="urn:microsoft.com/office/officeart/2005/8/layout/radial4"/>
    <dgm:cxn modelId="{E943323C-1C29-44CA-A50E-CD9189EC08DE}" type="presOf" srcId="{34D29B3B-4058-40BD-BA09-F1C7560C8C9F}" destId="{C0FB58E9-DFC1-4BAE-A702-6CFEAC7DFE70}" srcOrd="0" destOrd="0" presId="urn:microsoft.com/office/officeart/2005/8/layout/radial4"/>
    <dgm:cxn modelId="{E7958C3F-2247-4D09-8B6B-22383802712F}" srcId="{8D05C19E-E040-44D9-9FB2-70E23F4F6349}" destId="{34D29B3B-4058-40BD-BA09-F1C7560C8C9F}" srcOrd="3" destOrd="0" parTransId="{2E911A59-6592-4715-8E07-697A0E145BDE}" sibTransId="{D0788581-8AEE-46C7-997F-D79AB45BC171}"/>
    <dgm:cxn modelId="{08304568-C0DC-4EE4-9B38-D4DD77504893}" srcId="{8D05C19E-E040-44D9-9FB2-70E23F4F6349}" destId="{5933D1AC-21E2-47F7-A087-2F143BE4D8DE}" srcOrd="4" destOrd="0" parTransId="{82DF9E7F-E7CD-4EC3-98CC-23B7D481BCAF}" sibTransId="{EE916F55-0BDE-406F-A864-94973E17AA6E}"/>
    <dgm:cxn modelId="{5F9D994F-4269-4DE4-B72C-0AA03BB935BF}" type="presOf" srcId="{A1452575-DDCB-42ED-9DE2-577FA7D44C4B}" destId="{0063C5F4-43CE-4E20-A7F1-2999AFF7D47D}" srcOrd="0" destOrd="0" presId="urn:microsoft.com/office/officeart/2005/8/layout/radial4"/>
    <dgm:cxn modelId="{4D18D556-97B5-448F-A780-884533CEA8C8}" type="presOf" srcId="{8D05C19E-E040-44D9-9FB2-70E23F4F6349}" destId="{4FC42805-E63E-459C-9ACE-C160DE8F0293}" srcOrd="0" destOrd="0" presId="urn:microsoft.com/office/officeart/2005/8/layout/radial4"/>
    <dgm:cxn modelId="{2AC48A81-596E-4D25-BCBF-06D44915A39D}" type="presOf" srcId="{CA60A113-E059-4F11-B77E-D2CB53AA3733}" destId="{918F9C17-D3CB-4627-AC84-90DF8DA3E8CF}" srcOrd="0" destOrd="0" presId="urn:microsoft.com/office/officeart/2005/8/layout/radial4"/>
    <dgm:cxn modelId="{86073784-30F0-4542-B818-1B590E1985A4}" srcId="{8D05C19E-E040-44D9-9FB2-70E23F4F6349}" destId="{EA8FFBD3-51D1-4659-A5F1-B5BA06C59E07}" srcOrd="6" destOrd="0" parTransId="{A1452575-DDCB-42ED-9DE2-577FA7D44C4B}" sibTransId="{46171A90-49B1-49BA-984D-6CD43B8E44F6}"/>
    <dgm:cxn modelId="{9E5CEC84-3C79-4E87-993E-AE4A86075FBA}" type="presOf" srcId="{5F33714E-8917-4DCD-BBEC-375CE368FBE4}" destId="{2C78F4BB-29D5-4759-8A53-3FA9CE7E0EB5}" srcOrd="0" destOrd="0" presId="urn:microsoft.com/office/officeart/2005/8/layout/radial4"/>
    <dgm:cxn modelId="{1948F68D-05E5-426D-85BB-C06628C51ED2}" type="presOf" srcId="{C3E7119F-D2E0-4182-81A6-03DB8E0795D7}" destId="{2B3FF0CA-EDD6-45A4-845B-B343A4AAD896}" srcOrd="0" destOrd="0" presId="urn:microsoft.com/office/officeart/2005/8/layout/radial4"/>
    <dgm:cxn modelId="{60234B9B-9DBB-47B7-BB03-509CADE3D8EA}" srcId="{8D05C19E-E040-44D9-9FB2-70E23F4F6349}" destId="{5F33714E-8917-4DCD-BBEC-375CE368FBE4}" srcOrd="5" destOrd="0" parTransId="{21FC2150-4D2E-446D-A2FE-5DE0AFA88ADE}" sibTransId="{8AC8A472-8CEB-4761-8136-EACA451D8220}"/>
    <dgm:cxn modelId="{8666D3A3-8B8C-44E5-BF19-702E916DC5E3}" type="presOf" srcId="{8DE3D2E7-3DEC-4932-8A41-A9FCE138916A}" destId="{77E7B2DE-2EF2-42A2-BD9F-2112B41B347B}" srcOrd="0" destOrd="0" presId="urn:microsoft.com/office/officeart/2005/8/layout/radial4"/>
    <dgm:cxn modelId="{A1C96EA8-2A37-4D7A-8967-41899102A2F7}" type="presOf" srcId="{5933D1AC-21E2-47F7-A087-2F143BE4D8DE}" destId="{F442FC24-B4ED-4894-8F26-697A68D8034C}" srcOrd="0" destOrd="0" presId="urn:microsoft.com/office/officeart/2005/8/layout/radial4"/>
    <dgm:cxn modelId="{0EF7B0AE-80D0-4FED-97F8-62C1277CE3A4}" type="presOf" srcId="{EE3143EB-B0B9-4DAB-BBC2-2141EA6EA88E}" destId="{4F1D6B4D-F79C-4DB7-AE4D-69C1B823DA36}" srcOrd="0" destOrd="0" presId="urn:microsoft.com/office/officeart/2005/8/layout/radial4"/>
    <dgm:cxn modelId="{9679BBB7-9BEB-409F-94DC-1C23FB5C706F}" type="presOf" srcId="{4A79E89E-24F1-4FC4-B0CA-04A895644222}" destId="{BEFC95C1-C33A-47BC-A39E-A4A59F80A535}" srcOrd="0" destOrd="0" presId="urn:microsoft.com/office/officeart/2005/8/layout/radial4"/>
    <dgm:cxn modelId="{B9B046C7-53EF-4320-B57D-9735B2361882}" type="presOf" srcId="{2E911A59-6592-4715-8E07-697A0E145BDE}" destId="{DD525008-2522-4172-821F-E609448052C3}" srcOrd="0" destOrd="0" presId="urn:microsoft.com/office/officeart/2005/8/layout/radial4"/>
    <dgm:cxn modelId="{3BCE0FCF-32E0-41BA-8E80-01163C1F9DA0}" srcId="{8D05C19E-E040-44D9-9FB2-70E23F4F6349}" destId="{4A79E89E-24F1-4FC4-B0CA-04A895644222}" srcOrd="1" destOrd="0" parTransId="{8DE3D2E7-3DEC-4932-8A41-A9FCE138916A}" sibTransId="{3B6197E2-64A4-4DFD-8667-6B4EEEF4EE46}"/>
    <dgm:cxn modelId="{FAFD89D6-2319-43CB-B133-7E8D822CFBD5}" type="presOf" srcId="{21FC2150-4D2E-446D-A2FE-5DE0AFA88ADE}" destId="{7A68B362-BB5B-4CCE-9B8D-E6C54869CFBE}" srcOrd="0" destOrd="0" presId="urn:microsoft.com/office/officeart/2005/8/layout/radial4"/>
    <dgm:cxn modelId="{4E27B8DB-B25D-4643-A844-79559DCB3B5E}" srcId="{8D05C19E-E040-44D9-9FB2-70E23F4F6349}" destId="{C3E7119F-D2E0-4182-81A6-03DB8E0795D7}" srcOrd="2" destOrd="0" parTransId="{CA60A113-E059-4F11-B77E-D2CB53AA3733}" sibTransId="{2750DCF3-E74C-405D-8CE5-FB5477A5061E}"/>
    <dgm:cxn modelId="{843C86E3-7AA1-4D44-B2C8-763DC87B7378}" type="presParOf" srcId="{1769DD7C-9AAC-4C54-B441-D996504083EE}" destId="{4FC42805-E63E-459C-9ACE-C160DE8F0293}" srcOrd="0" destOrd="0" presId="urn:microsoft.com/office/officeart/2005/8/layout/radial4"/>
    <dgm:cxn modelId="{A3D0260B-F1C4-4875-B6AA-4E52AA489E7E}" type="presParOf" srcId="{1769DD7C-9AAC-4C54-B441-D996504083EE}" destId="{EB58FC3E-EFDB-4FA5-90F3-0772469FE2EF}" srcOrd="1" destOrd="0" presId="urn:microsoft.com/office/officeart/2005/8/layout/radial4"/>
    <dgm:cxn modelId="{CABE75E0-42E9-4268-985D-74EBA2F168C9}" type="presParOf" srcId="{1769DD7C-9AAC-4C54-B441-D996504083EE}" destId="{4F1D6B4D-F79C-4DB7-AE4D-69C1B823DA36}" srcOrd="2" destOrd="0" presId="urn:microsoft.com/office/officeart/2005/8/layout/radial4"/>
    <dgm:cxn modelId="{B6F6C345-8F7F-4877-A5E6-57DD2F19C5A2}" type="presParOf" srcId="{1769DD7C-9AAC-4C54-B441-D996504083EE}" destId="{77E7B2DE-2EF2-42A2-BD9F-2112B41B347B}" srcOrd="3" destOrd="0" presId="urn:microsoft.com/office/officeart/2005/8/layout/radial4"/>
    <dgm:cxn modelId="{C5A57A5A-7E73-4853-B3C0-2D08B9F43646}" type="presParOf" srcId="{1769DD7C-9AAC-4C54-B441-D996504083EE}" destId="{BEFC95C1-C33A-47BC-A39E-A4A59F80A535}" srcOrd="4" destOrd="0" presId="urn:microsoft.com/office/officeart/2005/8/layout/radial4"/>
    <dgm:cxn modelId="{A8718CE0-5C46-47E0-AF3C-EB97DDDB7FFB}" type="presParOf" srcId="{1769DD7C-9AAC-4C54-B441-D996504083EE}" destId="{918F9C17-D3CB-4627-AC84-90DF8DA3E8CF}" srcOrd="5" destOrd="0" presId="urn:microsoft.com/office/officeart/2005/8/layout/radial4"/>
    <dgm:cxn modelId="{7B31B24F-AB0C-422F-A71E-EBE11A2EDAB5}" type="presParOf" srcId="{1769DD7C-9AAC-4C54-B441-D996504083EE}" destId="{2B3FF0CA-EDD6-45A4-845B-B343A4AAD896}" srcOrd="6" destOrd="0" presId="urn:microsoft.com/office/officeart/2005/8/layout/radial4"/>
    <dgm:cxn modelId="{0E398A56-F24C-4CA6-B9B4-748B73A9B758}" type="presParOf" srcId="{1769DD7C-9AAC-4C54-B441-D996504083EE}" destId="{DD525008-2522-4172-821F-E609448052C3}" srcOrd="7" destOrd="0" presId="urn:microsoft.com/office/officeart/2005/8/layout/radial4"/>
    <dgm:cxn modelId="{78CEDCCE-30EE-45AE-9BC1-F9189E7EAF2F}" type="presParOf" srcId="{1769DD7C-9AAC-4C54-B441-D996504083EE}" destId="{C0FB58E9-DFC1-4BAE-A702-6CFEAC7DFE70}" srcOrd="8" destOrd="0" presId="urn:microsoft.com/office/officeart/2005/8/layout/radial4"/>
    <dgm:cxn modelId="{B502265F-5DC9-4E74-9D7A-D668679E7B95}" type="presParOf" srcId="{1769DD7C-9AAC-4C54-B441-D996504083EE}" destId="{4A6F9B0E-C68A-41D1-829A-2A528AF24040}" srcOrd="9" destOrd="0" presId="urn:microsoft.com/office/officeart/2005/8/layout/radial4"/>
    <dgm:cxn modelId="{9F8CCF1B-E40B-44BB-BEA5-AE3D9A0591A4}" type="presParOf" srcId="{1769DD7C-9AAC-4C54-B441-D996504083EE}" destId="{F442FC24-B4ED-4894-8F26-697A68D8034C}" srcOrd="10" destOrd="0" presId="urn:microsoft.com/office/officeart/2005/8/layout/radial4"/>
    <dgm:cxn modelId="{A3E5B7DE-D8AB-43E2-B08D-7D1552B12617}" type="presParOf" srcId="{1769DD7C-9AAC-4C54-B441-D996504083EE}" destId="{7A68B362-BB5B-4CCE-9B8D-E6C54869CFBE}" srcOrd="11" destOrd="0" presId="urn:microsoft.com/office/officeart/2005/8/layout/radial4"/>
    <dgm:cxn modelId="{DDEAC983-91B6-4064-B24C-550017EB9D0E}" type="presParOf" srcId="{1769DD7C-9AAC-4C54-B441-D996504083EE}" destId="{2C78F4BB-29D5-4759-8A53-3FA9CE7E0EB5}" srcOrd="12" destOrd="0" presId="urn:microsoft.com/office/officeart/2005/8/layout/radial4"/>
    <dgm:cxn modelId="{F41BC800-43C0-4499-A867-D06642317EE0}" type="presParOf" srcId="{1769DD7C-9AAC-4C54-B441-D996504083EE}" destId="{0063C5F4-43CE-4E20-A7F1-2999AFF7D47D}" srcOrd="13" destOrd="0" presId="urn:microsoft.com/office/officeart/2005/8/layout/radial4"/>
    <dgm:cxn modelId="{0CC0F258-79BB-4C03-AEE5-18F87BCBA14A}" type="presParOf" srcId="{1769DD7C-9AAC-4C54-B441-D996504083EE}" destId="{34DBEB1E-D4AA-432A-ADAB-F7F637E30453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C42805-E63E-459C-9ACE-C160DE8F0293}">
      <dsp:nvSpPr>
        <dsp:cNvPr id="0" name=""/>
        <dsp:cNvSpPr/>
      </dsp:nvSpPr>
      <dsp:spPr>
        <a:xfrm>
          <a:off x="3395794" y="3276874"/>
          <a:ext cx="2237997" cy="22379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200" kern="1200" dirty="0"/>
            <a:t>Mobile Working</a:t>
          </a:r>
        </a:p>
      </dsp:txBody>
      <dsp:txXfrm>
        <a:off x="3723541" y="3604621"/>
        <a:ext cx="1582503" cy="1582503"/>
      </dsp:txXfrm>
    </dsp:sp>
    <dsp:sp modelId="{EB58FC3E-EFDB-4FA5-90F3-0772469FE2EF}">
      <dsp:nvSpPr>
        <dsp:cNvPr id="0" name=""/>
        <dsp:cNvSpPr/>
      </dsp:nvSpPr>
      <dsp:spPr>
        <a:xfrm rot="10800000">
          <a:off x="785758" y="4076958"/>
          <a:ext cx="2466484" cy="63782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1D6B4D-F79C-4DB7-AE4D-69C1B823DA36}">
      <dsp:nvSpPr>
        <dsp:cNvPr id="0" name=""/>
        <dsp:cNvSpPr/>
      </dsp:nvSpPr>
      <dsp:spPr>
        <a:xfrm>
          <a:off x="2459" y="3769233"/>
          <a:ext cx="1566598" cy="12532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Akzeptanz in der Firma schaffen</a:t>
          </a:r>
        </a:p>
      </dsp:txBody>
      <dsp:txXfrm>
        <a:off x="39166" y="3805940"/>
        <a:ext cx="1493184" cy="1179864"/>
      </dsp:txXfrm>
    </dsp:sp>
    <dsp:sp modelId="{77E7B2DE-2EF2-42A2-BD9F-2112B41B347B}">
      <dsp:nvSpPr>
        <dsp:cNvPr id="0" name=""/>
        <dsp:cNvSpPr/>
      </dsp:nvSpPr>
      <dsp:spPr>
        <a:xfrm rot="12600000">
          <a:off x="1120131" y="2829062"/>
          <a:ext cx="2466484" cy="63782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FC95C1-C33A-47BC-A39E-A4A59F80A535}">
      <dsp:nvSpPr>
        <dsp:cNvPr id="0" name=""/>
        <dsp:cNvSpPr/>
      </dsp:nvSpPr>
      <dsp:spPr>
        <a:xfrm>
          <a:off x="502055" y="1904716"/>
          <a:ext cx="1566598" cy="12532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Einfache Gestaltung</a:t>
          </a:r>
        </a:p>
      </dsp:txBody>
      <dsp:txXfrm>
        <a:off x="538762" y="1941423"/>
        <a:ext cx="1493184" cy="1179864"/>
      </dsp:txXfrm>
    </dsp:sp>
    <dsp:sp modelId="{918F9C17-D3CB-4627-AC84-90DF8DA3E8CF}">
      <dsp:nvSpPr>
        <dsp:cNvPr id="0" name=""/>
        <dsp:cNvSpPr/>
      </dsp:nvSpPr>
      <dsp:spPr>
        <a:xfrm rot="14400000">
          <a:off x="2033655" y="1915538"/>
          <a:ext cx="2466484" cy="63782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3FF0CA-EDD6-45A4-845B-B343A4AAD896}">
      <dsp:nvSpPr>
        <dsp:cNvPr id="0" name=""/>
        <dsp:cNvSpPr/>
      </dsp:nvSpPr>
      <dsp:spPr>
        <a:xfrm>
          <a:off x="1866977" y="539795"/>
          <a:ext cx="1566598" cy="12532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Niemanden grundsätzlich ausschließen</a:t>
          </a:r>
        </a:p>
      </dsp:txBody>
      <dsp:txXfrm>
        <a:off x="1903684" y="576502"/>
        <a:ext cx="1493184" cy="1179864"/>
      </dsp:txXfrm>
    </dsp:sp>
    <dsp:sp modelId="{DD525008-2522-4172-821F-E609448052C3}">
      <dsp:nvSpPr>
        <dsp:cNvPr id="0" name=""/>
        <dsp:cNvSpPr/>
      </dsp:nvSpPr>
      <dsp:spPr>
        <a:xfrm rot="16200000">
          <a:off x="3281551" y="1581165"/>
          <a:ext cx="2466484" cy="63782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FB58E9-DFC1-4BAE-A702-6CFEAC7DFE70}">
      <dsp:nvSpPr>
        <dsp:cNvPr id="0" name=""/>
        <dsp:cNvSpPr/>
      </dsp:nvSpPr>
      <dsp:spPr>
        <a:xfrm>
          <a:off x="3731494" y="40199"/>
          <a:ext cx="1566598" cy="12532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Verschiedene Varianten</a:t>
          </a:r>
        </a:p>
      </dsp:txBody>
      <dsp:txXfrm>
        <a:off x="3768201" y="76906"/>
        <a:ext cx="1493184" cy="1179864"/>
      </dsp:txXfrm>
    </dsp:sp>
    <dsp:sp modelId="{4A6F9B0E-C68A-41D1-829A-2A528AF24040}">
      <dsp:nvSpPr>
        <dsp:cNvPr id="0" name=""/>
        <dsp:cNvSpPr/>
      </dsp:nvSpPr>
      <dsp:spPr>
        <a:xfrm rot="18000000">
          <a:off x="4529447" y="1915538"/>
          <a:ext cx="2466484" cy="63782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42FC24-B4ED-4894-8F26-697A68D8034C}">
      <dsp:nvSpPr>
        <dsp:cNvPr id="0" name=""/>
        <dsp:cNvSpPr/>
      </dsp:nvSpPr>
      <dsp:spPr>
        <a:xfrm>
          <a:off x="5596011" y="539795"/>
          <a:ext cx="1566598" cy="12532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Klare, einheitliche Kommunikation</a:t>
          </a:r>
        </a:p>
      </dsp:txBody>
      <dsp:txXfrm>
        <a:off x="5632718" y="576502"/>
        <a:ext cx="1493184" cy="1179864"/>
      </dsp:txXfrm>
    </dsp:sp>
    <dsp:sp modelId="{7A68B362-BB5B-4CCE-9B8D-E6C54869CFBE}">
      <dsp:nvSpPr>
        <dsp:cNvPr id="0" name=""/>
        <dsp:cNvSpPr/>
      </dsp:nvSpPr>
      <dsp:spPr>
        <a:xfrm rot="19800000">
          <a:off x="5442971" y="2829062"/>
          <a:ext cx="2466484" cy="63782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78F4BB-29D5-4759-8A53-3FA9CE7E0EB5}">
      <dsp:nvSpPr>
        <dsp:cNvPr id="0" name=""/>
        <dsp:cNvSpPr/>
      </dsp:nvSpPr>
      <dsp:spPr>
        <a:xfrm>
          <a:off x="6960933" y="1904716"/>
          <a:ext cx="1566598" cy="12532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Transparente Regelung</a:t>
          </a:r>
        </a:p>
      </dsp:txBody>
      <dsp:txXfrm>
        <a:off x="6997640" y="1941423"/>
        <a:ext cx="1493184" cy="1179864"/>
      </dsp:txXfrm>
    </dsp:sp>
    <dsp:sp modelId="{0063C5F4-43CE-4E20-A7F1-2999AFF7D47D}">
      <dsp:nvSpPr>
        <dsp:cNvPr id="0" name=""/>
        <dsp:cNvSpPr/>
      </dsp:nvSpPr>
      <dsp:spPr>
        <a:xfrm>
          <a:off x="5777344" y="4076958"/>
          <a:ext cx="2466484" cy="63782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DBEB1E-D4AA-432A-ADAB-F7F637E30453}">
      <dsp:nvSpPr>
        <dsp:cNvPr id="0" name=""/>
        <dsp:cNvSpPr/>
      </dsp:nvSpPr>
      <dsp:spPr>
        <a:xfrm>
          <a:off x="7460529" y="3769233"/>
          <a:ext cx="1566598" cy="12532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Verantwortung der Führungskräfte</a:t>
          </a:r>
        </a:p>
      </dsp:txBody>
      <dsp:txXfrm>
        <a:off x="7497236" y="3805940"/>
        <a:ext cx="1493184" cy="11798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ED714-FFF3-46B0-914B-E098E160E7E2}" type="datetimeFigureOut">
              <a:rPr lang="de-AT" smtClean="0"/>
              <a:t>07.10.2026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15D20-66AA-4CAD-9038-0AAA8DCE832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12566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15D20-66AA-4CAD-9038-0AAA8DCE8324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37947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ildplatzhalter 8">
            <a:extLst>
              <a:ext uri="{FF2B5EF4-FFF2-40B4-BE49-F238E27FC236}">
                <a16:creationId xmlns:a16="http://schemas.microsoft.com/office/drawing/2014/main" id="{88B06C53-840E-0D2F-15BC-0297D84425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74100" y="189000"/>
            <a:ext cx="6480000" cy="6480000"/>
          </a:xfrm>
          <a:prstGeom prst="ellipse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F718D6-27FF-3621-812B-3694B0E55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574" y="2108478"/>
            <a:ext cx="6037163" cy="1655763"/>
          </a:xfrm>
        </p:spPr>
        <p:txBody>
          <a:bodyPr anchor="ctr">
            <a:normAutofit/>
          </a:bodyPr>
          <a:lstStyle>
            <a:lvl1pPr algn="l">
              <a:defRPr sz="4800">
                <a:solidFill>
                  <a:schemeClr val="accent2"/>
                </a:solidFill>
                <a:latin typeface="Verdana Pro Black" panose="020B0A04030504040204" pitchFamily="34" charset="0"/>
              </a:defRPr>
            </a:lvl1pPr>
          </a:lstStyle>
          <a:p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628D61-E581-19B7-B824-72EBA6C424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2574" y="3764241"/>
            <a:ext cx="6037163" cy="117877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de-AT" dirty="0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654EF17C-C6C0-30A4-1B58-B75C7FB287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65" y="400118"/>
            <a:ext cx="4242720" cy="99411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D2C495A-AA99-EF90-8680-F3A86C17D8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737" y="5420004"/>
            <a:ext cx="7619048" cy="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66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956408" y="2957329"/>
            <a:ext cx="3204796" cy="662781"/>
          </a:xfrm>
        </p:spPr>
        <p:txBody>
          <a:bodyPr>
            <a:normAutofit/>
          </a:bodyPr>
          <a:lstStyle>
            <a:lvl1pPr algn="ctr">
              <a:defRPr sz="2400">
                <a:solidFill>
                  <a:srgbClr val="F39427"/>
                </a:solidFill>
                <a:latin typeface="+mn-lt"/>
              </a:defRPr>
            </a:lvl1pPr>
          </a:lstStyle>
          <a:p>
            <a:r>
              <a:rPr lang="de-DE" dirty="0"/>
              <a:t>Agenda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4808" y="1566801"/>
            <a:ext cx="6043245" cy="82965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E0F1087-6C02-EDA5-98D5-750CF0ADE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D762D5F9-82D1-7811-7641-BEB1254508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5007" y="747346"/>
            <a:ext cx="4202112" cy="5090746"/>
          </a:xfrm>
          <a:prstGeom prst="roundRect">
            <a:avLst>
              <a:gd name="adj" fmla="val 7251"/>
            </a:avLst>
          </a:prstGeom>
        </p:spPr>
        <p:txBody>
          <a:bodyPr/>
          <a:lstStyle/>
          <a:p>
            <a:endParaRPr lang="de-AT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9BF4ACD1-0617-AA44-9B78-8EA50FFCD8E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34808" y="2542839"/>
            <a:ext cx="6043245" cy="82965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EAEDFAB0-D640-E936-9EBE-6CFE3D45267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934808" y="3529074"/>
            <a:ext cx="6043245" cy="82965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BC21ED04-2C7E-D530-1C55-50DB2FD77E6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34807" y="4515309"/>
            <a:ext cx="6043245" cy="82965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C7ECFF6C-81BE-6861-1504-41EDB1137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555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foli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AA13BCDE-5E6E-5534-D8CE-3C98941A7F7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6AF8A2-140A-04A9-3657-90A2076BA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CD6CB7-E9F0-0B30-B263-7ED68A54D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1606" y="1855177"/>
            <a:ext cx="7988788" cy="1411714"/>
          </a:xfrm>
          <a:prstGeom prst="roundRect">
            <a:avLst>
              <a:gd name="adj" fmla="val 50000"/>
            </a:avLst>
          </a:prstGeom>
          <a:solidFill>
            <a:schemeClr val="bg1">
              <a:alpha val="69804"/>
            </a:schemeClr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706A14D-BEE7-B410-D9CB-9C7690CF9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66891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4790ACEA-0547-59B3-8BF4-6B0973DED9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770" y="298722"/>
            <a:ext cx="2304630" cy="540000"/>
          </a:xfrm>
          <a:prstGeom prst="rect">
            <a:avLst/>
          </a:prstGeom>
        </p:spPr>
      </p:pic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720F6E9E-F22D-3BF5-2264-04686841B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91339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693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F685D8A0-1E6C-2E6F-76BF-991D022D6A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C5801CAE-672E-AB6C-89ED-E71AD5F35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96732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318500" cy="94138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52675"/>
            <a:ext cx="10515600" cy="382428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07FBF08E-6138-B5FC-0287-B7275FBDD7BE}"/>
              </a:ext>
            </a:extLst>
          </p:cNvPr>
          <p:cNvSpPr txBox="1">
            <a:spLocks/>
          </p:cNvSpPr>
          <p:nvPr userDrawn="1"/>
        </p:nvSpPr>
        <p:spPr>
          <a:xfrm>
            <a:off x="838200" y="1312865"/>
            <a:ext cx="10515600" cy="7826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>
                <a:solidFill>
                  <a:schemeClr val="accent2"/>
                </a:solidFill>
                <a:latin typeface="+mn-lt"/>
              </a:rPr>
              <a:t>Mastertitelformat bearbeiten</a:t>
            </a:r>
            <a:endParaRPr lang="de-AT" sz="2400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4DCA8A6D-6AB8-1B93-E283-AEED02433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72A3F494-4131-D617-4140-DAEEDB75C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94955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B2C1C950-1B00-4B66-BFC4-DC8F087E3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29200" cy="6858000"/>
          </a:xfrm>
        </p:spPr>
        <p:txBody>
          <a:bodyPr/>
          <a:lstStyle/>
          <a:p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0726" y="1481932"/>
            <a:ext cx="5553074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00726" y="2876550"/>
            <a:ext cx="5553074" cy="244792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E4698524-9E41-5F0A-69DA-B42D4E119CC9}"/>
              </a:ext>
            </a:extLst>
          </p:cNvPr>
          <p:cNvSpPr/>
          <p:nvPr userDrawn="1"/>
        </p:nvSpPr>
        <p:spPr>
          <a:xfrm>
            <a:off x="4855551" y="1702991"/>
            <a:ext cx="347297" cy="345201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E8B494F9-3DE0-2D7D-A1B8-63730FF524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0F47B94E-2EA4-1813-EBBD-8B46C71DA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57412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F700836-BACE-0391-55A5-74992F614F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37500" y="1011040"/>
            <a:ext cx="3871912" cy="5205657"/>
          </a:xfrm>
          <a:prstGeom prst="roundRect">
            <a:avLst>
              <a:gd name="adj" fmla="val 26597"/>
            </a:avLst>
          </a:prstGeom>
        </p:spPr>
        <p:txBody>
          <a:bodyPr/>
          <a:lstStyle/>
          <a:p>
            <a:endParaRPr lang="de-AT"/>
          </a:p>
        </p:txBody>
      </p:sp>
      <p:sp>
        <p:nvSpPr>
          <p:cNvPr id="7" name="Rechteck: obere Ecken abgerundet 6">
            <a:extLst>
              <a:ext uri="{FF2B5EF4-FFF2-40B4-BE49-F238E27FC236}">
                <a16:creationId xmlns:a16="http://schemas.microsoft.com/office/drawing/2014/main" id="{162B9AA7-248C-8111-86B4-E908ACB5E6C8}"/>
              </a:ext>
            </a:extLst>
          </p:cNvPr>
          <p:cNvSpPr/>
          <p:nvPr userDrawn="1"/>
        </p:nvSpPr>
        <p:spPr>
          <a:xfrm rot="5400000">
            <a:off x="2546094" y="-1567054"/>
            <a:ext cx="5745656" cy="982184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E770AE-CC21-B54E-BCC0-E6D94478F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366" y="1333500"/>
            <a:ext cx="6223000" cy="132556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C7A89C-2B3B-8FAE-9B4E-89F0B623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11D671DA-BA31-4972-0913-E2E092ADA6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44532" y="3193280"/>
            <a:ext cx="6216668" cy="2489200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  <a:endParaRPr lang="de-AT" dirty="0"/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50575D42-F33A-667A-9C2B-28DF137F6D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E61810A2-575B-F546-6CF1-720BD5A68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71445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B6C196-F4CA-68EE-4682-385C49E6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76" y="807733"/>
            <a:ext cx="3781425" cy="827882"/>
          </a:xfr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9EC4E16B-FE92-143B-DEFC-B35502BD2CD1}"/>
              </a:ext>
            </a:extLst>
          </p:cNvPr>
          <p:cNvSpPr/>
          <p:nvPr userDrawn="1"/>
        </p:nvSpPr>
        <p:spPr>
          <a:xfrm>
            <a:off x="1690688" y="1635616"/>
            <a:ext cx="4114800" cy="4000501"/>
          </a:xfrm>
          <a:prstGeom prst="roundRect">
            <a:avLst/>
          </a:prstGeom>
          <a:solidFill>
            <a:srgbClr val="F394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3CBE67-FC61-00AD-AFBD-125E8C0D69F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7376" y="1993102"/>
            <a:ext cx="3781425" cy="3477911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0E8D10BF-FCDC-9929-FC23-79F22C9B16D6}"/>
              </a:ext>
            </a:extLst>
          </p:cNvPr>
          <p:cNvSpPr/>
          <p:nvPr userDrawn="1"/>
        </p:nvSpPr>
        <p:spPr>
          <a:xfrm>
            <a:off x="6096000" y="1635616"/>
            <a:ext cx="4114800" cy="4000500"/>
          </a:xfrm>
          <a:prstGeom prst="roundRect">
            <a:avLst/>
          </a:prstGeom>
          <a:solidFill>
            <a:srgbClr val="F394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F51FCE71-AF3A-2C23-F825-FBF594C5808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62688" y="1993498"/>
            <a:ext cx="3781425" cy="347751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16" name="Inhaltsplatzhalter 15">
            <a:extLst>
              <a:ext uri="{FF2B5EF4-FFF2-40B4-BE49-F238E27FC236}">
                <a16:creationId xmlns:a16="http://schemas.microsoft.com/office/drawing/2014/main" id="{41DECCBD-6E08-2F9B-D59E-A858BC841E2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62688" y="808526"/>
            <a:ext cx="3781425" cy="8270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latin typeface="+mj-lt"/>
              </a:defRPr>
            </a:lvl1pPr>
            <a:lvl2pPr marL="457200" indent="0" algn="ctr">
              <a:buNone/>
              <a:defRPr>
                <a:latin typeface="+mj-lt"/>
              </a:defRPr>
            </a:lvl2pPr>
            <a:lvl3pPr marL="914400" indent="0" algn="ctr">
              <a:buNone/>
              <a:defRPr>
                <a:latin typeface="+mj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AA59B3CF-A133-69AF-5827-B5394AE08C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1006B47C-28E8-5B3C-BFF4-C12FF7EF8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142BF479-CFE4-3172-3C09-B96F6E2AD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78379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B6C196-F4CA-68EE-4682-385C49E6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582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3CBE67-FC61-00AD-AFBD-125E8C0D69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1D39C65-A5E4-75CF-1E0C-9E1BCD179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334901-0987-C5AC-D407-391C5C496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9CBF9F11-4132-9DFB-205F-BD38D4E6C2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8C98BF7D-4767-641C-E68C-5B33F57B6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30899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CEA99F-FEAD-C6CD-9E91-E0EE18012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8329612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0322A7-AA17-7E67-35CB-22D659004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4420606-9AA3-93B4-DAEB-79821905C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DD1D7E-C883-C8C7-D1A4-80D98917AB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BC9E24C-77F8-DDA1-8553-6749B0FC81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9F3C645-1D49-EA3B-7207-4A0111CDC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27B7ABF3-5CD7-4B47-A326-828E900423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55FF43F3-3984-B44D-8380-ADE8B0285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23467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E770AE-CC21-B54E-BCC0-E6D94478F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693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C7A89C-2B3B-8FAE-9B4E-89F0B623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F42DC399-88C6-BDFB-6124-5FA9773FDA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A4BD0DEF-4ED5-1244-1C1F-F0DB2A79F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53800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443EA5B-73A5-7246-AC0D-99E9AC485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E9323926-DE94-42D3-A1D6-41F27FC17C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AA74919D-C809-AB6D-A811-0779552D2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96449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E3E2CC-70EB-C3C1-9576-4DC65F287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D11ED0F-7C34-2D79-3368-0FC15ABCD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B5665E1-C75A-5259-316A-2CE6880C3B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312641-09D7-D1B9-D636-4FF329B2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192D0B76-04E6-AF90-29F5-844E43E9FC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1D6A816B-0A26-ADA7-EB52-92353C3A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28304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F74F0-D31F-6D83-B72C-83BC4CD74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7399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88F6D5D-A560-ADB1-B673-97F8EA639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772C605-7744-66C2-F7DD-2B99891F4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40100"/>
            <a:ext cx="3932237" cy="252888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8ADEC35-2DF7-7929-C6FE-3D451BFB6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10E89EED-DBF0-143B-084B-59AB4896EE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C06ED1D3-3956-6EE7-5C27-5CC004C4D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39958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4216D276-6B7A-0980-34E9-7820D94A9714}"/>
              </a:ext>
            </a:extLst>
          </p:cNvPr>
          <p:cNvSpPr/>
          <p:nvPr userDrawn="1"/>
        </p:nvSpPr>
        <p:spPr>
          <a:xfrm rot="16200000">
            <a:off x="-396140" y="295743"/>
            <a:ext cx="3764080" cy="7080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24500" y="3002756"/>
            <a:ext cx="5829300" cy="85248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de-DE" dirty="0"/>
              <a:t>Vorname Nachname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963986"/>
            <a:ext cx="5257800" cy="612775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74E46C7C-C1A8-AB30-45E5-7DC1661FD55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6000" y="4576761"/>
            <a:ext cx="5257800" cy="612775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9" name="Grafik 8" descr="Receiver Silhouette">
            <a:extLst>
              <a:ext uri="{FF2B5EF4-FFF2-40B4-BE49-F238E27FC236}">
                <a16:creationId xmlns:a16="http://schemas.microsoft.com/office/drawing/2014/main" id="{8B8E50C4-BAA8-C78F-2A00-673A159F80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24500" y="4036374"/>
            <a:ext cx="468000" cy="468000"/>
          </a:xfrm>
          <a:prstGeom prst="rect">
            <a:avLst/>
          </a:prstGeom>
        </p:spPr>
      </p:pic>
      <p:pic>
        <p:nvPicPr>
          <p:cNvPr id="11" name="Grafik 10" descr="Umschlag Silhouette">
            <a:extLst>
              <a:ext uri="{FF2B5EF4-FFF2-40B4-BE49-F238E27FC236}">
                <a16:creationId xmlns:a16="http://schemas.microsoft.com/office/drawing/2014/main" id="{7C065B97-F3C5-D38C-E906-B994B1CAF9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24500" y="4649149"/>
            <a:ext cx="468000" cy="468000"/>
          </a:xfrm>
          <a:prstGeom prst="rect">
            <a:avLst/>
          </a:prstGeom>
        </p:spPr>
      </p:pic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AC9A7380-97BA-E9D4-314B-396A988FB7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5900" y="2215868"/>
            <a:ext cx="3240000" cy="3240000"/>
          </a:xfrm>
          <a:prstGeom prst="ellipse">
            <a:avLst/>
          </a:prstGeom>
          <a:ln w="3175">
            <a:solidFill>
              <a:schemeClr val="accent3"/>
            </a:solidFill>
          </a:ln>
        </p:spPr>
        <p:txBody>
          <a:bodyPr/>
          <a:lstStyle/>
          <a:p>
            <a:endParaRPr lang="de-AT"/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2A376F9A-24AE-B0E0-62FD-8E0CD7322A1C}"/>
              </a:ext>
            </a:extLst>
          </p:cNvPr>
          <p:cNvSpPr/>
          <p:nvPr userDrawn="1"/>
        </p:nvSpPr>
        <p:spPr>
          <a:xfrm rot="16200000">
            <a:off x="7983049" y="-4026392"/>
            <a:ext cx="365126" cy="805278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EE800DFD-19A2-1FC4-3ED8-B45FF85FE8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22" y="577878"/>
            <a:ext cx="4185178" cy="980633"/>
          </a:xfrm>
          <a:prstGeom prst="rect">
            <a:avLst/>
          </a:prstGeom>
        </p:spPr>
      </p:pic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586218CF-7490-F28D-F025-43AEAE5EB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7A0B947-F507-1B6F-4C88-27D536D3AB7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1678" y="535009"/>
            <a:ext cx="6514943" cy="81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306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ABEC13F-F1FC-A28A-F7D0-E6F8FAE1C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40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4DE601D-BC85-66CC-157D-A04DD8958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DF61C3FC-DF98-23D7-0131-D8AA23950D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100"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2A665A70-7701-D09C-5252-B13B645AD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100"/>
            </a:lvl1pPr>
          </a:lstStyle>
          <a:p>
            <a:fld id="{5355FB0E-4B63-47FD-937C-4B994ACB8B58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333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3" r:id="rId5"/>
    <p:sldLayoutId id="2147483661" r:id="rId6"/>
    <p:sldLayoutId id="2147483664" r:id="rId7"/>
    <p:sldLayoutId id="2147483652" r:id="rId8"/>
    <p:sldLayoutId id="214748366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65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D74D060-8B6C-D8E3-9491-895C5FB257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Mobile Working</a:t>
            </a:r>
            <a:endParaRPr lang="de-AT" dirty="0"/>
          </a:p>
        </p:txBody>
      </p:sp>
      <p:pic>
        <p:nvPicPr>
          <p:cNvPr id="7" name="Bildplatzhalter 6" descr="Ein Bild, das Text, Person, computer, Tisch enthält.&#10;&#10;Automatisch generierte Beschreibung">
            <a:extLst>
              <a:ext uri="{FF2B5EF4-FFF2-40B4-BE49-F238E27FC236}">
                <a16:creationId xmlns:a16="http://schemas.microsoft.com/office/drawing/2014/main" id="{598C2F92-707B-9AAA-840E-C15CDDE8F3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4" r="10236"/>
          <a:stretch/>
        </p:blipFill>
        <p:spPr>
          <a:xfrm>
            <a:off x="7174100" y="189000"/>
            <a:ext cx="6480000" cy="6480000"/>
          </a:xfrm>
        </p:spPr>
      </p:pic>
    </p:spTree>
    <p:extLst>
      <p:ext uri="{BB962C8B-B14F-4D97-AF65-F5344CB8AC3E}">
        <p14:creationId xmlns:p14="http://schemas.microsoft.com/office/powerpoint/2010/main" val="955759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 descr="Ein Bild, das Person, sitzend, Boden, drinnen enthält.&#10;&#10;Automatisch generierte Beschreibung">
            <a:extLst>
              <a:ext uri="{FF2B5EF4-FFF2-40B4-BE49-F238E27FC236}">
                <a16:creationId xmlns:a16="http://schemas.microsoft.com/office/drawing/2014/main" id="{1F757428-3884-617D-BF5F-CCC3E19F9D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E96F9F7-025A-D287-AD50-604FD9DFC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>
                <a:solidFill>
                  <a:schemeClr val="bg1"/>
                </a:solidFill>
              </a:rPr>
              <a:t>2</a:t>
            </a:fld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D5CA6FE-D0C8-2FA6-D5CE-A13060D2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968" y="2800928"/>
            <a:ext cx="8578064" cy="1299177"/>
          </a:xfrm>
          <a:prstGeom prst="roundRect">
            <a:avLst>
              <a:gd name="adj" fmla="val 50000"/>
            </a:avLst>
          </a:prstGeom>
          <a:solidFill>
            <a:schemeClr val="bg1">
              <a:alpha val="80000"/>
            </a:schemeClr>
          </a:solidFill>
        </p:spPr>
        <p:txBody>
          <a:bodyPr>
            <a:normAutofit fontScale="90000"/>
          </a:bodyPr>
          <a:lstStyle/>
          <a:p>
            <a:r>
              <a:rPr lang="de-DE" sz="4000" dirty="0">
                <a:solidFill>
                  <a:schemeClr val="accent1"/>
                </a:solidFill>
              </a:rPr>
              <a:t>Trends</a:t>
            </a:r>
            <a:r>
              <a:rPr lang="de-DE" sz="4000" dirty="0"/>
              <a:t>, Chancen und </a:t>
            </a:r>
            <a:r>
              <a:rPr lang="de-DE" sz="4000" dirty="0">
                <a:solidFill>
                  <a:schemeClr val="accent1"/>
                </a:solidFill>
              </a:rPr>
              <a:t>Herausforderungen</a:t>
            </a:r>
            <a:endParaRPr lang="de-AT" sz="3600" dirty="0">
              <a:solidFill>
                <a:schemeClr val="accent1"/>
              </a:solidFill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BAE91D6-248D-18BB-57C1-A494C92C6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460429"/>
            <a:ext cx="10515600" cy="886009"/>
          </a:xfrm>
        </p:spPr>
        <p:txBody>
          <a:bodyPr/>
          <a:lstStyle/>
          <a:p>
            <a:r>
              <a:rPr lang="de-DE" dirty="0"/>
              <a:t>Information</a:t>
            </a:r>
            <a:r>
              <a:rPr lang="de-DE" dirty="0">
                <a:solidFill>
                  <a:schemeClr val="bg1"/>
                </a:solidFill>
              </a:rPr>
              <a:t> zum Thema Mobile Working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50D30ED-695D-D04C-7DDA-CBB847C1B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chemeClr val="bg1"/>
                </a:solidFill>
              </a:rPr>
              <a:t>Demografieberatung Digi+</a:t>
            </a:r>
            <a:endParaRPr lang="de-AT" dirty="0">
              <a:solidFill>
                <a:schemeClr val="bg1"/>
              </a:solidFill>
            </a:endParaRPr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240AE1B0-D763-0994-9F07-5A41D7BB69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586" y="320822"/>
            <a:ext cx="230463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55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1BC7481-53DC-1C3F-F9FE-49392B6B6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3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5435369-77F0-AC4F-67BD-BC85D981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3DF5F6BE-873E-22BB-5F92-F9B48361C0E6}"/>
              </a:ext>
            </a:extLst>
          </p:cNvPr>
          <p:cNvSpPr txBox="1">
            <a:spLocks/>
          </p:cNvSpPr>
          <p:nvPr/>
        </p:nvSpPr>
        <p:spPr>
          <a:xfrm>
            <a:off x="484057" y="616195"/>
            <a:ext cx="8556248" cy="9769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Flexibles Arbeiten hat hohen Stellenwert </a:t>
            </a:r>
            <a:br>
              <a:rPr lang="de-DE" dirty="0"/>
            </a:br>
            <a:r>
              <a:rPr lang="de-DE" sz="1800" dirty="0"/>
              <a:t>Umfrageergebnisse</a:t>
            </a:r>
            <a:endParaRPr lang="en-GB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2DFD85A-6282-551F-760D-AA3C844AA17F}"/>
              </a:ext>
            </a:extLst>
          </p:cNvPr>
          <p:cNvSpPr txBox="1"/>
          <p:nvPr/>
        </p:nvSpPr>
        <p:spPr>
          <a:xfrm>
            <a:off x="6096000" y="1765003"/>
            <a:ext cx="291332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Flexibilität als einer der</a:t>
            </a:r>
            <a:r>
              <a:rPr lang="de-DE" sz="1400" dirty="0">
                <a:solidFill>
                  <a:srgbClr val="9AC939"/>
                </a:solidFill>
              </a:rPr>
              <a:t> </a:t>
            </a:r>
            <a:r>
              <a:rPr lang="de-DE" sz="1400" b="1" dirty="0">
                <a:solidFill>
                  <a:srgbClr val="9AC939"/>
                </a:solidFill>
              </a:rPr>
              <a:t>Top drei Gründe </a:t>
            </a:r>
            <a:r>
              <a:rPr lang="de-DE" sz="1400" dirty="0"/>
              <a:t>für Millennials (= frühe 1980er bis späte 1990er) um bei einem Unternehmen zu arbeiten</a:t>
            </a:r>
          </a:p>
          <a:p>
            <a:endParaRPr lang="de-DE" sz="1100" dirty="0"/>
          </a:p>
          <a:p>
            <a:r>
              <a:rPr lang="de-DE" sz="1100" dirty="0"/>
              <a:t>(Deloitte Millennial Survey, 2016)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F6CFE97-4282-32B5-781D-843115459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726" y="3800336"/>
            <a:ext cx="5067655" cy="2558075"/>
          </a:xfrm>
          <a:prstGeom prst="rect">
            <a:avLst/>
          </a:prstGeom>
        </p:spPr>
      </p:pic>
      <p:sp>
        <p:nvSpPr>
          <p:cNvPr id="13" name="TextBox 6">
            <a:extLst>
              <a:ext uri="{FF2B5EF4-FFF2-40B4-BE49-F238E27FC236}">
                <a16:creationId xmlns:a16="http://schemas.microsoft.com/office/drawing/2014/main" id="{F56425BE-A611-7753-ADDB-B2B5F9873B54}"/>
              </a:ext>
            </a:extLst>
          </p:cNvPr>
          <p:cNvSpPr txBox="1"/>
          <p:nvPr/>
        </p:nvSpPr>
        <p:spPr>
          <a:xfrm>
            <a:off x="3066636" y="4902977"/>
            <a:ext cx="339109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400" dirty="0"/>
              <a:t>Frauen, deren Arbeitsplatz Flexibilität bietet, wollen </a:t>
            </a:r>
            <a:r>
              <a:rPr lang="de-DE" sz="1400" b="1" dirty="0">
                <a:solidFill>
                  <a:srgbClr val="00ABAB"/>
                </a:solidFill>
              </a:rPr>
              <a:t>länger bei ihren aktuellen Arbeitgebenden </a:t>
            </a:r>
            <a:r>
              <a:rPr lang="de-DE" sz="1400" dirty="0"/>
              <a:t>bleiben.</a:t>
            </a:r>
          </a:p>
          <a:p>
            <a:pPr algn="r"/>
            <a:endParaRPr lang="de-DE" sz="1400" dirty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 Pro Light"/>
                <a:ea typeface="+mn-ea"/>
                <a:cs typeface="+mn-cs"/>
              </a:rPr>
              <a:t>(Women @ Work Report, 2023)</a:t>
            </a:r>
          </a:p>
          <a:p>
            <a:pPr algn="r"/>
            <a:endParaRPr lang="de-DE" sz="1400" dirty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EA146246-E40B-C467-9985-57792FC22948}"/>
              </a:ext>
            </a:extLst>
          </p:cNvPr>
          <p:cNvGrpSpPr/>
          <p:nvPr/>
        </p:nvGrpSpPr>
        <p:grpSpPr>
          <a:xfrm>
            <a:off x="414779" y="1765003"/>
            <a:ext cx="5274563" cy="2658284"/>
            <a:chOff x="414779" y="1765003"/>
            <a:chExt cx="5274563" cy="2658284"/>
          </a:xfrm>
        </p:grpSpPr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232CD49B-AA5B-4F20-47C7-7FC138F02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5020" y="1765003"/>
              <a:ext cx="5274322" cy="2658284"/>
            </a:xfrm>
            <a:prstGeom prst="rect">
              <a:avLst/>
            </a:prstGeom>
          </p:spPr>
        </p:pic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CCD43BCF-63BC-E6F5-5EC9-FD4C3E277E17}"/>
                </a:ext>
              </a:extLst>
            </p:cNvPr>
            <p:cNvSpPr/>
            <p:nvPr/>
          </p:nvSpPr>
          <p:spPr>
            <a:xfrm>
              <a:off x="414779" y="4128940"/>
              <a:ext cx="1008668" cy="2639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826131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E01555A-E6B9-8094-0CB6-7B13ABA1C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4</a:t>
            </a:fld>
            <a:endParaRPr lang="de-AT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B3CCB844-BF0D-6B0E-A27A-7E14ED355118}"/>
              </a:ext>
            </a:extLst>
          </p:cNvPr>
          <p:cNvSpPr txBox="1">
            <a:spLocks/>
          </p:cNvSpPr>
          <p:nvPr/>
        </p:nvSpPr>
        <p:spPr>
          <a:xfrm>
            <a:off x="484057" y="616195"/>
            <a:ext cx="8556248" cy="9769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Flexibles Arbeiten hat hohen Stellenwert </a:t>
            </a:r>
            <a:br>
              <a:rPr lang="de-DE" dirty="0"/>
            </a:br>
            <a:r>
              <a:rPr lang="de-DE" sz="1800" dirty="0"/>
              <a:t>Umfrageergebnisse</a:t>
            </a:r>
            <a:endParaRPr lang="en-GB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AC97EEF-411C-BBDA-E636-DEC9ACFDE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35" y="1727001"/>
            <a:ext cx="8983729" cy="4994473"/>
          </a:xfrm>
          <a:prstGeom prst="rect">
            <a:avLst/>
          </a:prstGeom>
        </p:spPr>
      </p:pic>
      <p:sp>
        <p:nvSpPr>
          <p:cNvPr id="13" name="TextBox 6">
            <a:extLst>
              <a:ext uri="{FF2B5EF4-FFF2-40B4-BE49-F238E27FC236}">
                <a16:creationId xmlns:a16="http://schemas.microsoft.com/office/drawing/2014/main" id="{591B3B9D-4AE5-DFB9-E993-5E0E121ED7D5}"/>
              </a:ext>
            </a:extLst>
          </p:cNvPr>
          <p:cNvSpPr txBox="1"/>
          <p:nvPr/>
        </p:nvSpPr>
        <p:spPr>
          <a:xfrm>
            <a:off x="8800910" y="2305210"/>
            <a:ext cx="339109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Flexibles Arbeiten nennen Mitarbeiter*innen aller Generationen als schon als </a:t>
            </a:r>
            <a:r>
              <a:rPr lang="de-DE" sz="1400" b="1" dirty="0">
                <a:solidFill>
                  <a:srgbClr val="9AC939"/>
                </a:solidFill>
              </a:rPr>
              <a:t>Grundlegende Erwartung während der Bewerbung</a:t>
            </a:r>
            <a:r>
              <a:rPr lang="de-DE" sz="1400" dirty="0"/>
              <a:t>.</a:t>
            </a:r>
          </a:p>
          <a:p>
            <a:endParaRPr lang="de-DE" sz="1400" dirty="0"/>
          </a:p>
          <a:p>
            <a:r>
              <a:rPr lang="de-DE" sz="1100" dirty="0"/>
              <a:t>(Flexible Working Studie, 2022)</a:t>
            </a:r>
          </a:p>
          <a:p>
            <a:endParaRPr lang="de-DE" sz="140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BE95C8-24F4-5D28-CFBA-16F4A9D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04056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352A8A1-3B36-C555-FF6D-09A69542C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4091"/>
            <a:ext cx="3932237" cy="1159497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accent2"/>
                </a:solidFill>
              </a:rPr>
              <a:t>Ziele zum Thema Mobile Working</a:t>
            </a:r>
            <a:endParaRPr lang="de-AT" dirty="0">
              <a:solidFill>
                <a:schemeClr val="accent2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896883-5221-B6A8-ED07-F9DAE9FC1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765F96-DF80-D7C4-03F6-5309BD4E0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Demografieberatung Digi+</a:t>
            </a:r>
            <a:endParaRPr lang="de-AT" dirty="0"/>
          </a:p>
        </p:txBody>
      </p:sp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43618C0F-B376-EE7E-0D98-9ED78F08E0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3676568"/>
              </p:ext>
            </p:extLst>
          </p:nvPr>
        </p:nvGraphicFramePr>
        <p:xfrm>
          <a:off x="2522798" y="983840"/>
          <a:ext cx="9029587" cy="5555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8812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81E01B28-44CF-B8B1-AF65-D5A5F72BA5B3}"/>
              </a:ext>
            </a:extLst>
          </p:cNvPr>
          <p:cNvSpPr/>
          <p:nvPr/>
        </p:nvSpPr>
        <p:spPr>
          <a:xfrm>
            <a:off x="0" y="5085782"/>
            <a:ext cx="12192000" cy="11542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85590AA-F75E-D8A1-A2E7-C4D3EEE28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53" y="713460"/>
            <a:ext cx="8421206" cy="604515"/>
          </a:xfrm>
        </p:spPr>
        <p:txBody>
          <a:bodyPr>
            <a:normAutofit/>
          </a:bodyPr>
          <a:lstStyle/>
          <a:p>
            <a:r>
              <a:rPr lang="de-DE" dirty="0"/>
              <a:t>Wie profitieren wir von Mobile Working?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60A622-1B46-E1D2-5809-C2579BD41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9902956-78A4-494B-0E60-26881C1F8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Demografieberatung Digi+</a:t>
            </a:r>
            <a:endParaRPr lang="de-AT" dirty="0"/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3731DE10-90C4-A150-EE91-E01FAA6D637B}"/>
              </a:ext>
            </a:extLst>
          </p:cNvPr>
          <p:cNvSpPr txBox="1"/>
          <p:nvPr/>
        </p:nvSpPr>
        <p:spPr>
          <a:xfrm>
            <a:off x="637953" y="2810374"/>
            <a:ext cx="461453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</a:rPr>
              <a:t>Mitarbeiter*</a:t>
            </a:r>
            <a:r>
              <a:rPr lang="en-GB" dirty="0" err="1">
                <a:solidFill>
                  <a:schemeClr val="accent1"/>
                </a:solidFill>
              </a:rPr>
              <a:t>innen</a:t>
            </a:r>
            <a:endParaRPr lang="en-GB" dirty="0">
              <a:solidFill>
                <a:schemeClr val="accent1"/>
              </a:solidFill>
            </a:endParaRPr>
          </a:p>
          <a:p>
            <a:pPr algn="ctr"/>
            <a:endParaRPr lang="en-GB" sz="16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Verbesserung der Work-Life Balance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Autonomie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Zeitersparnis</a:t>
            </a:r>
          </a:p>
        </p:txBody>
      </p:sp>
      <p:sp>
        <p:nvSpPr>
          <p:cNvPr id="8" name="TextBox 24">
            <a:extLst>
              <a:ext uri="{FF2B5EF4-FFF2-40B4-BE49-F238E27FC236}">
                <a16:creationId xmlns:a16="http://schemas.microsoft.com/office/drawing/2014/main" id="{F9C1F806-431E-15C8-9029-CCAC6C144D56}"/>
              </a:ext>
            </a:extLst>
          </p:cNvPr>
          <p:cNvSpPr txBox="1"/>
          <p:nvPr/>
        </p:nvSpPr>
        <p:spPr>
          <a:xfrm>
            <a:off x="6296480" y="2698973"/>
            <a:ext cx="5011192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>
                <a:solidFill>
                  <a:schemeClr val="accent1"/>
                </a:solidFill>
              </a:rPr>
              <a:t>Unternehmen</a:t>
            </a:r>
            <a:endParaRPr lang="en-GB" dirty="0">
              <a:solidFill>
                <a:schemeClr val="accent1"/>
              </a:solidFill>
            </a:endParaRPr>
          </a:p>
          <a:p>
            <a:pPr algn="ctr"/>
            <a:endParaRPr lang="en-GB" sz="16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Steigerung der Arbeitgeber*innen-Attraktivität: Größerer Bewerber*innen-Pool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Mitarbeiter*innen-Potenziale besser nutzen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Produktivitätssteigerungen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Erhöhung der Wettbewerbsfähigkeit</a:t>
            </a:r>
          </a:p>
        </p:txBody>
      </p:sp>
      <p:sp>
        <p:nvSpPr>
          <p:cNvPr id="9" name="TextBox 25">
            <a:extLst>
              <a:ext uri="{FF2B5EF4-FFF2-40B4-BE49-F238E27FC236}">
                <a16:creationId xmlns:a16="http://schemas.microsoft.com/office/drawing/2014/main" id="{39D7A0C2-B7D1-E9AC-3EDF-B8B6BF7A4125}"/>
              </a:ext>
            </a:extLst>
          </p:cNvPr>
          <p:cNvSpPr txBox="1"/>
          <p:nvPr/>
        </p:nvSpPr>
        <p:spPr>
          <a:xfrm>
            <a:off x="4391466" y="5457685"/>
            <a:ext cx="4667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n-GB" dirty="0" err="1"/>
              <a:t>Höhere</a:t>
            </a:r>
            <a:r>
              <a:rPr lang="en-GB" dirty="0"/>
              <a:t> </a:t>
            </a:r>
            <a:r>
              <a:rPr lang="en-GB" dirty="0" err="1"/>
              <a:t>Ergebnisorientierung</a:t>
            </a:r>
            <a:endParaRPr lang="en-GB" dirty="0"/>
          </a:p>
        </p:txBody>
      </p:sp>
      <p:sp>
        <p:nvSpPr>
          <p:cNvPr id="10" name="Freeform 115">
            <a:extLst>
              <a:ext uri="{FF2B5EF4-FFF2-40B4-BE49-F238E27FC236}">
                <a16:creationId xmlns:a16="http://schemas.microsoft.com/office/drawing/2014/main" id="{C9DD2CA9-F46A-E970-BB87-86A0F826819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424076" y="1826649"/>
            <a:ext cx="756000" cy="756000"/>
          </a:xfrm>
          <a:custGeom>
            <a:avLst/>
            <a:gdLst>
              <a:gd name="T0" fmla="*/ 309 w 512"/>
              <a:gd name="T1" fmla="*/ 306 h 512"/>
              <a:gd name="T2" fmla="*/ 312 w 512"/>
              <a:gd name="T3" fmla="*/ 318 h 512"/>
              <a:gd name="T4" fmla="*/ 309 w 512"/>
              <a:gd name="T5" fmla="*/ 326 h 512"/>
              <a:gd name="T6" fmla="*/ 299 w 512"/>
              <a:gd name="T7" fmla="*/ 329 h 512"/>
              <a:gd name="T8" fmla="*/ 291 w 512"/>
              <a:gd name="T9" fmla="*/ 326 h 512"/>
              <a:gd name="T10" fmla="*/ 288 w 512"/>
              <a:gd name="T11" fmla="*/ 316 h 512"/>
              <a:gd name="T12" fmla="*/ 291 w 512"/>
              <a:gd name="T13" fmla="*/ 306 h 512"/>
              <a:gd name="T14" fmla="*/ 300 w 512"/>
              <a:gd name="T15" fmla="*/ 302 h 512"/>
              <a:gd name="T16" fmla="*/ 309 w 512"/>
              <a:gd name="T17" fmla="*/ 306 h 512"/>
              <a:gd name="T18" fmla="*/ 512 w 512"/>
              <a:gd name="T19" fmla="*/ 256 h 512"/>
              <a:gd name="T20" fmla="*/ 256 w 512"/>
              <a:gd name="T21" fmla="*/ 512 h 512"/>
              <a:gd name="T22" fmla="*/ 0 w 512"/>
              <a:gd name="T23" fmla="*/ 256 h 512"/>
              <a:gd name="T24" fmla="*/ 256 w 512"/>
              <a:gd name="T25" fmla="*/ 0 h 512"/>
              <a:gd name="T26" fmla="*/ 512 w 512"/>
              <a:gd name="T27" fmla="*/ 256 h 512"/>
              <a:gd name="T28" fmla="*/ 237 w 512"/>
              <a:gd name="T29" fmla="*/ 327 h 512"/>
              <a:gd name="T30" fmla="*/ 222 w 512"/>
              <a:gd name="T31" fmla="*/ 327 h 512"/>
              <a:gd name="T32" fmla="*/ 213 w 512"/>
              <a:gd name="T33" fmla="*/ 337 h 512"/>
              <a:gd name="T34" fmla="*/ 213 w 512"/>
              <a:gd name="T35" fmla="*/ 149 h 512"/>
              <a:gd name="T36" fmla="*/ 202 w 512"/>
              <a:gd name="T37" fmla="*/ 138 h 512"/>
              <a:gd name="T38" fmla="*/ 192 w 512"/>
              <a:gd name="T39" fmla="*/ 149 h 512"/>
              <a:gd name="T40" fmla="*/ 192 w 512"/>
              <a:gd name="T41" fmla="*/ 337 h 512"/>
              <a:gd name="T42" fmla="*/ 182 w 512"/>
              <a:gd name="T43" fmla="*/ 327 h 512"/>
              <a:gd name="T44" fmla="*/ 167 w 512"/>
              <a:gd name="T45" fmla="*/ 327 h 512"/>
              <a:gd name="T46" fmla="*/ 167 w 512"/>
              <a:gd name="T47" fmla="*/ 342 h 512"/>
              <a:gd name="T48" fmla="*/ 195 w 512"/>
              <a:gd name="T49" fmla="*/ 370 h 512"/>
              <a:gd name="T50" fmla="*/ 198 w 512"/>
              <a:gd name="T51" fmla="*/ 372 h 512"/>
              <a:gd name="T52" fmla="*/ 202 w 512"/>
              <a:gd name="T53" fmla="*/ 373 h 512"/>
              <a:gd name="T54" fmla="*/ 206 w 512"/>
              <a:gd name="T55" fmla="*/ 372 h 512"/>
              <a:gd name="T56" fmla="*/ 210 w 512"/>
              <a:gd name="T57" fmla="*/ 370 h 512"/>
              <a:gd name="T58" fmla="*/ 237 w 512"/>
              <a:gd name="T59" fmla="*/ 342 h 512"/>
              <a:gd name="T60" fmla="*/ 237 w 512"/>
              <a:gd name="T61" fmla="*/ 327 h 512"/>
              <a:gd name="T62" fmla="*/ 269 w 512"/>
              <a:gd name="T63" fmla="*/ 160 h 512"/>
              <a:gd name="T64" fmla="*/ 277 w 512"/>
              <a:gd name="T65" fmla="*/ 171 h 512"/>
              <a:gd name="T66" fmla="*/ 287 w 512"/>
              <a:gd name="T67" fmla="*/ 163 h 512"/>
              <a:gd name="T68" fmla="*/ 293 w 512"/>
              <a:gd name="T69" fmla="*/ 157 h 512"/>
              <a:gd name="T70" fmla="*/ 293 w 512"/>
              <a:gd name="T71" fmla="*/ 166 h 512"/>
              <a:gd name="T72" fmla="*/ 293 w 512"/>
              <a:gd name="T73" fmla="*/ 174 h 512"/>
              <a:gd name="T74" fmla="*/ 293 w 512"/>
              <a:gd name="T75" fmla="*/ 224 h 512"/>
              <a:gd name="T76" fmla="*/ 311 w 512"/>
              <a:gd name="T77" fmla="*/ 224 h 512"/>
              <a:gd name="T78" fmla="*/ 311 w 512"/>
              <a:gd name="T79" fmla="*/ 138 h 512"/>
              <a:gd name="T80" fmla="*/ 296 w 512"/>
              <a:gd name="T81" fmla="*/ 138 h 512"/>
              <a:gd name="T82" fmla="*/ 269 w 512"/>
              <a:gd name="T83" fmla="*/ 160 h 512"/>
              <a:gd name="T84" fmla="*/ 330 w 512"/>
              <a:gd name="T85" fmla="*/ 324 h 512"/>
              <a:gd name="T86" fmla="*/ 326 w 512"/>
              <a:gd name="T87" fmla="*/ 305 h 512"/>
              <a:gd name="T88" fmla="*/ 316 w 512"/>
              <a:gd name="T89" fmla="*/ 292 h 512"/>
              <a:gd name="T90" fmla="*/ 299 w 512"/>
              <a:gd name="T91" fmla="*/ 288 h 512"/>
              <a:gd name="T92" fmla="*/ 279 w 512"/>
              <a:gd name="T93" fmla="*/ 295 h 512"/>
              <a:gd name="T94" fmla="*/ 271 w 512"/>
              <a:gd name="T95" fmla="*/ 317 h 512"/>
              <a:gd name="T96" fmla="*/ 277 w 512"/>
              <a:gd name="T97" fmla="*/ 336 h 512"/>
              <a:gd name="T98" fmla="*/ 295 w 512"/>
              <a:gd name="T99" fmla="*/ 343 h 512"/>
              <a:gd name="T100" fmla="*/ 305 w 512"/>
              <a:gd name="T101" fmla="*/ 341 h 512"/>
              <a:gd name="T102" fmla="*/ 313 w 512"/>
              <a:gd name="T103" fmla="*/ 333 h 512"/>
              <a:gd name="T104" fmla="*/ 314 w 512"/>
              <a:gd name="T105" fmla="*/ 333 h 512"/>
              <a:gd name="T106" fmla="*/ 310 w 512"/>
              <a:gd name="T107" fmla="*/ 349 h 512"/>
              <a:gd name="T108" fmla="*/ 302 w 512"/>
              <a:gd name="T109" fmla="*/ 357 h 512"/>
              <a:gd name="T110" fmla="*/ 287 w 512"/>
              <a:gd name="T111" fmla="*/ 359 h 512"/>
              <a:gd name="T112" fmla="*/ 277 w 512"/>
              <a:gd name="T113" fmla="*/ 358 h 512"/>
              <a:gd name="T114" fmla="*/ 277 w 512"/>
              <a:gd name="T115" fmla="*/ 372 h 512"/>
              <a:gd name="T116" fmla="*/ 288 w 512"/>
              <a:gd name="T117" fmla="*/ 373 h 512"/>
              <a:gd name="T118" fmla="*/ 320 w 512"/>
              <a:gd name="T119" fmla="*/ 361 h 512"/>
              <a:gd name="T120" fmla="*/ 330 w 512"/>
              <a:gd name="T121" fmla="*/ 32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12" h="512">
                <a:moveTo>
                  <a:pt x="309" y="306"/>
                </a:moveTo>
                <a:cubicBezTo>
                  <a:pt x="311" y="310"/>
                  <a:pt x="312" y="313"/>
                  <a:pt x="312" y="318"/>
                </a:cubicBezTo>
                <a:cubicBezTo>
                  <a:pt x="312" y="321"/>
                  <a:pt x="311" y="324"/>
                  <a:pt x="309" y="326"/>
                </a:cubicBezTo>
                <a:cubicBezTo>
                  <a:pt x="306" y="328"/>
                  <a:pt x="303" y="329"/>
                  <a:pt x="299" y="329"/>
                </a:cubicBezTo>
                <a:cubicBezTo>
                  <a:pt x="296" y="329"/>
                  <a:pt x="293" y="328"/>
                  <a:pt x="291" y="326"/>
                </a:cubicBezTo>
                <a:cubicBezTo>
                  <a:pt x="289" y="324"/>
                  <a:pt x="288" y="320"/>
                  <a:pt x="288" y="316"/>
                </a:cubicBezTo>
                <a:cubicBezTo>
                  <a:pt x="288" y="312"/>
                  <a:pt x="289" y="308"/>
                  <a:pt x="291" y="306"/>
                </a:cubicBezTo>
                <a:cubicBezTo>
                  <a:pt x="293" y="303"/>
                  <a:pt x="296" y="302"/>
                  <a:pt x="300" y="302"/>
                </a:cubicBezTo>
                <a:cubicBezTo>
                  <a:pt x="303" y="302"/>
                  <a:pt x="307" y="303"/>
                  <a:pt x="309" y="306"/>
                </a:cubicBez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237" y="327"/>
                </a:moveTo>
                <a:cubicBezTo>
                  <a:pt x="233" y="323"/>
                  <a:pt x="227" y="323"/>
                  <a:pt x="222" y="327"/>
                </a:cubicBezTo>
                <a:cubicBezTo>
                  <a:pt x="213" y="337"/>
                  <a:pt x="213" y="337"/>
                  <a:pt x="213" y="337"/>
                </a:cubicBezTo>
                <a:cubicBezTo>
                  <a:pt x="213" y="149"/>
                  <a:pt x="213" y="149"/>
                  <a:pt x="213" y="149"/>
                </a:cubicBezTo>
                <a:cubicBezTo>
                  <a:pt x="213" y="143"/>
                  <a:pt x="208" y="138"/>
                  <a:pt x="202" y="138"/>
                </a:cubicBezTo>
                <a:cubicBezTo>
                  <a:pt x="196" y="138"/>
                  <a:pt x="192" y="143"/>
                  <a:pt x="192" y="149"/>
                </a:cubicBezTo>
                <a:cubicBezTo>
                  <a:pt x="192" y="337"/>
                  <a:pt x="192" y="337"/>
                  <a:pt x="192" y="337"/>
                </a:cubicBezTo>
                <a:cubicBezTo>
                  <a:pt x="182" y="327"/>
                  <a:pt x="182" y="327"/>
                  <a:pt x="182" y="327"/>
                </a:cubicBezTo>
                <a:cubicBezTo>
                  <a:pt x="178" y="323"/>
                  <a:pt x="171" y="323"/>
                  <a:pt x="167" y="327"/>
                </a:cubicBezTo>
                <a:cubicBezTo>
                  <a:pt x="163" y="331"/>
                  <a:pt x="163" y="338"/>
                  <a:pt x="167" y="342"/>
                </a:cubicBezTo>
                <a:cubicBezTo>
                  <a:pt x="195" y="370"/>
                  <a:pt x="195" y="370"/>
                  <a:pt x="195" y="370"/>
                </a:cubicBezTo>
                <a:cubicBezTo>
                  <a:pt x="196" y="371"/>
                  <a:pt x="197" y="372"/>
                  <a:pt x="198" y="372"/>
                </a:cubicBezTo>
                <a:cubicBezTo>
                  <a:pt x="200" y="373"/>
                  <a:pt x="201" y="373"/>
                  <a:pt x="202" y="373"/>
                </a:cubicBezTo>
                <a:cubicBezTo>
                  <a:pt x="204" y="373"/>
                  <a:pt x="205" y="373"/>
                  <a:pt x="206" y="372"/>
                </a:cubicBezTo>
                <a:cubicBezTo>
                  <a:pt x="208" y="372"/>
                  <a:pt x="209" y="371"/>
                  <a:pt x="210" y="370"/>
                </a:cubicBezTo>
                <a:cubicBezTo>
                  <a:pt x="237" y="342"/>
                  <a:pt x="237" y="342"/>
                  <a:pt x="237" y="342"/>
                </a:cubicBezTo>
                <a:cubicBezTo>
                  <a:pt x="242" y="338"/>
                  <a:pt x="242" y="331"/>
                  <a:pt x="237" y="327"/>
                </a:cubicBezTo>
                <a:close/>
                <a:moveTo>
                  <a:pt x="269" y="160"/>
                </a:moveTo>
                <a:cubicBezTo>
                  <a:pt x="277" y="171"/>
                  <a:pt x="277" y="171"/>
                  <a:pt x="277" y="171"/>
                </a:cubicBezTo>
                <a:cubicBezTo>
                  <a:pt x="287" y="163"/>
                  <a:pt x="287" y="163"/>
                  <a:pt x="287" y="163"/>
                </a:cubicBezTo>
                <a:cubicBezTo>
                  <a:pt x="288" y="162"/>
                  <a:pt x="290" y="160"/>
                  <a:pt x="293" y="157"/>
                </a:cubicBezTo>
                <a:cubicBezTo>
                  <a:pt x="293" y="166"/>
                  <a:pt x="293" y="166"/>
                  <a:pt x="293" y="166"/>
                </a:cubicBezTo>
                <a:cubicBezTo>
                  <a:pt x="293" y="174"/>
                  <a:pt x="293" y="174"/>
                  <a:pt x="293" y="174"/>
                </a:cubicBezTo>
                <a:cubicBezTo>
                  <a:pt x="293" y="224"/>
                  <a:pt x="293" y="224"/>
                  <a:pt x="293" y="224"/>
                </a:cubicBezTo>
                <a:cubicBezTo>
                  <a:pt x="311" y="224"/>
                  <a:pt x="311" y="224"/>
                  <a:pt x="311" y="224"/>
                </a:cubicBezTo>
                <a:cubicBezTo>
                  <a:pt x="311" y="138"/>
                  <a:pt x="311" y="138"/>
                  <a:pt x="311" y="138"/>
                </a:cubicBezTo>
                <a:cubicBezTo>
                  <a:pt x="296" y="138"/>
                  <a:pt x="296" y="138"/>
                  <a:pt x="296" y="138"/>
                </a:cubicBezTo>
                <a:lnTo>
                  <a:pt x="269" y="160"/>
                </a:lnTo>
                <a:close/>
                <a:moveTo>
                  <a:pt x="330" y="324"/>
                </a:moveTo>
                <a:cubicBezTo>
                  <a:pt x="330" y="317"/>
                  <a:pt x="329" y="310"/>
                  <a:pt x="326" y="305"/>
                </a:cubicBezTo>
                <a:cubicBezTo>
                  <a:pt x="324" y="299"/>
                  <a:pt x="320" y="295"/>
                  <a:pt x="316" y="292"/>
                </a:cubicBezTo>
                <a:cubicBezTo>
                  <a:pt x="311" y="289"/>
                  <a:pt x="306" y="288"/>
                  <a:pt x="299" y="288"/>
                </a:cubicBezTo>
                <a:cubicBezTo>
                  <a:pt x="291" y="288"/>
                  <a:pt x="284" y="290"/>
                  <a:pt x="279" y="295"/>
                </a:cubicBezTo>
                <a:cubicBezTo>
                  <a:pt x="274" y="301"/>
                  <a:pt x="271" y="308"/>
                  <a:pt x="271" y="317"/>
                </a:cubicBezTo>
                <a:cubicBezTo>
                  <a:pt x="271" y="325"/>
                  <a:pt x="273" y="331"/>
                  <a:pt x="277" y="336"/>
                </a:cubicBezTo>
                <a:cubicBezTo>
                  <a:pt x="282" y="341"/>
                  <a:pt x="287" y="343"/>
                  <a:pt x="295" y="343"/>
                </a:cubicBezTo>
                <a:cubicBezTo>
                  <a:pt x="299" y="343"/>
                  <a:pt x="302" y="342"/>
                  <a:pt x="305" y="341"/>
                </a:cubicBezTo>
                <a:cubicBezTo>
                  <a:pt x="308" y="339"/>
                  <a:pt x="311" y="337"/>
                  <a:pt x="313" y="333"/>
                </a:cubicBezTo>
                <a:cubicBezTo>
                  <a:pt x="314" y="333"/>
                  <a:pt x="314" y="333"/>
                  <a:pt x="314" y="333"/>
                </a:cubicBezTo>
                <a:cubicBezTo>
                  <a:pt x="313" y="340"/>
                  <a:pt x="312" y="345"/>
                  <a:pt x="310" y="349"/>
                </a:cubicBezTo>
                <a:cubicBezTo>
                  <a:pt x="308" y="352"/>
                  <a:pt x="305" y="355"/>
                  <a:pt x="302" y="357"/>
                </a:cubicBezTo>
                <a:cubicBezTo>
                  <a:pt x="298" y="358"/>
                  <a:pt x="293" y="359"/>
                  <a:pt x="287" y="359"/>
                </a:cubicBezTo>
                <a:cubicBezTo>
                  <a:pt x="284" y="359"/>
                  <a:pt x="280" y="359"/>
                  <a:pt x="277" y="358"/>
                </a:cubicBezTo>
                <a:cubicBezTo>
                  <a:pt x="277" y="372"/>
                  <a:pt x="277" y="372"/>
                  <a:pt x="277" y="372"/>
                </a:cubicBezTo>
                <a:cubicBezTo>
                  <a:pt x="280" y="373"/>
                  <a:pt x="283" y="373"/>
                  <a:pt x="288" y="373"/>
                </a:cubicBezTo>
                <a:cubicBezTo>
                  <a:pt x="302" y="373"/>
                  <a:pt x="313" y="369"/>
                  <a:pt x="320" y="361"/>
                </a:cubicBezTo>
                <a:cubicBezTo>
                  <a:pt x="326" y="353"/>
                  <a:pt x="330" y="341"/>
                  <a:pt x="330" y="3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1" name="Group 836">
            <a:extLst>
              <a:ext uri="{FF2B5EF4-FFF2-40B4-BE49-F238E27FC236}">
                <a16:creationId xmlns:a16="http://schemas.microsoft.com/office/drawing/2014/main" id="{E29E08EB-B77E-311B-141F-B6CF9E32DA8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567218" y="1867384"/>
            <a:ext cx="756000" cy="756000"/>
            <a:chOff x="4676" y="3030"/>
            <a:chExt cx="340" cy="340"/>
          </a:xfrm>
          <a:solidFill>
            <a:schemeClr val="accent1"/>
          </a:solidFill>
        </p:grpSpPr>
        <p:sp>
          <p:nvSpPr>
            <p:cNvPr id="12" name="Oval 837">
              <a:extLst>
                <a:ext uri="{FF2B5EF4-FFF2-40B4-BE49-F238E27FC236}">
                  <a16:creationId xmlns:a16="http://schemas.microsoft.com/office/drawing/2014/main" id="{D5AC5425-38A0-69D9-DE82-A0807D558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8" y="3108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Oval 838">
              <a:extLst>
                <a:ext uri="{FF2B5EF4-FFF2-40B4-BE49-F238E27FC236}">
                  <a16:creationId xmlns:a16="http://schemas.microsoft.com/office/drawing/2014/main" id="{4BB7B103-A054-95D7-487A-84D3A450A4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9" y="3108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839">
              <a:extLst>
                <a:ext uri="{FF2B5EF4-FFF2-40B4-BE49-F238E27FC236}">
                  <a16:creationId xmlns:a16="http://schemas.microsoft.com/office/drawing/2014/main" id="{26A4916B-ACA4-5044-8D69-8848EAA3B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6" y="3164"/>
              <a:ext cx="38" cy="71"/>
            </a:xfrm>
            <a:custGeom>
              <a:avLst/>
              <a:gdLst>
                <a:gd name="T0" fmla="*/ 18 w 38"/>
                <a:gd name="T1" fmla="*/ 0 h 71"/>
                <a:gd name="T2" fmla="*/ 0 w 38"/>
                <a:gd name="T3" fmla="*/ 71 h 71"/>
                <a:gd name="T4" fmla="*/ 38 w 38"/>
                <a:gd name="T5" fmla="*/ 71 h 71"/>
                <a:gd name="T6" fmla="*/ 21 w 38"/>
                <a:gd name="T7" fmla="*/ 0 h 71"/>
                <a:gd name="T8" fmla="*/ 18 w 38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1">
                  <a:moveTo>
                    <a:pt x="18" y="0"/>
                  </a:moveTo>
                  <a:lnTo>
                    <a:pt x="0" y="71"/>
                  </a:lnTo>
                  <a:lnTo>
                    <a:pt x="38" y="71"/>
                  </a:lnTo>
                  <a:lnTo>
                    <a:pt x="21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40">
              <a:extLst>
                <a:ext uri="{FF2B5EF4-FFF2-40B4-BE49-F238E27FC236}">
                  <a16:creationId xmlns:a16="http://schemas.microsoft.com/office/drawing/2014/main" id="{0B672CA9-5E22-F8CA-3605-0E912B3E16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6" y="3030"/>
              <a:ext cx="340" cy="340"/>
            </a:xfrm>
            <a:custGeom>
              <a:avLst/>
              <a:gdLst>
                <a:gd name="T0" fmla="*/ 256 w 512"/>
                <a:gd name="T1" fmla="*/ 0 h 512"/>
                <a:gd name="T2" fmla="*/ 0 w 512"/>
                <a:gd name="T3" fmla="*/ 256 h 512"/>
                <a:gd name="T4" fmla="*/ 256 w 512"/>
                <a:gd name="T5" fmla="*/ 512 h 512"/>
                <a:gd name="T6" fmla="*/ 512 w 512"/>
                <a:gd name="T7" fmla="*/ 256 h 512"/>
                <a:gd name="T8" fmla="*/ 256 w 512"/>
                <a:gd name="T9" fmla="*/ 0 h 512"/>
                <a:gd name="T10" fmla="*/ 181 w 512"/>
                <a:gd name="T11" fmla="*/ 96 h 512"/>
                <a:gd name="T12" fmla="*/ 213 w 512"/>
                <a:gd name="T13" fmla="*/ 128 h 512"/>
                <a:gd name="T14" fmla="*/ 181 w 512"/>
                <a:gd name="T15" fmla="*/ 160 h 512"/>
                <a:gd name="T16" fmla="*/ 149 w 512"/>
                <a:gd name="T17" fmla="*/ 128 h 512"/>
                <a:gd name="T18" fmla="*/ 181 w 512"/>
                <a:gd name="T19" fmla="*/ 96 h 512"/>
                <a:gd name="T20" fmla="*/ 234 w 512"/>
                <a:gd name="T21" fmla="*/ 298 h 512"/>
                <a:gd name="T22" fmla="*/ 224 w 512"/>
                <a:gd name="T23" fmla="*/ 309 h 512"/>
                <a:gd name="T24" fmla="*/ 213 w 512"/>
                <a:gd name="T25" fmla="*/ 309 h 512"/>
                <a:gd name="T26" fmla="*/ 213 w 512"/>
                <a:gd name="T27" fmla="*/ 405 h 512"/>
                <a:gd name="T28" fmla="*/ 202 w 512"/>
                <a:gd name="T29" fmla="*/ 416 h 512"/>
                <a:gd name="T30" fmla="*/ 192 w 512"/>
                <a:gd name="T31" fmla="*/ 405 h 512"/>
                <a:gd name="T32" fmla="*/ 192 w 512"/>
                <a:gd name="T33" fmla="*/ 309 h 512"/>
                <a:gd name="T34" fmla="*/ 170 w 512"/>
                <a:gd name="T35" fmla="*/ 309 h 512"/>
                <a:gd name="T36" fmla="*/ 170 w 512"/>
                <a:gd name="T37" fmla="*/ 405 h 512"/>
                <a:gd name="T38" fmla="*/ 160 w 512"/>
                <a:gd name="T39" fmla="*/ 416 h 512"/>
                <a:gd name="T40" fmla="*/ 149 w 512"/>
                <a:gd name="T41" fmla="*/ 405 h 512"/>
                <a:gd name="T42" fmla="*/ 149 w 512"/>
                <a:gd name="T43" fmla="*/ 309 h 512"/>
                <a:gd name="T44" fmla="*/ 138 w 512"/>
                <a:gd name="T45" fmla="*/ 309 h 512"/>
                <a:gd name="T46" fmla="*/ 128 w 512"/>
                <a:gd name="T47" fmla="*/ 298 h 512"/>
                <a:gd name="T48" fmla="*/ 128 w 512"/>
                <a:gd name="T49" fmla="*/ 192 h 512"/>
                <a:gd name="T50" fmla="*/ 138 w 512"/>
                <a:gd name="T51" fmla="*/ 181 h 512"/>
                <a:gd name="T52" fmla="*/ 224 w 512"/>
                <a:gd name="T53" fmla="*/ 181 h 512"/>
                <a:gd name="T54" fmla="*/ 234 w 512"/>
                <a:gd name="T55" fmla="*/ 192 h 512"/>
                <a:gd name="T56" fmla="*/ 234 w 512"/>
                <a:gd name="T57" fmla="*/ 298 h 512"/>
                <a:gd name="T58" fmla="*/ 330 w 512"/>
                <a:gd name="T59" fmla="*/ 96 h 512"/>
                <a:gd name="T60" fmla="*/ 362 w 512"/>
                <a:gd name="T61" fmla="*/ 128 h 512"/>
                <a:gd name="T62" fmla="*/ 330 w 512"/>
                <a:gd name="T63" fmla="*/ 160 h 512"/>
                <a:gd name="T64" fmla="*/ 298 w 512"/>
                <a:gd name="T65" fmla="*/ 128 h 512"/>
                <a:gd name="T66" fmla="*/ 330 w 512"/>
                <a:gd name="T67" fmla="*/ 96 h 512"/>
                <a:gd name="T68" fmla="*/ 381 w 512"/>
                <a:gd name="T69" fmla="*/ 326 h 512"/>
                <a:gd name="T70" fmla="*/ 373 w 512"/>
                <a:gd name="T71" fmla="*/ 330 h 512"/>
                <a:gd name="T72" fmla="*/ 362 w 512"/>
                <a:gd name="T73" fmla="*/ 330 h 512"/>
                <a:gd name="T74" fmla="*/ 362 w 512"/>
                <a:gd name="T75" fmla="*/ 405 h 512"/>
                <a:gd name="T76" fmla="*/ 352 w 512"/>
                <a:gd name="T77" fmla="*/ 416 h 512"/>
                <a:gd name="T78" fmla="*/ 341 w 512"/>
                <a:gd name="T79" fmla="*/ 405 h 512"/>
                <a:gd name="T80" fmla="*/ 341 w 512"/>
                <a:gd name="T81" fmla="*/ 330 h 512"/>
                <a:gd name="T82" fmla="*/ 320 w 512"/>
                <a:gd name="T83" fmla="*/ 330 h 512"/>
                <a:gd name="T84" fmla="*/ 320 w 512"/>
                <a:gd name="T85" fmla="*/ 405 h 512"/>
                <a:gd name="T86" fmla="*/ 309 w 512"/>
                <a:gd name="T87" fmla="*/ 416 h 512"/>
                <a:gd name="T88" fmla="*/ 298 w 512"/>
                <a:gd name="T89" fmla="*/ 405 h 512"/>
                <a:gd name="T90" fmla="*/ 298 w 512"/>
                <a:gd name="T91" fmla="*/ 330 h 512"/>
                <a:gd name="T92" fmla="*/ 288 w 512"/>
                <a:gd name="T93" fmla="*/ 330 h 512"/>
                <a:gd name="T94" fmla="*/ 279 w 512"/>
                <a:gd name="T95" fmla="*/ 326 h 512"/>
                <a:gd name="T96" fmla="*/ 277 w 512"/>
                <a:gd name="T97" fmla="*/ 317 h 512"/>
                <a:gd name="T98" fmla="*/ 309 w 512"/>
                <a:gd name="T99" fmla="*/ 189 h 512"/>
                <a:gd name="T100" fmla="*/ 320 w 512"/>
                <a:gd name="T101" fmla="*/ 181 h 512"/>
                <a:gd name="T102" fmla="*/ 341 w 512"/>
                <a:gd name="T103" fmla="*/ 181 h 512"/>
                <a:gd name="T104" fmla="*/ 351 w 512"/>
                <a:gd name="T105" fmla="*/ 189 h 512"/>
                <a:gd name="T106" fmla="*/ 383 w 512"/>
                <a:gd name="T107" fmla="*/ 317 h 512"/>
                <a:gd name="T108" fmla="*/ 381 w 512"/>
                <a:gd name="T109" fmla="*/ 326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12" h="512"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  <a:moveTo>
                    <a:pt x="181" y="96"/>
                  </a:moveTo>
                  <a:cubicBezTo>
                    <a:pt x="199" y="96"/>
                    <a:pt x="213" y="110"/>
                    <a:pt x="213" y="128"/>
                  </a:cubicBezTo>
                  <a:cubicBezTo>
                    <a:pt x="213" y="145"/>
                    <a:pt x="199" y="160"/>
                    <a:pt x="181" y="160"/>
                  </a:cubicBezTo>
                  <a:cubicBezTo>
                    <a:pt x="163" y="160"/>
                    <a:pt x="149" y="145"/>
                    <a:pt x="149" y="128"/>
                  </a:cubicBezTo>
                  <a:cubicBezTo>
                    <a:pt x="149" y="110"/>
                    <a:pt x="163" y="96"/>
                    <a:pt x="181" y="96"/>
                  </a:cubicBezTo>
                  <a:close/>
                  <a:moveTo>
                    <a:pt x="234" y="298"/>
                  </a:moveTo>
                  <a:cubicBezTo>
                    <a:pt x="234" y="304"/>
                    <a:pt x="230" y="309"/>
                    <a:pt x="224" y="309"/>
                  </a:cubicBezTo>
                  <a:cubicBezTo>
                    <a:pt x="213" y="309"/>
                    <a:pt x="213" y="309"/>
                    <a:pt x="213" y="309"/>
                  </a:cubicBezTo>
                  <a:cubicBezTo>
                    <a:pt x="213" y="405"/>
                    <a:pt x="213" y="405"/>
                    <a:pt x="213" y="405"/>
                  </a:cubicBezTo>
                  <a:cubicBezTo>
                    <a:pt x="213" y="411"/>
                    <a:pt x="208" y="416"/>
                    <a:pt x="202" y="416"/>
                  </a:cubicBezTo>
                  <a:cubicBezTo>
                    <a:pt x="196" y="416"/>
                    <a:pt x="192" y="411"/>
                    <a:pt x="192" y="405"/>
                  </a:cubicBezTo>
                  <a:cubicBezTo>
                    <a:pt x="192" y="309"/>
                    <a:pt x="192" y="309"/>
                    <a:pt x="192" y="309"/>
                  </a:cubicBezTo>
                  <a:cubicBezTo>
                    <a:pt x="170" y="309"/>
                    <a:pt x="170" y="309"/>
                    <a:pt x="170" y="309"/>
                  </a:cubicBezTo>
                  <a:cubicBezTo>
                    <a:pt x="170" y="405"/>
                    <a:pt x="170" y="405"/>
                    <a:pt x="170" y="405"/>
                  </a:cubicBezTo>
                  <a:cubicBezTo>
                    <a:pt x="170" y="411"/>
                    <a:pt x="166" y="416"/>
                    <a:pt x="160" y="416"/>
                  </a:cubicBezTo>
                  <a:cubicBezTo>
                    <a:pt x="154" y="416"/>
                    <a:pt x="149" y="411"/>
                    <a:pt x="149" y="405"/>
                  </a:cubicBezTo>
                  <a:cubicBezTo>
                    <a:pt x="149" y="309"/>
                    <a:pt x="149" y="309"/>
                    <a:pt x="149" y="309"/>
                  </a:cubicBezTo>
                  <a:cubicBezTo>
                    <a:pt x="138" y="309"/>
                    <a:pt x="138" y="309"/>
                    <a:pt x="138" y="309"/>
                  </a:cubicBezTo>
                  <a:cubicBezTo>
                    <a:pt x="132" y="309"/>
                    <a:pt x="128" y="304"/>
                    <a:pt x="128" y="298"/>
                  </a:cubicBezTo>
                  <a:cubicBezTo>
                    <a:pt x="128" y="192"/>
                    <a:pt x="128" y="192"/>
                    <a:pt x="128" y="192"/>
                  </a:cubicBezTo>
                  <a:cubicBezTo>
                    <a:pt x="128" y="186"/>
                    <a:pt x="132" y="181"/>
                    <a:pt x="138" y="181"/>
                  </a:cubicBezTo>
                  <a:cubicBezTo>
                    <a:pt x="224" y="181"/>
                    <a:pt x="224" y="181"/>
                    <a:pt x="224" y="181"/>
                  </a:cubicBezTo>
                  <a:cubicBezTo>
                    <a:pt x="230" y="181"/>
                    <a:pt x="234" y="186"/>
                    <a:pt x="234" y="192"/>
                  </a:cubicBezTo>
                  <a:lnTo>
                    <a:pt x="234" y="298"/>
                  </a:lnTo>
                  <a:close/>
                  <a:moveTo>
                    <a:pt x="330" y="96"/>
                  </a:moveTo>
                  <a:cubicBezTo>
                    <a:pt x="348" y="96"/>
                    <a:pt x="362" y="110"/>
                    <a:pt x="362" y="128"/>
                  </a:cubicBezTo>
                  <a:cubicBezTo>
                    <a:pt x="362" y="145"/>
                    <a:pt x="348" y="160"/>
                    <a:pt x="330" y="160"/>
                  </a:cubicBezTo>
                  <a:cubicBezTo>
                    <a:pt x="313" y="160"/>
                    <a:pt x="298" y="145"/>
                    <a:pt x="298" y="128"/>
                  </a:cubicBezTo>
                  <a:cubicBezTo>
                    <a:pt x="298" y="110"/>
                    <a:pt x="313" y="96"/>
                    <a:pt x="330" y="96"/>
                  </a:cubicBezTo>
                  <a:close/>
                  <a:moveTo>
                    <a:pt x="381" y="326"/>
                  </a:moveTo>
                  <a:cubicBezTo>
                    <a:pt x="379" y="329"/>
                    <a:pt x="376" y="330"/>
                    <a:pt x="373" y="330"/>
                  </a:cubicBezTo>
                  <a:cubicBezTo>
                    <a:pt x="362" y="330"/>
                    <a:pt x="362" y="330"/>
                    <a:pt x="362" y="330"/>
                  </a:cubicBezTo>
                  <a:cubicBezTo>
                    <a:pt x="362" y="405"/>
                    <a:pt x="362" y="405"/>
                    <a:pt x="362" y="405"/>
                  </a:cubicBezTo>
                  <a:cubicBezTo>
                    <a:pt x="362" y="411"/>
                    <a:pt x="358" y="416"/>
                    <a:pt x="352" y="416"/>
                  </a:cubicBezTo>
                  <a:cubicBezTo>
                    <a:pt x="346" y="416"/>
                    <a:pt x="341" y="411"/>
                    <a:pt x="341" y="405"/>
                  </a:cubicBezTo>
                  <a:cubicBezTo>
                    <a:pt x="341" y="330"/>
                    <a:pt x="341" y="330"/>
                    <a:pt x="341" y="330"/>
                  </a:cubicBezTo>
                  <a:cubicBezTo>
                    <a:pt x="320" y="330"/>
                    <a:pt x="320" y="330"/>
                    <a:pt x="320" y="330"/>
                  </a:cubicBezTo>
                  <a:cubicBezTo>
                    <a:pt x="320" y="405"/>
                    <a:pt x="320" y="405"/>
                    <a:pt x="320" y="405"/>
                  </a:cubicBezTo>
                  <a:cubicBezTo>
                    <a:pt x="320" y="411"/>
                    <a:pt x="315" y="416"/>
                    <a:pt x="309" y="416"/>
                  </a:cubicBezTo>
                  <a:cubicBezTo>
                    <a:pt x="303" y="416"/>
                    <a:pt x="298" y="411"/>
                    <a:pt x="298" y="405"/>
                  </a:cubicBezTo>
                  <a:cubicBezTo>
                    <a:pt x="298" y="330"/>
                    <a:pt x="298" y="330"/>
                    <a:pt x="298" y="330"/>
                  </a:cubicBezTo>
                  <a:cubicBezTo>
                    <a:pt x="288" y="330"/>
                    <a:pt x="288" y="330"/>
                    <a:pt x="288" y="330"/>
                  </a:cubicBezTo>
                  <a:cubicBezTo>
                    <a:pt x="284" y="330"/>
                    <a:pt x="281" y="329"/>
                    <a:pt x="279" y="326"/>
                  </a:cubicBezTo>
                  <a:cubicBezTo>
                    <a:pt x="277" y="324"/>
                    <a:pt x="277" y="320"/>
                    <a:pt x="277" y="317"/>
                  </a:cubicBezTo>
                  <a:cubicBezTo>
                    <a:pt x="309" y="189"/>
                    <a:pt x="309" y="189"/>
                    <a:pt x="309" y="189"/>
                  </a:cubicBezTo>
                  <a:cubicBezTo>
                    <a:pt x="311" y="184"/>
                    <a:pt x="315" y="181"/>
                    <a:pt x="320" y="181"/>
                  </a:cubicBezTo>
                  <a:cubicBezTo>
                    <a:pt x="341" y="181"/>
                    <a:pt x="341" y="181"/>
                    <a:pt x="341" y="181"/>
                  </a:cubicBezTo>
                  <a:cubicBezTo>
                    <a:pt x="346" y="181"/>
                    <a:pt x="350" y="184"/>
                    <a:pt x="351" y="189"/>
                  </a:cubicBezTo>
                  <a:cubicBezTo>
                    <a:pt x="383" y="317"/>
                    <a:pt x="383" y="317"/>
                    <a:pt x="383" y="317"/>
                  </a:cubicBezTo>
                  <a:cubicBezTo>
                    <a:pt x="384" y="320"/>
                    <a:pt x="383" y="324"/>
                    <a:pt x="381" y="3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Rectangle 841">
              <a:extLst>
                <a:ext uri="{FF2B5EF4-FFF2-40B4-BE49-F238E27FC236}">
                  <a16:creationId xmlns:a16="http://schemas.microsoft.com/office/drawing/2014/main" id="{621A3A2E-9853-E7D8-E9D9-D5DA59C70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5" y="3164"/>
              <a:ext cx="42" cy="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7" name="Freeform 364">
            <a:extLst>
              <a:ext uri="{FF2B5EF4-FFF2-40B4-BE49-F238E27FC236}">
                <a16:creationId xmlns:a16="http://schemas.microsoft.com/office/drawing/2014/main" id="{EC1C17A7-C8A9-14A9-30C9-2B4473E7B53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69328" y="5272772"/>
            <a:ext cx="758223" cy="756000"/>
          </a:xfrm>
          <a:custGeom>
            <a:avLst/>
            <a:gdLst>
              <a:gd name="T0" fmla="*/ 0 w 512"/>
              <a:gd name="T1" fmla="*/ 256 h 512"/>
              <a:gd name="T2" fmla="*/ 512 w 512"/>
              <a:gd name="T3" fmla="*/ 256 h 512"/>
              <a:gd name="T4" fmla="*/ 117 w 512"/>
              <a:gd name="T5" fmla="*/ 362 h 512"/>
              <a:gd name="T6" fmla="*/ 96 w 512"/>
              <a:gd name="T7" fmla="*/ 362 h 512"/>
              <a:gd name="T8" fmla="*/ 106 w 512"/>
              <a:gd name="T9" fmla="*/ 330 h 512"/>
              <a:gd name="T10" fmla="*/ 117 w 512"/>
              <a:gd name="T11" fmla="*/ 362 h 512"/>
              <a:gd name="T12" fmla="*/ 149 w 512"/>
              <a:gd name="T13" fmla="*/ 373 h 512"/>
              <a:gd name="T14" fmla="*/ 138 w 512"/>
              <a:gd name="T15" fmla="*/ 320 h 512"/>
              <a:gd name="T16" fmla="*/ 160 w 512"/>
              <a:gd name="T17" fmla="*/ 320 h 512"/>
              <a:gd name="T18" fmla="*/ 202 w 512"/>
              <a:gd name="T19" fmla="*/ 362 h 512"/>
              <a:gd name="T20" fmla="*/ 181 w 512"/>
              <a:gd name="T21" fmla="*/ 362 h 512"/>
              <a:gd name="T22" fmla="*/ 192 w 512"/>
              <a:gd name="T23" fmla="*/ 277 h 512"/>
              <a:gd name="T24" fmla="*/ 202 w 512"/>
              <a:gd name="T25" fmla="*/ 362 h 512"/>
              <a:gd name="T26" fmla="*/ 234 w 512"/>
              <a:gd name="T27" fmla="*/ 373 h 512"/>
              <a:gd name="T28" fmla="*/ 224 w 512"/>
              <a:gd name="T29" fmla="*/ 277 h 512"/>
              <a:gd name="T30" fmla="*/ 245 w 512"/>
              <a:gd name="T31" fmla="*/ 277 h 512"/>
              <a:gd name="T32" fmla="*/ 288 w 512"/>
              <a:gd name="T33" fmla="*/ 362 h 512"/>
              <a:gd name="T34" fmla="*/ 266 w 512"/>
              <a:gd name="T35" fmla="*/ 362 h 512"/>
              <a:gd name="T36" fmla="*/ 277 w 512"/>
              <a:gd name="T37" fmla="*/ 266 h 512"/>
              <a:gd name="T38" fmla="*/ 288 w 512"/>
              <a:gd name="T39" fmla="*/ 362 h 512"/>
              <a:gd name="T40" fmla="*/ 320 w 512"/>
              <a:gd name="T41" fmla="*/ 373 h 512"/>
              <a:gd name="T42" fmla="*/ 309 w 512"/>
              <a:gd name="T43" fmla="*/ 245 h 512"/>
              <a:gd name="T44" fmla="*/ 330 w 512"/>
              <a:gd name="T45" fmla="*/ 245 h 512"/>
              <a:gd name="T46" fmla="*/ 373 w 512"/>
              <a:gd name="T47" fmla="*/ 362 h 512"/>
              <a:gd name="T48" fmla="*/ 352 w 512"/>
              <a:gd name="T49" fmla="*/ 362 h 512"/>
              <a:gd name="T50" fmla="*/ 362 w 512"/>
              <a:gd name="T51" fmla="*/ 202 h 512"/>
              <a:gd name="T52" fmla="*/ 373 w 512"/>
              <a:gd name="T53" fmla="*/ 362 h 512"/>
              <a:gd name="T54" fmla="*/ 384 w 512"/>
              <a:gd name="T55" fmla="*/ 181 h 512"/>
              <a:gd name="T56" fmla="*/ 373 w 512"/>
              <a:gd name="T57" fmla="*/ 153 h 512"/>
              <a:gd name="T58" fmla="*/ 277 w 512"/>
              <a:gd name="T59" fmla="*/ 245 h 512"/>
              <a:gd name="T60" fmla="*/ 113 w 512"/>
              <a:gd name="T61" fmla="*/ 307 h 512"/>
              <a:gd name="T62" fmla="*/ 98 w 512"/>
              <a:gd name="T63" fmla="*/ 305 h 512"/>
              <a:gd name="T64" fmla="*/ 185 w 512"/>
              <a:gd name="T65" fmla="*/ 226 h 512"/>
              <a:gd name="T66" fmla="*/ 273 w 512"/>
              <a:gd name="T67" fmla="*/ 224 h 512"/>
              <a:gd name="T68" fmla="*/ 341 w 512"/>
              <a:gd name="T69" fmla="*/ 138 h 512"/>
              <a:gd name="T70" fmla="*/ 341 w 512"/>
              <a:gd name="T71" fmla="*/ 117 h 512"/>
              <a:gd name="T72" fmla="*/ 388 w 512"/>
              <a:gd name="T73" fmla="*/ 118 h 512"/>
              <a:gd name="T74" fmla="*/ 394 w 512"/>
              <a:gd name="T75" fmla="*/ 128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12" h="512">
                <a:moveTo>
                  <a:pt x="256" y="0"/>
                </a:moveTo>
                <a:cubicBezTo>
                  <a:pt x="114" y="0"/>
                  <a:pt x="0" y="114"/>
                  <a:pt x="0" y="256"/>
                </a:cubicBezTo>
                <a:cubicBezTo>
                  <a:pt x="0" y="397"/>
                  <a:pt x="114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4"/>
                  <a:pt x="397" y="0"/>
                  <a:pt x="256" y="0"/>
                </a:cubicBezTo>
                <a:close/>
                <a:moveTo>
                  <a:pt x="117" y="362"/>
                </a:moveTo>
                <a:cubicBezTo>
                  <a:pt x="117" y="368"/>
                  <a:pt x="112" y="373"/>
                  <a:pt x="106" y="373"/>
                </a:cubicBezTo>
                <a:cubicBezTo>
                  <a:pt x="100" y="373"/>
                  <a:pt x="96" y="368"/>
                  <a:pt x="96" y="362"/>
                </a:cubicBezTo>
                <a:cubicBezTo>
                  <a:pt x="96" y="341"/>
                  <a:pt x="96" y="341"/>
                  <a:pt x="96" y="341"/>
                </a:cubicBezTo>
                <a:cubicBezTo>
                  <a:pt x="96" y="335"/>
                  <a:pt x="100" y="330"/>
                  <a:pt x="106" y="330"/>
                </a:cubicBezTo>
                <a:cubicBezTo>
                  <a:pt x="112" y="330"/>
                  <a:pt x="117" y="335"/>
                  <a:pt x="117" y="341"/>
                </a:cubicBezTo>
                <a:lnTo>
                  <a:pt x="117" y="362"/>
                </a:lnTo>
                <a:close/>
                <a:moveTo>
                  <a:pt x="160" y="362"/>
                </a:moveTo>
                <a:cubicBezTo>
                  <a:pt x="160" y="368"/>
                  <a:pt x="155" y="373"/>
                  <a:pt x="149" y="373"/>
                </a:cubicBezTo>
                <a:cubicBezTo>
                  <a:pt x="143" y="373"/>
                  <a:pt x="138" y="368"/>
                  <a:pt x="138" y="362"/>
                </a:cubicBezTo>
                <a:cubicBezTo>
                  <a:pt x="138" y="320"/>
                  <a:pt x="138" y="320"/>
                  <a:pt x="138" y="320"/>
                </a:cubicBezTo>
                <a:cubicBezTo>
                  <a:pt x="138" y="314"/>
                  <a:pt x="143" y="309"/>
                  <a:pt x="149" y="309"/>
                </a:cubicBezTo>
                <a:cubicBezTo>
                  <a:pt x="155" y="309"/>
                  <a:pt x="160" y="314"/>
                  <a:pt x="160" y="320"/>
                </a:cubicBezTo>
                <a:lnTo>
                  <a:pt x="160" y="362"/>
                </a:lnTo>
                <a:close/>
                <a:moveTo>
                  <a:pt x="202" y="362"/>
                </a:moveTo>
                <a:cubicBezTo>
                  <a:pt x="202" y="368"/>
                  <a:pt x="198" y="373"/>
                  <a:pt x="192" y="373"/>
                </a:cubicBezTo>
                <a:cubicBezTo>
                  <a:pt x="186" y="373"/>
                  <a:pt x="181" y="368"/>
                  <a:pt x="181" y="362"/>
                </a:cubicBezTo>
                <a:cubicBezTo>
                  <a:pt x="181" y="288"/>
                  <a:pt x="181" y="288"/>
                  <a:pt x="181" y="288"/>
                </a:cubicBezTo>
                <a:cubicBezTo>
                  <a:pt x="181" y="282"/>
                  <a:pt x="186" y="277"/>
                  <a:pt x="192" y="277"/>
                </a:cubicBezTo>
                <a:cubicBezTo>
                  <a:pt x="198" y="277"/>
                  <a:pt x="202" y="282"/>
                  <a:pt x="202" y="288"/>
                </a:cubicBezTo>
                <a:lnTo>
                  <a:pt x="202" y="362"/>
                </a:lnTo>
                <a:close/>
                <a:moveTo>
                  <a:pt x="245" y="362"/>
                </a:moveTo>
                <a:cubicBezTo>
                  <a:pt x="245" y="368"/>
                  <a:pt x="240" y="373"/>
                  <a:pt x="234" y="373"/>
                </a:cubicBezTo>
                <a:cubicBezTo>
                  <a:pt x="228" y="373"/>
                  <a:pt x="224" y="368"/>
                  <a:pt x="224" y="362"/>
                </a:cubicBezTo>
                <a:cubicBezTo>
                  <a:pt x="224" y="277"/>
                  <a:pt x="224" y="277"/>
                  <a:pt x="224" y="277"/>
                </a:cubicBezTo>
                <a:cubicBezTo>
                  <a:pt x="224" y="271"/>
                  <a:pt x="228" y="266"/>
                  <a:pt x="234" y="266"/>
                </a:cubicBezTo>
                <a:cubicBezTo>
                  <a:pt x="240" y="266"/>
                  <a:pt x="245" y="271"/>
                  <a:pt x="245" y="277"/>
                </a:cubicBezTo>
                <a:lnTo>
                  <a:pt x="245" y="362"/>
                </a:lnTo>
                <a:close/>
                <a:moveTo>
                  <a:pt x="288" y="362"/>
                </a:moveTo>
                <a:cubicBezTo>
                  <a:pt x="288" y="368"/>
                  <a:pt x="283" y="373"/>
                  <a:pt x="277" y="373"/>
                </a:cubicBezTo>
                <a:cubicBezTo>
                  <a:pt x="271" y="373"/>
                  <a:pt x="266" y="368"/>
                  <a:pt x="266" y="362"/>
                </a:cubicBezTo>
                <a:cubicBezTo>
                  <a:pt x="266" y="277"/>
                  <a:pt x="266" y="277"/>
                  <a:pt x="266" y="277"/>
                </a:cubicBezTo>
                <a:cubicBezTo>
                  <a:pt x="266" y="271"/>
                  <a:pt x="271" y="266"/>
                  <a:pt x="277" y="266"/>
                </a:cubicBezTo>
                <a:cubicBezTo>
                  <a:pt x="283" y="266"/>
                  <a:pt x="288" y="271"/>
                  <a:pt x="288" y="277"/>
                </a:cubicBezTo>
                <a:lnTo>
                  <a:pt x="288" y="362"/>
                </a:lnTo>
                <a:close/>
                <a:moveTo>
                  <a:pt x="330" y="362"/>
                </a:moveTo>
                <a:cubicBezTo>
                  <a:pt x="330" y="368"/>
                  <a:pt x="326" y="373"/>
                  <a:pt x="320" y="373"/>
                </a:cubicBezTo>
                <a:cubicBezTo>
                  <a:pt x="314" y="373"/>
                  <a:pt x="309" y="368"/>
                  <a:pt x="309" y="362"/>
                </a:cubicBezTo>
                <a:cubicBezTo>
                  <a:pt x="309" y="245"/>
                  <a:pt x="309" y="245"/>
                  <a:pt x="309" y="245"/>
                </a:cubicBezTo>
                <a:cubicBezTo>
                  <a:pt x="309" y="239"/>
                  <a:pt x="314" y="234"/>
                  <a:pt x="320" y="234"/>
                </a:cubicBezTo>
                <a:cubicBezTo>
                  <a:pt x="326" y="234"/>
                  <a:pt x="330" y="239"/>
                  <a:pt x="330" y="245"/>
                </a:cubicBezTo>
                <a:lnTo>
                  <a:pt x="330" y="362"/>
                </a:lnTo>
                <a:close/>
                <a:moveTo>
                  <a:pt x="373" y="362"/>
                </a:moveTo>
                <a:cubicBezTo>
                  <a:pt x="373" y="368"/>
                  <a:pt x="368" y="373"/>
                  <a:pt x="362" y="373"/>
                </a:cubicBezTo>
                <a:cubicBezTo>
                  <a:pt x="356" y="373"/>
                  <a:pt x="352" y="368"/>
                  <a:pt x="352" y="362"/>
                </a:cubicBezTo>
                <a:cubicBezTo>
                  <a:pt x="352" y="213"/>
                  <a:pt x="352" y="213"/>
                  <a:pt x="352" y="213"/>
                </a:cubicBezTo>
                <a:cubicBezTo>
                  <a:pt x="352" y="207"/>
                  <a:pt x="356" y="202"/>
                  <a:pt x="362" y="202"/>
                </a:cubicBezTo>
                <a:cubicBezTo>
                  <a:pt x="368" y="202"/>
                  <a:pt x="373" y="207"/>
                  <a:pt x="373" y="213"/>
                </a:cubicBezTo>
                <a:lnTo>
                  <a:pt x="373" y="362"/>
                </a:lnTo>
                <a:close/>
                <a:moveTo>
                  <a:pt x="394" y="170"/>
                </a:moveTo>
                <a:cubicBezTo>
                  <a:pt x="394" y="176"/>
                  <a:pt x="390" y="181"/>
                  <a:pt x="384" y="181"/>
                </a:cubicBezTo>
                <a:cubicBezTo>
                  <a:pt x="378" y="181"/>
                  <a:pt x="373" y="176"/>
                  <a:pt x="373" y="170"/>
                </a:cubicBezTo>
                <a:cubicBezTo>
                  <a:pt x="373" y="153"/>
                  <a:pt x="373" y="153"/>
                  <a:pt x="373" y="153"/>
                </a:cubicBezTo>
                <a:cubicBezTo>
                  <a:pt x="285" y="242"/>
                  <a:pt x="285" y="242"/>
                  <a:pt x="285" y="242"/>
                </a:cubicBezTo>
                <a:cubicBezTo>
                  <a:pt x="283" y="244"/>
                  <a:pt x="280" y="245"/>
                  <a:pt x="277" y="245"/>
                </a:cubicBezTo>
                <a:cubicBezTo>
                  <a:pt x="195" y="245"/>
                  <a:pt x="195" y="245"/>
                  <a:pt x="195" y="245"/>
                </a:cubicBezTo>
                <a:cubicBezTo>
                  <a:pt x="113" y="307"/>
                  <a:pt x="113" y="307"/>
                  <a:pt x="113" y="307"/>
                </a:cubicBezTo>
                <a:cubicBezTo>
                  <a:pt x="111" y="308"/>
                  <a:pt x="109" y="309"/>
                  <a:pt x="106" y="309"/>
                </a:cubicBezTo>
                <a:cubicBezTo>
                  <a:pt x="103" y="309"/>
                  <a:pt x="100" y="308"/>
                  <a:pt x="98" y="305"/>
                </a:cubicBezTo>
                <a:cubicBezTo>
                  <a:pt x="94" y="300"/>
                  <a:pt x="95" y="293"/>
                  <a:pt x="100" y="290"/>
                </a:cubicBezTo>
                <a:cubicBezTo>
                  <a:pt x="185" y="226"/>
                  <a:pt x="185" y="226"/>
                  <a:pt x="185" y="226"/>
                </a:cubicBezTo>
                <a:cubicBezTo>
                  <a:pt x="187" y="224"/>
                  <a:pt x="189" y="224"/>
                  <a:pt x="192" y="224"/>
                </a:cubicBezTo>
                <a:cubicBezTo>
                  <a:pt x="273" y="224"/>
                  <a:pt x="273" y="224"/>
                  <a:pt x="273" y="224"/>
                </a:cubicBezTo>
                <a:cubicBezTo>
                  <a:pt x="358" y="138"/>
                  <a:pt x="358" y="138"/>
                  <a:pt x="358" y="138"/>
                </a:cubicBezTo>
                <a:cubicBezTo>
                  <a:pt x="341" y="138"/>
                  <a:pt x="341" y="138"/>
                  <a:pt x="341" y="138"/>
                </a:cubicBezTo>
                <a:cubicBezTo>
                  <a:pt x="335" y="138"/>
                  <a:pt x="330" y="134"/>
                  <a:pt x="330" y="128"/>
                </a:cubicBezTo>
                <a:cubicBezTo>
                  <a:pt x="330" y="122"/>
                  <a:pt x="335" y="117"/>
                  <a:pt x="341" y="117"/>
                </a:cubicBezTo>
                <a:cubicBezTo>
                  <a:pt x="384" y="117"/>
                  <a:pt x="384" y="117"/>
                  <a:pt x="384" y="117"/>
                </a:cubicBezTo>
                <a:cubicBezTo>
                  <a:pt x="385" y="117"/>
                  <a:pt x="386" y="117"/>
                  <a:pt x="388" y="118"/>
                </a:cubicBezTo>
                <a:cubicBezTo>
                  <a:pt x="390" y="119"/>
                  <a:pt x="392" y="121"/>
                  <a:pt x="394" y="124"/>
                </a:cubicBezTo>
                <a:cubicBezTo>
                  <a:pt x="394" y="125"/>
                  <a:pt x="394" y="126"/>
                  <a:pt x="394" y="128"/>
                </a:cubicBezTo>
                <a:lnTo>
                  <a:pt x="394" y="1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476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 descr="Ein Bild, das Person, Kleidung, Im Haus, Wand enthält.&#10;&#10;Automatisch generierte Beschreibung">
            <a:extLst>
              <a:ext uri="{FF2B5EF4-FFF2-40B4-BE49-F238E27FC236}">
                <a16:creationId xmlns:a16="http://schemas.microsoft.com/office/drawing/2014/main" id="{F74FE3FD-4219-B177-A05F-23E4B56F61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0" r="36852"/>
          <a:stretch/>
        </p:blipFill>
        <p:spPr>
          <a:xfrm>
            <a:off x="0" y="0"/>
            <a:ext cx="5029200" cy="6858000"/>
          </a:xfrm>
        </p:spPr>
      </p:pic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DECE011-460A-4201-0A9E-E5B28827F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6964" y="2159603"/>
            <a:ext cx="6541476" cy="385430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de-AT" i="1" dirty="0">
                <a:solidFill>
                  <a:schemeClr val="accent1"/>
                </a:solidFill>
              </a:rPr>
              <a:t>„Mobile Working wird zum Faulenzen/für die Kinderbetreuung missbraucht.“</a:t>
            </a:r>
          </a:p>
          <a:p>
            <a:pPr lvl="1">
              <a:lnSpc>
                <a:spcPct val="120000"/>
              </a:lnSpc>
            </a:pPr>
            <a:r>
              <a:rPr lang="de-AT" sz="2100" dirty="0"/>
              <a:t>Physische Ab-/Anwesenheit ist kein Indikator für Produktivität, wer nicht arbeiten möchte, tut dies auch im Büro nicht. Gleichzeitig steht beim „Mobile Working“ immer noch das „Arbeiten“ im Vordergrund. </a:t>
            </a:r>
          </a:p>
          <a:p>
            <a:pPr>
              <a:lnSpc>
                <a:spcPct val="120000"/>
              </a:lnSpc>
            </a:pPr>
            <a:endParaRPr lang="de-DE" dirty="0"/>
          </a:p>
          <a:p>
            <a:pPr>
              <a:lnSpc>
                <a:spcPct val="120000"/>
              </a:lnSpc>
            </a:pPr>
            <a:r>
              <a:rPr lang="de-DE" sz="2000" i="1" dirty="0">
                <a:solidFill>
                  <a:schemeClr val="accent1"/>
                </a:solidFill>
              </a:rPr>
              <a:t>„Es kommt zu einer zu starken Vermischung zwischen Beruf und Privatleben. Abgrenzung ist nicht mehr möglich, dies verursacht mehr Stresserleben und reduziert die Erholungszeiten.“</a:t>
            </a:r>
          </a:p>
          <a:p>
            <a:pPr lvl="1">
              <a:lnSpc>
                <a:spcPct val="120000"/>
              </a:lnSpc>
            </a:pPr>
            <a:r>
              <a:rPr lang="de-DE" sz="2100" dirty="0"/>
              <a:t>Die Nutzung von Mobile Working beruht auf freiwilliger Basis. Zudem findet Mobile Working nicht ausschließlich im </a:t>
            </a:r>
            <a:r>
              <a:rPr lang="de-DE" sz="2100" dirty="0" err="1"/>
              <a:t>Home-office</a:t>
            </a:r>
            <a:r>
              <a:rPr lang="de-DE" sz="2100" dirty="0"/>
              <a:t> statt.</a:t>
            </a:r>
            <a:endParaRPr lang="de-AT" sz="21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A6BD95E-419F-E7E0-10B5-41117C838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7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D9240E0-964C-AF99-B261-206FC0887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Demografieberatung Digi+</a:t>
            </a:r>
            <a:endParaRPr lang="de-AT" dirty="0"/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EC9D1066-E013-1EE6-37FA-7DFEE91629F6}"/>
              </a:ext>
            </a:extLst>
          </p:cNvPr>
          <p:cNvSpPr/>
          <p:nvPr/>
        </p:nvSpPr>
        <p:spPr>
          <a:xfrm>
            <a:off x="4762500" y="1560512"/>
            <a:ext cx="533400" cy="3736975"/>
          </a:xfrm>
          <a:prstGeom prst="roundRect">
            <a:avLst>
              <a:gd name="adj" fmla="val 50000"/>
            </a:avLst>
          </a:prstGeom>
          <a:solidFill>
            <a:srgbClr val="F394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0" name="Titel 2">
            <a:extLst>
              <a:ext uri="{FF2B5EF4-FFF2-40B4-BE49-F238E27FC236}">
                <a16:creationId xmlns:a16="http://schemas.microsoft.com/office/drawing/2014/main" id="{584B2608-9715-EBEE-EFAC-839692F71522}"/>
              </a:ext>
            </a:extLst>
          </p:cNvPr>
          <p:cNvSpPr txBox="1">
            <a:spLocks/>
          </p:cNvSpPr>
          <p:nvPr/>
        </p:nvSpPr>
        <p:spPr>
          <a:xfrm>
            <a:off x="5516964" y="491602"/>
            <a:ext cx="55530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Argumente zu/gegen Mobile Working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1684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 descr="Ein Bild, das Person, Kleidung, Im Haus, Wand enthält.&#10;&#10;Automatisch generierte Beschreibung">
            <a:extLst>
              <a:ext uri="{FF2B5EF4-FFF2-40B4-BE49-F238E27FC236}">
                <a16:creationId xmlns:a16="http://schemas.microsoft.com/office/drawing/2014/main" id="{F74FE3FD-4219-B177-A05F-23E4B56F61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0" r="36852"/>
          <a:stretch/>
        </p:blipFill>
        <p:spPr>
          <a:xfrm>
            <a:off x="0" y="0"/>
            <a:ext cx="5029200" cy="6858000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08194818-E977-0C65-C3B0-F4D33E273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6964" y="491602"/>
            <a:ext cx="5553074" cy="1325563"/>
          </a:xfrm>
        </p:spPr>
        <p:txBody>
          <a:bodyPr/>
          <a:lstStyle/>
          <a:p>
            <a:r>
              <a:rPr lang="de-DE" dirty="0"/>
              <a:t>Argumente zu/gegen Mobile Working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DECE011-460A-4201-0A9E-E5B28827F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4361" y="1817165"/>
            <a:ext cx="6492478" cy="490430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de-AT" sz="1400" i="1" dirty="0">
                <a:solidFill>
                  <a:schemeClr val="accent1"/>
                </a:solidFill>
              </a:rPr>
              <a:t>„Mitarbeiter*innen, die Mobile Working aufgrund ihrer Tätigkeit kaum/nicht nutzen können, fühlen sich ungerecht behandelt… dies führt zu Konflikten.“</a:t>
            </a:r>
          </a:p>
          <a:p>
            <a:pPr lvl="1">
              <a:lnSpc>
                <a:spcPct val="120000"/>
              </a:lnSpc>
            </a:pPr>
            <a:r>
              <a:rPr lang="de-AT" sz="1400" dirty="0"/>
              <a:t>Wenn die Argumentation in der Richtlinie bezüglich Inanspruchnahme schlüssig ist (gleichartige Tätigkeiten werden gleich behandelt), wird es von der Belegschaft verstanden und akzeptiert.</a:t>
            </a:r>
          </a:p>
          <a:p>
            <a:pPr>
              <a:lnSpc>
                <a:spcPct val="120000"/>
              </a:lnSpc>
            </a:pPr>
            <a:r>
              <a:rPr lang="de-AT" sz="1400" i="1" dirty="0">
                <a:solidFill>
                  <a:schemeClr val="accent1"/>
                </a:solidFill>
              </a:rPr>
              <a:t>„Es wird niemand mehr im Büro sein… wir müssen Mobile Working zeitlich stark eingrenzen.“</a:t>
            </a:r>
          </a:p>
          <a:p>
            <a:pPr lvl="1">
              <a:lnSpc>
                <a:spcPct val="120000"/>
              </a:lnSpc>
            </a:pPr>
            <a:r>
              <a:rPr lang="de-AT" sz="1400" dirty="0"/>
              <a:t>Konkrete Einschränkungen führen in der Regel zu einer maximalen Ausreizung der Einschränkungen. Eine offen gehaltene Regelung und Handhabung führt zu einer zielorientierten Nutzung.</a:t>
            </a:r>
            <a:endParaRPr lang="de-AT" sz="1400" i="1" dirty="0"/>
          </a:p>
          <a:p>
            <a:pPr>
              <a:lnSpc>
                <a:spcPct val="120000"/>
              </a:lnSpc>
            </a:pPr>
            <a:r>
              <a:rPr lang="de-AT" sz="1400" i="1" dirty="0">
                <a:solidFill>
                  <a:schemeClr val="accent1"/>
                </a:solidFill>
              </a:rPr>
              <a:t>„Die Kommunikation im Arbeitsalltag wird leiden… Zusammenarbeit wird kaum noch möglich sein.“</a:t>
            </a:r>
          </a:p>
          <a:p>
            <a:pPr lvl="1">
              <a:lnSpc>
                <a:spcPct val="120000"/>
              </a:lnSpc>
            </a:pPr>
            <a:r>
              <a:rPr lang="de-AT" sz="1400" dirty="0"/>
              <a:t>Moderne Kommunikationsmittel ermöglichen einen reibungslosen Kommunikationsfluss. Bedeutsam hierfür ist eine Transparenz hinsichtlich der Nutzung von Mobile Working (z.B. Kalendereintrag).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A6BD95E-419F-E7E0-10B5-41117C838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8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D9240E0-964C-AF99-B261-206FC0887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Demografieberatung Digi+</a:t>
            </a:r>
            <a:endParaRPr lang="de-AT" dirty="0"/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EC9D1066-E013-1EE6-37FA-7DFEE91629F6}"/>
              </a:ext>
            </a:extLst>
          </p:cNvPr>
          <p:cNvSpPr/>
          <p:nvPr/>
        </p:nvSpPr>
        <p:spPr>
          <a:xfrm>
            <a:off x="4762500" y="1560512"/>
            <a:ext cx="533400" cy="3736975"/>
          </a:xfrm>
          <a:prstGeom prst="roundRect">
            <a:avLst>
              <a:gd name="adj" fmla="val 50000"/>
            </a:avLst>
          </a:prstGeom>
          <a:solidFill>
            <a:srgbClr val="F394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65541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 descr="Ein Bild, das Person, sitzend, Boden, drinnen enthält.&#10;&#10;Automatisch generierte Beschreibung">
            <a:extLst>
              <a:ext uri="{FF2B5EF4-FFF2-40B4-BE49-F238E27FC236}">
                <a16:creationId xmlns:a16="http://schemas.microsoft.com/office/drawing/2014/main" id="{1F757428-3884-617D-BF5F-CCC3E19F9D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E96F9F7-025A-D287-AD50-604FD9DFC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>
                <a:solidFill>
                  <a:schemeClr val="bg1"/>
                </a:solidFill>
              </a:rPr>
              <a:t>9</a:t>
            </a:fld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D5CA6FE-D0C8-2FA6-D5CE-A13060D2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968" y="2800928"/>
            <a:ext cx="8578064" cy="1299177"/>
          </a:xfrm>
          <a:prstGeom prst="roundRect">
            <a:avLst>
              <a:gd name="adj" fmla="val 50000"/>
            </a:avLst>
          </a:prstGeom>
          <a:solidFill>
            <a:schemeClr val="bg1">
              <a:alpha val="80000"/>
            </a:schemeClr>
          </a:solidFill>
        </p:spPr>
        <p:txBody>
          <a:bodyPr>
            <a:normAutofit fontScale="90000"/>
          </a:bodyPr>
          <a:lstStyle/>
          <a:p>
            <a:r>
              <a:rPr lang="de-DE" sz="4000" dirty="0"/>
              <a:t>Arbeit an der Richtlinie zu mobilem Arbeiten</a:t>
            </a:r>
            <a:endParaRPr lang="de-AT" sz="3600" dirty="0">
              <a:solidFill>
                <a:schemeClr val="accent1"/>
              </a:solidFill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BAE91D6-248D-18BB-57C1-A494C92C6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460429"/>
            <a:ext cx="10515600" cy="886009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Umsetzung im Betrieb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50D30ED-695D-D04C-7DDA-CBB847C1B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chemeClr val="bg1"/>
                </a:solidFill>
              </a:rPr>
              <a:t>Demografieberatung Digi+</a:t>
            </a:r>
            <a:endParaRPr lang="de-AT" dirty="0">
              <a:solidFill>
                <a:schemeClr val="bg1"/>
              </a:solidFill>
            </a:endParaRPr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240AE1B0-D763-0994-9F07-5A41D7BB69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586" y="320822"/>
            <a:ext cx="230463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377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E40F4B-2DBE-34E6-4B1C-6894132AD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Mobile Working Richtlinie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389B038-72D3-4B56-F665-990CCC35A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10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8CF0CDF-7DA7-1610-1DAE-F9EC9785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8B6486C-905B-B27F-8D80-FCF703F5262E}"/>
              </a:ext>
            </a:extLst>
          </p:cNvPr>
          <p:cNvSpPr txBox="1">
            <a:spLocks/>
          </p:cNvSpPr>
          <p:nvPr/>
        </p:nvSpPr>
        <p:spPr>
          <a:xfrm>
            <a:off x="493484" y="1417393"/>
            <a:ext cx="4666412" cy="4536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de-DE" sz="2000" dirty="0"/>
              <a:t>Die Richtlinie zum mobilen Arbeiten soll zu einem </a:t>
            </a:r>
            <a:r>
              <a:rPr lang="de-DE" sz="2000" dirty="0">
                <a:solidFill>
                  <a:schemeClr val="accent1"/>
                </a:solidFill>
              </a:rPr>
              <a:t>gemeinsamen Verständnis </a:t>
            </a:r>
            <a:r>
              <a:rPr lang="de-DE" sz="2000" dirty="0"/>
              <a:t>beitragen, </a:t>
            </a:r>
            <a:r>
              <a:rPr lang="de-DE" sz="2000" dirty="0">
                <a:solidFill>
                  <a:schemeClr val="accent1"/>
                </a:solidFill>
              </a:rPr>
              <a:t>gegenseitige</a:t>
            </a:r>
            <a:r>
              <a:rPr lang="de-DE" sz="2000" dirty="0">
                <a:solidFill>
                  <a:schemeClr val="accent5"/>
                </a:solidFill>
              </a:rPr>
              <a:t> </a:t>
            </a:r>
            <a:r>
              <a:rPr lang="de-DE" sz="2000" dirty="0">
                <a:solidFill>
                  <a:schemeClr val="accent1"/>
                </a:solidFill>
              </a:rPr>
              <a:t>Erwartungen klären </a:t>
            </a:r>
            <a:r>
              <a:rPr lang="de-DE" sz="2000" dirty="0"/>
              <a:t>und häufige </a:t>
            </a:r>
            <a:r>
              <a:rPr lang="de-DE" sz="2000" dirty="0">
                <a:solidFill>
                  <a:schemeClr val="accent1"/>
                </a:solidFill>
              </a:rPr>
              <a:t>Fragen</a:t>
            </a:r>
            <a:r>
              <a:rPr lang="de-DE" sz="2000" dirty="0"/>
              <a:t> im Zusammenhang mit mobilem Arbeiten </a:t>
            </a:r>
            <a:r>
              <a:rPr lang="de-DE" sz="2000" dirty="0">
                <a:solidFill>
                  <a:schemeClr val="accent1"/>
                </a:solidFill>
              </a:rPr>
              <a:t>beantworten</a:t>
            </a:r>
            <a:r>
              <a:rPr lang="de-DE" sz="2000" dirty="0"/>
              <a:t>.</a:t>
            </a:r>
            <a:endParaRPr lang="de-AT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E2F657-B874-BC2D-3005-4C637E0777C5}"/>
              </a:ext>
            </a:extLst>
          </p:cNvPr>
          <p:cNvSpPr/>
          <p:nvPr/>
        </p:nvSpPr>
        <p:spPr>
          <a:xfrm rot="556762">
            <a:off x="5948375" y="1180045"/>
            <a:ext cx="4659440" cy="50109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400" dirty="0">
              <a:solidFill>
                <a:schemeClr val="tx2"/>
              </a:solidFill>
            </a:endParaRPr>
          </a:p>
          <a:p>
            <a:endParaRPr lang="de-DE" sz="1400" dirty="0">
              <a:solidFill>
                <a:schemeClr val="tx2"/>
              </a:solidFill>
            </a:endParaRPr>
          </a:p>
          <a:p>
            <a:endParaRPr lang="de-DE" sz="1400" dirty="0">
              <a:solidFill>
                <a:schemeClr val="tx2"/>
              </a:solidFill>
            </a:endParaRPr>
          </a:p>
          <a:p>
            <a:endParaRPr lang="de-DE" sz="1400" dirty="0">
              <a:solidFill>
                <a:schemeClr val="tx2"/>
              </a:solidFill>
            </a:endParaRPr>
          </a:p>
          <a:p>
            <a:endParaRPr lang="de-DE" sz="1400" dirty="0">
              <a:solidFill>
                <a:schemeClr val="tx2"/>
              </a:solidFill>
            </a:endParaRPr>
          </a:p>
          <a:p>
            <a:pPr algn="ctr"/>
            <a:endParaRPr lang="de-DE" sz="1400" dirty="0">
              <a:solidFill>
                <a:schemeClr val="tx2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de-DE" sz="1500" b="1" dirty="0">
                <a:solidFill>
                  <a:schemeClr val="tx1"/>
                </a:solidFill>
              </a:rPr>
              <a:t>Mögliche Inhalte der Richtlinie</a:t>
            </a:r>
          </a:p>
          <a:p>
            <a:pPr>
              <a:lnSpc>
                <a:spcPct val="120000"/>
              </a:lnSpc>
            </a:pPr>
            <a:endParaRPr lang="de-DE" sz="15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e-DE" sz="1500" dirty="0">
                <a:solidFill>
                  <a:schemeClr val="tx1"/>
                </a:solidFill>
              </a:rPr>
              <a:t>Einleitung: Mobiles Arbeiten bei uns. (Definition, Anlassfälle &amp; Gründe)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e-DE" sz="1500" dirty="0">
                <a:solidFill>
                  <a:schemeClr val="tx1"/>
                </a:solidFill>
              </a:rPr>
              <a:t>Inanspruchnahme Mitarbeiter*innengruppen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e-DE" sz="1500" dirty="0">
                <a:solidFill>
                  <a:schemeClr val="tx1"/>
                </a:solidFill>
              </a:rPr>
              <a:t>Technologie-Ausstattung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e-DE" sz="1500" dirty="0">
                <a:solidFill>
                  <a:schemeClr val="tx1"/>
                </a:solidFill>
              </a:rPr>
              <a:t>Regelungen zu Arbeitszeit, Arbeitszeitaufzeichnung &amp; Arbeitsort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e-DE" sz="1500" dirty="0">
                <a:solidFill>
                  <a:schemeClr val="tx1"/>
                </a:solidFill>
              </a:rPr>
              <a:t>Prozesse &amp; Regeln</a:t>
            </a:r>
            <a:br>
              <a:rPr lang="de-DE" sz="1500" dirty="0">
                <a:solidFill>
                  <a:schemeClr val="tx1"/>
                </a:solidFill>
              </a:rPr>
            </a:br>
            <a:r>
              <a:rPr lang="de-DE" sz="1500" dirty="0">
                <a:solidFill>
                  <a:schemeClr val="tx1"/>
                </a:solidFill>
              </a:rPr>
              <a:t>(z.B. maximales Ausmaß, Genehmigung)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e-DE" sz="1500" dirty="0">
                <a:solidFill>
                  <a:schemeClr val="tx1"/>
                </a:solidFill>
              </a:rPr>
              <a:t>Erreichbarkeit &amp; Sichtbarkeit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e-DE" sz="1500" dirty="0">
                <a:solidFill>
                  <a:schemeClr val="tx1"/>
                </a:solidFill>
              </a:rPr>
              <a:t>Einschränkungen &amp; Konsequenzen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e-DE" sz="1500" dirty="0">
                <a:solidFill>
                  <a:schemeClr val="tx1"/>
                </a:solidFill>
              </a:rPr>
              <a:t>Vertrauen vs. Kontrolle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e-DE" sz="1500" dirty="0">
                <a:solidFill>
                  <a:schemeClr val="tx1"/>
                </a:solidFill>
              </a:rPr>
              <a:t>…</a:t>
            </a:r>
            <a:endParaRPr lang="de-DE" sz="1400" dirty="0">
              <a:solidFill>
                <a:schemeClr val="tx1"/>
              </a:solidFill>
            </a:endParaRPr>
          </a:p>
          <a:p>
            <a:endParaRPr lang="de-DE" sz="1400" dirty="0">
              <a:solidFill>
                <a:schemeClr val="tx2"/>
              </a:solidFill>
            </a:endParaRPr>
          </a:p>
          <a:p>
            <a:endParaRPr lang="de-AT" sz="1400" dirty="0">
              <a:solidFill>
                <a:schemeClr val="tx2"/>
              </a:solidFill>
            </a:endParaRPr>
          </a:p>
        </p:txBody>
      </p:sp>
      <p:sp>
        <p:nvSpPr>
          <p:cNvPr id="7" name="Freeform 441">
            <a:extLst>
              <a:ext uri="{FF2B5EF4-FFF2-40B4-BE49-F238E27FC236}">
                <a16:creationId xmlns:a16="http://schemas.microsoft.com/office/drawing/2014/main" id="{F3A0930E-1565-D77D-FD7C-150BEB5BFAC4}"/>
              </a:ext>
            </a:extLst>
          </p:cNvPr>
          <p:cNvSpPr>
            <a:spLocks noChangeAspect="1" noEditPoints="1"/>
          </p:cNvSpPr>
          <p:nvPr/>
        </p:nvSpPr>
        <p:spPr bwMode="auto">
          <a:xfrm rot="596207">
            <a:off x="8216243" y="1324895"/>
            <a:ext cx="684936" cy="682929"/>
          </a:xfrm>
          <a:custGeom>
            <a:avLst/>
            <a:gdLst>
              <a:gd name="T0" fmla="*/ 277 w 512"/>
              <a:gd name="T1" fmla="*/ 277 h 512"/>
              <a:gd name="T2" fmla="*/ 277 w 512"/>
              <a:gd name="T3" fmla="*/ 309 h 512"/>
              <a:gd name="T4" fmla="*/ 260 w 512"/>
              <a:gd name="T5" fmla="*/ 384 h 512"/>
              <a:gd name="T6" fmla="*/ 251 w 512"/>
              <a:gd name="T7" fmla="*/ 384 h 512"/>
              <a:gd name="T8" fmla="*/ 234 w 512"/>
              <a:gd name="T9" fmla="*/ 309 h 512"/>
              <a:gd name="T10" fmla="*/ 234 w 512"/>
              <a:gd name="T11" fmla="*/ 278 h 512"/>
              <a:gd name="T12" fmla="*/ 234 w 512"/>
              <a:gd name="T13" fmla="*/ 277 h 512"/>
              <a:gd name="T14" fmla="*/ 276 w 512"/>
              <a:gd name="T15" fmla="*/ 277 h 512"/>
              <a:gd name="T16" fmla="*/ 277 w 512"/>
              <a:gd name="T17" fmla="*/ 277 h 512"/>
              <a:gd name="T18" fmla="*/ 266 w 512"/>
              <a:gd name="T19" fmla="*/ 213 h 512"/>
              <a:gd name="T20" fmla="*/ 256 w 512"/>
              <a:gd name="T21" fmla="*/ 202 h 512"/>
              <a:gd name="T22" fmla="*/ 245 w 512"/>
              <a:gd name="T23" fmla="*/ 213 h 512"/>
              <a:gd name="T24" fmla="*/ 256 w 512"/>
              <a:gd name="T25" fmla="*/ 224 h 512"/>
              <a:gd name="T26" fmla="*/ 266 w 512"/>
              <a:gd name="T27" fmla="*/ 213 h 512"/>
              <a:gd name="T28" fmla="*/ 512 w 512"/>
              <a:gd name="T29" fmla="*/ 256 h 512"/>
              <a:gd name="T30" fmla="*/ 256 w 512"/>
              <a:gd name="T31" fmla="*/ 512 h 512"/>
              <a:gd name="T32" fmla="*/ 0 w 512"/>
              <a:gd name="T33" fmla="*/ 256 h 512"/>
              <a:gd name="T34" fmla="*/ 256 w 512"/>
              <a:gd name="T35" fmla="*/ 0 h 512"/>
              <a:gd name="T36" fmla="*/ 512 w 512"/>
              <a:gd name="T37" fmla="*/ 256 h 512"/>
              <a:gd name="T38" fmla="*/ 298 w 512"/>
              <a:gd name="T39" fmla="*/ 277 h 512"/>
              <a:gd name="T40" fmla="*/ 277 w 512"/>
              <a:gd name="T41" fmla="*/ 256 h 512"/>
              <a:gd name="T42" fmla="*/ 234 w 512"/>
              <a:gd name="T43" fmla="*/ 256 h 512"/>
              <a:gd name="T44" fmla="*/ 213 w 512"/>
              <a:gd name="T45" fmla="*/ 277 h 512"/>
              <a:gd name="T46" fmla="*/ 213 w 512"/>
              <a:gd name="T47" fmla="*/ 309 h 512"/>
              <a:gd name="T48" fmla="*/ 222 w 512"/>
              <a:gd name="T49" fmla="*/ 356 h 512"/>
              <a:gd name="T50" fmla="*/ 245 w 512"/>
              <a:gd name="T51" fmla="*/ 405 h 512"/>
              <a:gd name="T52" fmla="*/ 266 w 512"/>
              <a:gd name="T53" fmla="*/ 405 h 512"/>
              <a:gd name="T54" fmla="*/ 289 w 512"/>
              <a:gd name="T55" fmla="*/ 356 h 512"/>
              <a:gd name="T56" fmla="*/ 298 w 512"/>
              <a:gd name="T57" fmla="*/ 309 h 512"/>
              <a:gd name="T58" fmla="*/ 298 w 512"/>
              <a:gd name="T59" fmla="*/ 277 h 512"/>
              <a:gd name="T60" fmla="*/ 256 w 512"/>
              <a:gd name="T61" fmla="*/ 245 h 512"/>
              <a:gd name="T62" fmla="*/ 288 w 512"/>
              <a:gd name="T63" fmla="*/ 213 h 512"/>
              <a:gd name="T64" fmla="*/ 256 w 512"/>
              <a:gd name="T65" fmla="*/ 181 h 512"/>
              <a:gd name="T66" fmla="*/ 224 w 512"/>
              <a:gd name="T67" fmla="*/ 213 h 512"/>
              <a:gd name="T68" fmla="*/ 256 w 512"/>
              <a:gd name="T69" fmla="*/ 245 h 512"/>
              <a:gd name="T70" fmla="*/ 338 w 512"/>
              <a:gd name="T71" fmla="*/ 339 h 512"/>
              <a:gd name="T72" fmla="*/ 373 w 512"/>
              <a:gd name="T73" fmla="*/ 256 h 512"/>
              <a:gd name="T74" fmla="*/ 256 w 512"/>
              <a:gd name="T75" fmla="*/ 138 h 512"/>
              <a:gd name="T76" fmla="*/ 138 w 512"/>
              <a:gd name="T77" fmla="*/ 256 h 512"/>
              <a:gd name="T78" fmla="*/ 172 w 512"/>
              <a:gd name="T79" fmla="*/ 338 h 512"/>
              <a:gd name="T80" fmla="*/ 187 w 512"/>
              <a:gd name="T81" fmla="*/ 338 h 512"/>
              <a:gd name="T82" fmla="*/ 187 w 512"/>
              <a:gd name="T83" fmla="*/ 323 h 512"/>
              <a:gd name="T84" fmla="*/ 160 w 512"/>
              <a:gd name="T85" fmla="*/ 256 h 512"/>
              <a:gd name="T86" fmla="*/ 256 w 512"/>
              <a:gd name="T87" fmla="*/ 160 h 512"/>
              <a:gd name="T88" fmla="*/ 352 w 512"/>
              <a:gd name="T89" fmla="*/ 256 h 512"/>
              <a:gd name="T90" fmla="*/ 323 w 512"/>
              <a:gd name="T91" fmla="*/ 324 h 512"/>
              <a:gd name="T92" fmla="*/ 323 w 512"/>
              <a:gd name="T93" fmla="*/ 339 h 512"/>
              <a:gd name="T94" fmla="*/ 330 w 512"/>
              <a:gd name="T95" fmla="*/ 343 h 512"/>
              <a:gd name="T96" fmla="*/ 338 w 512"/>
              <a:gd name="T97" fmla="*/ 339 h 512"/>
              <a:gd name="T98" fmla="*/ 416 w 512"/>
              <a:gd name="T99" fmla="*/ 256 h 512"/>
              <a:gd name="T100" fmla="*/ 256 w 512"/>
              <a:gd name="T101" fmla="*/ 96 h 512"/>
              <a:gd name="T102" fmla="*/ 96 w 512"/>
              <a:gd name="T103" fmla="*/ 256 h 512"/>
              <a:gd name="T104" fmla="*/ 141 w 512"/>
              <a:gd name="T105" fmla="*/ 368 h 512"/>
              <a:gd name="T106" fmla="*/ 156 w 512"/>
              <a:gd name="T107" fmla="*/ 368 h 512"/>
              <a:gd name="T108" fmla="*/ 157 w 512"/>
              <a:gd name="T109" fmla="*/ 353 h 512"/>
              <a:gd name="T110" fmla="*/ 117 w 512"/>
              <a:gd name="T111" fmla="*/ 256 h 512"/>
              <a:gd name="T112" fmla="*/ 256 w 512"/>
              <a:gd name="T113" fmla="*/ 117 h 512"/>
              <a:gd name="T114" fmla="*/ 394 w 512"/>
              <a:gd name="T115" fmla="*/ 256 h 512"/>
              <a:gd name="T116" fmla="*/ 353 w 512"/>
              <a:gd name="T117" fmla="*/ 355 h 512"/>
              <a:gd name="T118" fmla="*/ 353 w 512"/>
              <a:gd name="T119" fmla="*/ 370 h 512"/>
              <a:gd name="T120" fmla="*/ 360 w 512"/>
              <a:gd name="T121" fmla="*/ 373 h 512"/>
              <a:gd name="T122" fmla="*/ 368 w 512"/>
              <a:gd name="T123" fmla="*/ 370 h 512"/>
              <a:gd name="T124" fmla="*/ 416 w 512"/>
              <a:gd name="T125" fmla="*/ 256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2" h="512">
                <a:moveTo>
                  <a:pt x="277" y="277"/>
                </a:moveTo>
                <a:cubicBezTo>
                  <a:pt x="277" y="309"/>
                  <a:pt x="277" y="309"/>
                  <a:pt x="277" y="309"/>
                </a:cubicBezTo>
                <a:cubicBezTo>
                  <a:pt x="276" y="316"/>
                  <a:pt x="265" y="368"/>
                  <a:pt x="260" y="384"/>
                </a:cubicBezTo>
                <a:cubicBezTo>
                  <a:pt x="251" y="384"/>
                  <a:pt x="251" y="384"/>
                  <a:pt x="251" y="384"/>
                </a:cubicBezTo>
                <a:cubicBezTo>
                  <a:pt x="246" y="368"/>
                  <a:pt x="235" y="316"/>
                  <a:pt x="234" y="309"/>
                </a:cubicBezTo>
                <a:cubicBezTo>
                  <a:pt x="234" y="278"/>
                  <a:pt x="234" y="278"/>
                  <a:pt x="234" y="278"/>
                </a:cubicBezTo>
                <a:cubicBezTo>
                  <a:pt x="234" y="278"/>
                  <a:pt x="235" y="277"/>
                  <a:pt x="234" y="277"/>
                </a:cubicBezTo>
                <a:cubicBezTo>
                  <a:pt x="276" y="277"/>
                  <a:pt x="276" y="277"/>
                  <a:pt x="276" y="277"/>
                </a:cubicBezTo>
                <a:cubicBezTo>
                  <a:pt x="276" y="277"/>
                  <a:pt x="277" y="278"/>
                  <a:pt x="277" y="277"/>
                </a:cubicBezTo>
                <a:close/>
                <a:moveTo>
                  <a:pt x="266" y="213"/>
                </a:moveTo>
                <a:cubicBezTo>
                  <a:pt x="266" y="207"/>
                  <a:pt x="262" y="202"/>
                  <a:pt x="256" y="202"/>
                </a:cubicBezTo>
                <a:cubicBezTo>
                  <a:pt x="250" y="202"/>
                  <a:pt x="245" y="207"/>
                  <a:pt x="245" y="213"/>
                </a:cubicBezTo>
                <a:cubicBezTo>
                  <a:pt x="245" y="219"/>
                  <a:pt x="250" y="224"/>
                  <a:pt x="256" y="224"/>
                </a:cubicBezTo>
                <a:cubicBezTo>
                  <a:pt x="262" y="224"/>
                  <a:pt x="266" y="219"/>
                  <a:pt x="266" y="213"/>
                </a:cubicBez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298" y="277"/>
                </a:moveTo>
                <a:cubicBezTo>
                  <a:pt x="298" y="266"/>
                  <a:pt x="288" y="256"/>
                  <a:pt x="277" y="256"/>
                </a:cubicBezTo>
                <a:cubicBezTo>
                  <a:pt x="234" y="256"/>
                  <a:pt x="234" y="256"/>
                  <a:pt x="234" y="256"/>
                </a:cubicBezTo>
                <a:cubicBezTo>
                  <a:pt x="223" y="256"/>
                  <a:pt x="213" y="266"/>
                  <a:pt x="213" y="277"/>
                </a:cubicBezTo>
                <a:cubicBezTo>
                  <a:pt x="213" y="309"/>
                  <a:pt x="213" y="309"/>
                  <a:pt x="213" y="309"/>
                </a:cubicBezTo>
                <a:cubicBezTo>
                  <a:pt x="213" y="314"/>
                  <a:pt x="219" y="343"/>
                  <a:pt x="222" y="356"/>
                </a:cubicBezTo>
                <a:cubicBezTo>
                  <a:pt x="232" y="400"/>
                  <a:pt x="236" y="405"/>
                  <a:pt x="245" y="405"/>
                </a:cubicBezTo>
                <a:cubicBezTo>
                  <a:pt x="266" y="405"/>
                  <a:pt x="266" y="405"/>
                  <a:pt x="266" y="405"/>
                </a:cubicBezTo>
                <a:cubicBezTo>
                  <a:pt x="276" y="405"/>
                  <a:pt x="279" y="400"/>
                  <a:pt x="289" y="356"/>
                </a:cubicBezTo>
                <a:cubicBezTo>
                  <a:pt x="292" y="343"/>
                  <a:pt x="298" y="314"/>
                  <a:pt x="298" y="309"/>
                </a:cubicBezTo>
                <a:lnTo>
                  <a:pt x="298" y="277"/>
                </a:lnTo>
                <a:close/>
                <a:moveTo>
                  <a:pt x="256" y="245"/>
                </a:moveTo>
                <a:cubicBezTo>
                  <a:pt x="273" y="245"/>
                  <a:pt x="288" y="231"/>
                  <a:pt x="288" y="213"/>
                </a:cubicBezTo>
                <a:cubicBezTo>
                  <a:pt x="288" y="195"/>
                  <a:pt x="273" y="181"/>
                  <a:pt x="256" y="181"/>
                </a:cubicBezTo>
                <a:cubicBezTo>
                  <a:pt x="238" y="181"/>
                  <a:pt x="224" y="195"/>
                  <a:pt x="224" y="213"/>
                </a:cubicBezTo>
                <a:cubicBezTo>
                  <a:pt x="224" y="231"/>
                  <a:pt x="238" y="245"/>
                  <a:pt x="256" y="245"/>
                </a:cubicBezTo>
                <a:close/>
                <a:moveTo>
                  <a:pt x="338" y="339"/>
                </a:moveTo>
                <a:cubicBezTo>
                  <a:pt x="361" y="317"/>
                  <a:pt x="373" y="287"/>
                  <a:pt x="373" y="256"/>
                </a:cubicBezTo>
                <a:cubicBezTo>
                  <a:pt x="373" y="191"/>
                  <a:pt x="320" y="138"/>
                  <a:pt x="256" y="138"/>
                </a:cubicBezTo>
                <a:cubicBezTo>
                  <a:pt x="191" y="138"/>
                  <a:pt x="138" y="191"/>
                  <a:pt x="138" y="256"/>
                </a:cubicBezTo>
                <a:cubicBezTo>
                  <a:pt x="138" y="287"/>
                  <a:pt x="150" y="316"/>
                  <a:pt x="172" y="338"/>
                </a:cubicBezTo>
                <a:cubicBezTo>
                  <a:pt x="176" y="342"/>
                  <a:pt x="183" y="342"/>
                  <a:pt x="187" y="338"/>
                </a:cubicBezTo>
                <a:cubicBezTo>
                  <a:pt x="191" y="334"/>
                  <a:pt x="191" y="327"/>
                  <a:pt x="187" y="323"/>
                </a:cubicBezTo>
                <a:cubicBezTo>
                  <a:pt x="169" y="305"/>
                  <a:pt x="160" y="281"/>
                  <a:pt x="160" y="256"/>
                </a:cubicBezTo>
                <a:cubicBezTo>
                  <a:pt x="160" y="203"/>
                  <a:pt x="203" y="160"/>
                  <a:pt x="256" y="160"/>
                </a:cubicBezTo>
                <a:cubicBezTo>
                  <a:pt x="309" y="160"/>
                  <a:pt x="352" y="203"/>
                  <a:pt x="352" y="256"/>
                </a:cubicBezTo>
                <a:cubicBezTo>
                  <a:pt x="352" y="282"/>
                  <a:pt x="341" y="306"/>
                  <a:pt x="323" y="324"/>
                </a:cubicBezTo>
                <a:cubicBezTo>
                  <a:pt x="319" y="328"/>
                  <a:pt x="319" y="335"/>
                  <a:pt x="323" y="339"/>
                </a:cubicBezTo>
                <a:cubicBezTo>
                  <a:pt x="325" y="341"/>
                  <a:pt x="328" y="343"/>
                  <a:pt x="330" y="343"/>
                </a:cubicBezTo>
                <a:cubicBezTo>
                  <a:pt x="333" y="343"/>
                  <a:pt x="336" y="341"/>
                  <a:pt x="338" y="339"/>
                </a:cubicBezTo>
                <a:close/>
                <a:moveTo>
                  <a:pt x="416" y="256"/>
                </a:moveTo>
                <a:cubicBezTo>
                  <a:pt x="416" y="167"/>
                  <a:pt x="344" y="96"/>
                  <a:pt x="256" y="96"/>
                </a:cubicBezTo>
                <a:cubicBezTo>
                  <a:pt x="167" y="96"/>
                  <a:pt x="96" y="167"/>
                  <a:pt x="96" y="256"/>
                </a:cubicBezTo>
                <a:cubicBezTo>
                  <a:pt x="96" y="298"/>
                  <a:pt x="112" y="338"/>
                  <a:pt x="141" y="368"/>
                </a:cubicBezTo>
                <a:cubicBezTo>
                  <a:pt x="145" y="372"/>
                  <a:pt x="152" y="372"/>
                  <a:pt x="156" y="368"/>
                </a:cubicBezTo>
                <a:cubicBezTo>
                  <a:pt x="161" y="364"/>
                  <a:pt x="161" y="357"/>
                  <a:pt x="157" y="353"/>
                </a:cubicBezTo>
                <a:cubicBezTo>
                  <a:pt x="131" y="327"/>
                  <a:pt x="117" y="292"/>
                  <a:pt x="117" y="256"/>
                </a:cubicBezTo>
                <a:cubicBezTo>
                  <a:pt x="117" y="179"/>
                  <a:pt x="179" y="117"/>
                  <a:pt x="256" y="117"/>
                </a:cubicBezTo>
                <a:cubicBezTo>
                  <a:pt x="332" y="117"/>
                  <a:pt x="394" y="179"/>
                  <a:pt x="394" y="256"/>
                </a:cubicBezTo>
                <a:cubicBezTo>
                  <a:pt x="394" y="293"/>
                  <a:pt x="380" y="328"/>
                  <a:pt x="353" y="355"/>
                </a:cubicBezTo>
                <a:cubicBezTo>
                  <a:pt x="349" y="359"/>
                  <a:pt x="348" y="366"/>
                  <a:pt x="353" y="370"/>
                </a:cubicBezTo>
                <a:cubicBezTo>
                  <a:pt x="355" y="372"/>
                  <a:pt x="357" y="373"/>
                  <a:pt x="360" y="373"/>
                </a:cubicBezTo>
                <a:cubicBezTo>
                  <a:pt x="363" y="373"/>
                  <a:pt x="366" y="372"/>
                  <a:pt x="368" y="370"/>
                </a:cubicBezTo>
                <a:cubicBezTo>
                  <a:pt x="399" y="340"/>
                  <a:pt x="416" y="299"/>
                  <a:pt x="416" y="25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062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8C774C-6D40-05BC-59A1-A8D9452BA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3464"/>
            <a:ext cx="8369300" cy="959964"/>
          </a:xfrm>
        </p:spPr>
        <p:txBody>
          <a:bodyPr>
            <a:normAutofit fontScale="90000"/>
          </a:bodyPr>
          <a:lstStyle/>
          <a:p>
            <a:r>
              <a:rPr lang="de-AT" dirty="0"/>
              <a:t>Grundlegende Überlegung zur Gestaltung von Spielregeln zu mobilem Arbeiten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33E6945-5577-DE6E-B7F1-262D81320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11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CE468F2-8573-327A-1CF7-B29824B0F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Demografieberatung Digi+</a:t>
            </a:r>
            <a:endParaRPr lang="de-AT" dirty="0"/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C913D0F0-462F-A4A1-24DE-37871E178C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01343"/>
              </p:ext>
            </p:extLst>
          </p:nvPr>
        </p:nvGraphicFramePr>
        <p:xfrm>
          <a:off x="1929291" y="1986886"/>
          <a:ext cx="8333418" cy="4139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0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0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6133">
                <a:tc>
                  <a:txBody>
                    <a:bodyPr/>
                    <a:lstStyle/>
                    <a:p>
                      <a:pPr algn="ctr"/>
                      <a:r>
                        <a:rPr lang="de-DE" sz="1800" dirty="0"/>
                        <a:t>Kontrolle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AT" sz="1400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/>
                        <a:t>Vertrauen</a:t>
                      </a:r>
                      <a:endParaRPr lang="de-AT" sz="1400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endParaRPr lang="de-AT" sz="200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de-AT" sz="200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de-AT" sz="200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2249"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1600" dirty="0"/>
                        <a:t>Nur</a:t>
                      </a:r>
                      <a:r>
                        <a:rPr lang="de-DE" sz="1600" baseline="0" dirty="0"/>
                        <a:t> f</a:t>
                      </a:r>
                      <a:r>
                        <a:rPr lang="de-DE" sz="1600" dirty="0"/>
                        <a:t>ür begründete</a:t>
                      </a:r>
                      <a:r>
                        <a:rPr lang="de-DE" sz="1600" baseline="0" dirty="0"/>
                        <a:t> Fälle in definiertem Ausmaß (z.B. einige Stunden pro Woche)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1600" baseline="0" dirty="0"/>
                        <a:t>Genehmigung der Führungskraft pro Anlass notwendig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1600" baseline="0" dirty="0"/>
                        <a:t>Kontrolle der erledigten Aufgaben/Leistung von Mobile Working Zeiten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1600" baseline="0" dirty="0"/>
                        <a:t>Jederzeit Erreichbarkeit als Voraussetzung </a:t>
                      </a:r>
                      <a:endParaRPr lang="de-AT" sz="1600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de-AT" sz="1800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600" baseline="0" dirty="0"/>
                        <a:t>Keine definierten oder maximalen Ausmaße von mobilem Arbeiten</a:t>
                      </a:r>
                      <a:endParaRPr lang="de-DE" sz="1600" dirty="0"/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1600" dirty="0"/>
                        <a:t>Information</a:t>
                      </a:r>
                      <a:r>
                        <a:rPr lang="de-DE" sz="1600" baseline="0" dirty="0"/>
                        <a:t> über Mobile Working (z.B. Eintrag in Kalender) statt Genehmigung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1600" baseline="0" dirty="0"/>
                        <a:t>Erläuterte Grenzen der Flexibilität (z.B. keine fixen regelmäßigen Tage, sondern außerhalb von Terminen; Tätigkeiten müssen für Mobile Working geeignet sein)</a:t>
                      </a:r>
                      <a:endParaRPr lang="de-AT" sz="1600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Freeform 13">
            <a:extLst>
              <a:ext uri="{FF2B5EF4-FFF2-40B4-BE49-F238E27FC236}">
                <a16:creationId xmlns:a16="http://schemas.microsoft.com/office/drawing/2014/main" id="{294BA337-A2F7-28C3-039B-205AED009790}"/>
              </a:ext>
            </a:extLst>
          </p:cNvPr>
          <p:cNvSpPr>
            <a:spLocks/>
          </p:cNvSpPr>
          <p:nvPr/>
        </p:nvSpPr>
        <p:spPr bwMode="auto">
          <a:xfrm>
            <a:off x="5790624" y="3048435"/>
            <a:ext cx="610751" cy="1193391"/>
          </a:xfrm>
          <a:custGeom>
            <a:avLst/>
            <a:gdLst>
              <a:gd name="T0" fmla="*/ 38 w 390"/>
              <a:gd name="T1" fmla="*/ 878 h 878"/>
              <a:gd name="T2" fmla="*/ 42 w 390"/>
              <a:gd name="T3" fmla="*/ 860 h 878"/>
              <a:gd name="T4" fmla="*/ 112 w 390"/>
              <a:gd name="T5" fmla="*/ 698 h 878"/>
              <a:gd name="T6" fmla="*/ 182 w 390"/>
              <a:gd name="T7" fmla="*/ 532 h 878"/>
              <a:gd name="T8" fmla="*/ 186 w 390"/>
              <a:gd name="T9" fmla="*/ 514 h 878"/>
              <a:gd name="T10" fmla="*/ 184 w 390"/>
              <a:gd name="T11" fmla="*/ 510 h 878"/>
              <a:gd name="T12" fmla="*/ 156 w 390"/>
              <a:gd name="T13" fmla="*/ 496 h 878"/>
              <a:gd name="T14" fmla="*/ 60 w 390"/>
              <a:gd name="T15" fmla="*/ 454 h 878"/>
              <a:gd name="T16" fmla="*/ 10 w 390"/>
              <a:gd name="T17" fmla="*/ 428 h 878"/>
              <a:gd name="T18" fmla="*/ 0 w 390"/>
              <a:gd name="T19" fmla="*/ 416 h 878"/>
              <a:gd name="T20" fmla="*/ 0 w 390"/>
              <a:gd name="T21" fmla="*/ 412 h 878"/>
              <a:gd name="T22" fmla="*/ 12 w 390"/>
              <a:gd name="T23" fmla="*/ 390 h 878"/>
              <a:gd name="T24" fmla="*/ 50 w 390"/>
              <a:gd name="T25" fmla="*/ 338 h 878"/>
              <a:gd name="T26" fmla="*/ 168 w 390"/>
              <a:gd name="T27" fmla="*/ 194 h 878"/>
              <a:gd name="T28" fmla="*/ 290 w 390"/>
              <a:gd name="T29" fmla="*/ 58 h 878"/>
              <a:gd name="T30" fmla="*/ 346 w 390"/>
              <a:gd name="T31" fmla="*/ 2 h 878"/>
              <a:gd name="T32" fmla="*/ 350 w 390"/>
              <a:gd name="T33" fmla="*/ 0 h 878"/>
              <a:gd name="T34" fmla="*/ 346 w 390"/>
              <a:gd name="T35" fmla="*/ 16 h 878"/>
              <a:gd name="T36" fmla="*/ 278 w 390"/>
              <a:gd name="T37" fmla="*/ 180 h 878"/>
              <a:gd name="T38" fmla="*/ 208 w 390"/>
              <a:gd name="T39" fmla="*/ 346 h 878"/>
              <a:gd name="T40" fmla="*/ 202 w 390"/>
              <a:gd name="T41" fmla="*/ 364 h 878"/>
              <a:gd name="T42" fmla="*/ 206 w 390"/>
              <a:gd name="T43" fmla="*/ 366 h 878"/>
              <a:gd name="T44" fmla="*/ 232 w 390"/>
              <a:gd name="T45" fmla="*/ 380 h 878"/>
              <a:gd name="T46" fmla="*/ 330 w 390"/>
              <a:gd name="T47" fmla="*/ 420 h 878"/>
              <a:gd name="T48" fmla="*/ 380 w 390"/>
              <a:gd name="T49" fmla="*/ 448 h 878"/>
              <a:gd name="T50" fmla="*/ 390 w 390"/>
              <a:gd name="T51" fmla="*/ 460 h 878"/>
              <a:gd name="T52" fmla="*/ 390 w 390"/>
              <a:gd name="T53" fmla="*/ 464 h 878"/>
              <a:gd name="T54" fmla="*/ 376 w 390"/>
              <a:gd name="T55" fmla="*/ 486 h 878"/>
              <a:gd name="T56" fmla="*/ 284 w 390"/>
              <a:gd name="T57" fmla="*/ 606 h 878"/>
              <a:gd name="T58" fmla="*/ 156 w 390"/>
              <a:gd name="T59" fmla="*/ 756 h 878"/>
              <a:gd name="T60" fmla="*/ 56 w 390"/>
              <a:gd name="T61" fmla="*/ 862 h 878"/>
              <a:gd name="T62" fmla="*/ 38 w 390"/>
              <a:gd name="T63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90" h="878">
                <a:moveTo>
                  <a:pt x="38" y="878"/>
                </a:moveTo>
                <a:lnTo>
                  <a:pt x="38" y="878"/>
                </a:lnTo>
                <a:lnTo>
                  <a:pt x="38" y="872"/>
                </a:lnTo>
                <a:lnTo>
                  <a:pt x="42" y="860"/>
                </a:lnTo>
                <a:lnTo>
                  <a:pt x="58" y="820"/>
                </a:lnTo>
                <a:lnTo>
                  <a:pt x="112" y="698"/>
                </a:lnTo>
                <a:lnTo>
                  <a:pt x="164" y="576"/>
                </a:lnTo>
                <a:lnTo>
                  <a:pt x="182" y="532"/>
                </a:lnTo>
                <a:lnTo>
                  <a:pt x="186" y="520"/>
                </a:lnTo>
                <a:lnTo>
                  <a:pt x="186" y="514"/>
                </a:lnTo>
                <a:lnTo>
                  <a:pt x="186" y="514"/>
                </a:lnTo>
                <a:lnTo>
                  <a:pt x="184" y="510"/>
                </a:lnTo>
                <a:lnTo>
                  <a:pt x="178" y="506"/>
                </a:lnTo>
                <a:lnTo>
                  <a:pt x="156" y="496"/>
                </a:lnTo>
                <a:lnTo>
                  <a:pt x="94" y="470"/>
                </a:lnTo>
                <a:lnTo>
                  <a:pt x="60" y="454"/>
                </a:lnTo>
                <a:lnTo>
                  <a:pt x="32" y="440"/>
                </a:lnTo>
                <a:lnTo>
                  <a:pt x="10" y="428"/>
                </a:lnTo>
                <a:lnTo>
                  <a:pt x="2" y="422"/>
                </a:lnTo>
                <a:lnTo>
                  <a:pt x="0" y="416"/>
                </a:lnTo>
                <a:lnTo>
                  <a:pt x="0" y="416"/>
                </a:lnTo>
                <a:lnTo>
                  <a:pt x="0" y="412"/>
                </a:lnTo>
                <a:lnTo>
                  <a:pt x="2" y="408"/>
                </a:lnTo>
                <a:lnTo>
                  <a:pt x="12" y="390"/>
                </a:lnTo>
                <a:lnTo>
                  <a:pt x="28" y="368"/>
                </a:lnTo>
                <a:lnTo>
                  <a:pt x="50" y="338"/>
                </a:lnTo>
                <a:lnTo>
                  <a:pt x="104" y="270"/>
                </a:lnTo>
                <a:lnTo>
                  <a:pt x="168" y="194"/>
                </a:lnTo>
                <a:lnTo>
                  <a:pt x="234" y="120"/>
                </a:lnTo>
                <a:lnTo>
                  <a:pt x="290" y="58"/>
                </a:lnTo>
                <a:lnTo>
                  <a:pt x="332" y="14"/>
                </a:lnTo>
                <a:lnTo>
                  <a:pt x="346" y="2"/>
                </a:lnTo>
                <a:lnTo>
                  <a:pt x="350" y="0"/>
                </a:lnTo>
                <a:lnTo>
                  <a:pt x="350" y="0"/>
                </a:lnTo>
                <a:lnTo>
                  <a:pt x="350" y="4"/>
                </a:lnTo>
                <a:lnTo>
                  <a:pt x="346" y="16"/>
                </a:lnTo>
                <a:lnTo>
                  <a:pt x="330" y="58"/>
                </a:lnTo>
                <a:lnTo>
                  <a:pt x="278" y="180"/>
                </a:lnTo>
                <a:lnTo>
                  <a:pt x="226" y="304"/>
                </a:lnTo>
                <a:lnTo>
                  <a:pt x="208" y="346"/>
                </a:lnTo>
                <a:lnTo>
                  <a:pt x="204" y="358"/>
                </a:lnTo>
                <a:lnTo>
                  <a:pt x="202" y="364"/>
                </a:lnTo>
                <a:lnTo>
                  <a:pt x="202" y="364"/>
                </a:lnTo>
                <a:lnTo>
                  <a:pt x="206" y="366"/>
                </a:lnTo>
                <a:lnTo>
                  <a:pt x="212" y="370"/>
                </a:lnTo>
                <a:lnTo>
                  <a:pt x="232" y="380"/>
                </a:lnTo>
                <a:lnTo>
                  <a:pt x="296" y="406"/>
                </a:lnTo>
                <a:lnTo>
                  <a:pt x="330" y="420"/>
                </a:lnTo>
                <a:lnTo>
                  <a:pt x="358" y="434"/>
                </a:lnTo>
                <a:lnTo>
                  <a:pt x="380" y="448"/>
                </a:lnTo>
                <a:lnTo>
                  <a:pt x="386" y="454"/>
                </a:lnTo>
                <a:lnTo>
                  <a:pt x="390" y="460"/>
                </a:lnTo>
                <a:lnTo>
                  <a:pt x="390" y="460"/>
                </a:lnTo>
                <a:lnTo>
                  <a:pt x="390" y="464"/>
                </a:lnTo>
                <a:lnTo>
                  <a:pt x="386" y="470"/>
                </a:lnTo>
                <a:lnTo>
                  <a:pt x="376" y="486"/>
                </a:lnTo>
                <a:lnTo>
                  <a:pt x="338" y="538"/>
                </a:lnTo>
                <a:lnTo>
                  <a:pt x="284" y="606"/>
                </a:lnTo>
                <a:lnTo>
                  <a:pt x="220" y="682"/>
                </a:lnTo>
                <a:lnTo>
                  <a:pt x="156" y="756"/>
                </a:lnTo>
                <a:lnTo>
                  <a:pt x="98" y="818"/>
                </a:lnTo>
                <a:lnTo>
                  <a:pt x="56" y="862"/>
                </a:lnTo>
                <a:lnTo>
                  <a:pt x="44" y="874"/>
                </a:lnTo>
                <a:lnTo>
                  <a:pt x="38" y="878"/>
                </a:lnTo>
                <a:lnTo>
                  <a:pt x="38" y="87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4365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emografieberatung Digi+">
      <a:dk1>
        <a:sysClr val="windowText" lastClr="000000"/>
      </a:dk1>
      <a:lt1>
        <a:sysClr val="window" lastClr="FFFFFF"/>
      </a:lt1>
      <a:dk2>
        <a:srgbClr val="595A5C"/>
      </a:dk2>
      <a:lt2>
        <a:srgbClr val="DADADA"/>
      </a:lt2>
      <a:accent1>
        <a:srgbClr val="E8784A"/>
      </a:accent1>
      <a:accent2>
        <a:srgbClr val="F39427"/>
      </a:accent2>
      <a:accent3>
        <a:srgbClr val="F5A05F"/>
      </a:accent3>
      <a:accent4>
        <a:srgbClr val="F8AD25"/>
      </a:accent4>
      <a:accent5>
        <a:srgbClr val="FCC554"/>
      </a:accent5>
      <a:accent6>
        <a:srgbClr val="3E38A6"/>
      </a:accent6>
      <a:hlink>
        <a:srgbClr val="3E38A6"/>
      </a:hlink>
      <a:folHlink>
        <a:srgbClr val="3767A6"/>
      </a:folHlink>
    </a:clrScheme>
    <a:fontScheme name="Demografieberatung Digi+">
      <a:majorFont>
        <a:latin typeface="Verdana Pro Regular"/>
        <a:ea typeface=""/>
        <a:cs typeface=""/>
      </a:majorFont>
      <a:minorFont>
        <a:latin typeface="Verdana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646</Words>
  <Application>Microsoft Office PowerPoint</Application>
  <PresentationFormat>Breitbild</PresentationFormat>
  <Paragraphs>101</Paragraphs>
  <Slides>11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8" baseType="lpstr">
      <vt:lpstr>Arial</vt:lpstr>
      <vt:lpstr>Calibri</vt:lpstr>
      <vt:lpstr>Verdana Pro Black</vt:lpstr>
      <vt:lpstr>Verdana Pro Light</vt:lpstr>
      <vt:lpstr>Verdana Pro Regular</vt:lpstr>
      <vt:lpstr>Wingdings</vt:lpstr>
      <vt:lpstr>Office</vt:lpstr>
      <vt:lpstr>Mobile Working</vt:lpstr>
      <vt:lpstr>Trends, Chancen und Herausforderungen</vt:lpstr>
      <vt:lpstr>PowerPoint-Präsentation</vt:lpstr>
      <vt:lpstr>PowerPoint-Präsentation</vt:lpstr>
      <vt:lpstr>Ziele zum Thema Mobile Working</vt:lpstr>
      <vt:lpstr>Wie profitieren wir von Mobile Working?</vt:lpstr>
      <vt:lpstr>PowerPoint-Präsentation</vt:lpstr>
      <vt:lpstr>Argumente zu/gegen Mobile Working</vt:lpstr>
      <vt:lpstr>Arbeit an der Richtlinie zu mobilem Arbeiten</vt:lpstr>
      <vt:lpstr>Mobile Working Richtlinie</vt:lpstr>
      <vt:lpstr>Grundlegende Überlegung zur Gestaltung von Spielregeln zu mobilem Arbeiten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Francesca Herr</dc:creator>
  <cp:lastModifiedBy>Anna-Maria Comina</cp:lastModifiedBy>
  <cp:revision>26</cp:revision>
  <cp:lastPrinted>2023-01-02T16:20:00Z</cp:lastPrinted>
  <dcterms:created xsi:type="dcterms:W3CDTF">2023-01-02T12:05:37Z</dcterms:created>
  <dcterms:modified xsi:type="dcterms:W3CDTF">2026-10-07T14:08:11Z</dcterms:modified>
</cp:coreProperties>
</file>