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8" r:id="rId2"/>
    <p:sldId id="261" r:id="rId3"/>
    <p:sldId id="277" r:id="rId4"/>
    <p:sldId id="2147479136" r:id="rId5"/>
    <p:sldId id="2147479137" r:id="rId6"/>
    <p:sldId id="2147479138" r:id="rId7"/>
    <p:sldId id="2147479139" r:id="rId8"/>
    <p:sldId id="2147479142" r:id="rId9"/>
    <p:sldId id="2147479162" r:id="rId10"/>
    <p:sldId id="2147479130" r:id="rId11"/>
    <p:sldId id="2147479150" r:id="rId12"/>
    <p:sldId id="2147479149" r:id="rId13"/>
    <p:sldId id="2147479151" r:id="rId14"/>
    <p:sldId id="2147479152" r:id="rId15"/>
    <p:sldId id="2147479153" r:id="rId16"/>
    <p:sldId id="387" r:id="rId17"/>
    <p:sldId id="2147479122" r:id="rId18"/>
    <p:sldId id="386" r:id="rId19"/>
    <p:sldId id="2147479154" r:id="rId20"/>
    <p:sldId id="2147479140" r:id="rId21"/>
    <p:sldId id="2147479164" r:id="rId22"/>
    <p:sldId id="2147479163" r:id="rId23"/>
    <p:sldId id="2147479165" r:id="rId24"/>
    <p:sldId id="2147479166" r:id="rId25"/>
    <p:sldId id="2147479126" r:id="rId26"/>
    <p:sldId id="349" r:id="rId27"/>
    <p:sldId id="2147479169" r:id="rId28"/>
    <p:sldId id="2147479170" r:id="rId29"/>
    <p:sldId id="2147479171" r:id="rId30"/>
    <p:sldId id="2147479168" r:id="rId31"/>
    <p:sldId id="363" r:id="rId32"/>
    <p:sldId id="2147479144" r:id="rId33"/>
    <p:sldId id="2147479145" r:id="rId34"/>
    <p:sldId id="2147479146" r:id="rId35"/>
    <p:sldId id="358" r:id="rId36"/>
    <p:sldId id="362" r:id="rId37"/>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457B79-6F89-F1D7-379F-E4B0DD5C005A}" name="Anna Wieser" initials="AW" userId="S::anna.wieser@oesb-gruppe.com::16bd6148-64b3-42dc-bda6-03a73d6e7b1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1" autoAdjust="0"/>
    <p:restoredTop sz="70355" autoAdjust="0"/>
  </p:normalViewPr>
  <p:slideViewPr>
    <p:cSldViewPr snapToGrid="0">
      <p:cViewPr varScale="1">
        <p:scale>
          <a:sx n="75" d="100"/>
          <a:sy n="75" d="100"/>
        </p:scale>
        <p:origin x="1782" y="60"/>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29" d="100"/>
          <a:sy n="129" d="100"/>
        </p:scale>
        <p:origin x="240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ata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5" Type="http://schemas.openxmlformats.org/officeDocument/2006/relationships/image" Target="../media/image20.sv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5" Type="http://schemas.openxmlformats.org/officeDocument/2006/relationships/image" Target="../media/image20.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0"/>
      </a:schemeClr>
    </dgm:fillClrLst>
    <dgm:linClrLst>
      <a:schemeClr val="accent2"/>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a:schemeClr val="accent2"/>
      <a:schemeClr val="accent3"/>
    </dgm:txFillClrLst>
    <dgm:txEffectClrLst/>
  </dgm:styleLbl>
</dgm:colorsDef>
</file>

<file path=ppt/diagrams/data1.xml><?xml version="1.0" encoding="utf-8"?>
<dgm:dataModel xmlns:dgm="http://schemas.openxmlformats.org/drawingml/2006/diagram" xmlns:a="http://schemas.openxmlformats.org/drawingml/2006/main">
  <dgm:ptLst>
    <dgm:pt modelId="{3CF8599C-3A29-46EC-9968-D5224CD3F749}" type="doc">
      <dgm:prSet loTypeId="urn:microsoft.com/office/officeart/2018/2/layout/IconVerticalSolidList" loCatId="icon" qsTypeId="urn:microsoft.com/office/officeart/2005/8/quickstyle/simple1#2" qsCatId="simple" csTypeId="urn:microsoft.com/office/officeart/2018/5/colors/Iconchunking_neutralicontext_accent0_3" csCatId="mainScheme" phldr="1"/>
      <dgm:spPr/>
      <dgm:t>
        <a:bodyPr/>
        <a:lstStyle/>
        <a:p>
          <a:endParaRPr lang="en-US"/>
        </a:p>
      </dgm:t>
    </dgm:pt>
    <dgm:pt modelId="{7C382DE4-58AE-4F44-A15B-A8ECA7D1EC7F}">
      <dgm:prSet/>
      <dgm:spPr/>
      <dgm:t>
        <a:bodyPr/>
        <a:lstStyle/>
        <a:p>
          <a:pPr>
            <a:lnSpc>
              <a:spcPct val="100000"/>
            </a:lnSpc>
          </a:pPr>
          <a:r>
            <a:rPr lang="de-DE" noProof="0" dirty="0"/>
            <a:t>KI ersetzt keine Menschen, sondern Aufgaben</a:t>
          </a:r>
        </a:p>
      </dgm:t>
    </dgm:pt>
    <dgm:pt modelId="{1E666DA8-D4C3-43AE-9A63-0B22189F25E8}" type="parTrans" cxnId="{3633DFD2-6AE7-4727-B39F-FAF5034A9F20}">
      <dgm:prSet/>
      <dgm:spPr/>
      <dgm:t>
        <a:bodyPr/>
        <a:lstStyle/>
        <a:p>
          <a:endParaRPr lang="en-US"/>
        </a:p>
      </dgm:t>
    </dgm:pt>
    <dgm:pt modelId="{BC8BEB3C-4FF8-417D-9DFA-EE34A2C45764}" type="sibTrans" cxnId="{3633DFD2-6AE7-4727-B39F-FAF5034A9F20}">
      <dgm:prSet/>
      <dgm:spPr/>
      <dgm:t>
        <a:bodyPr/>
        <a:lstStyle/>
        <a:p>
          <a:endParaRPr lang="en-US"/>
        </a:p>
      </dgm:t>
    </dgm:pt>
    <dgm:pt modelId="{239278BE-6960-4741-B33E-697C2E3C7F62}">
      <dgm:prSet/>
      <dgm:spPr/>
      <dgm:t>
        <a:bodyPr/>
        <a:lstStyle/>
        <a:p>
          <a:pPr>
            <a:lnSpc>
              <a:spcPct val="100000"/>
            </a:lnSpc>
          </a:pPr>
          <a:r>
            <a:rPr lang="de-DE" noProof="0" dirty="0"/>
            <a:t>KI automatisiert wiederkehrende oder langwierige Arbeiten, um das Potenzial von Mitarbeiter*innen voll auszunutzen </a:t>
          </a:r>
          <a:r>
            <a:rPr lang="de-DE" noProof="0" dirty="0">
              <a:sym typeface="Wingdings" panose="05000000000000000000" pitchFamily="2" charset="2"/>
            </a:rPr>
            <a:t></a:t>
          </a:r>
          <a:r>
            <a:rPr lang="de-DE" noProof="0" dirty="0"/>
            <a:t> keine Beschäftigung mehr mit Aufgaben, die Zeit und Durchhaltevermögen kosten</a:t>
          </a:r>
        </a:p>
      </dgm:t>
    </dgm:pt>
    <dgm:pt modelId="{090BB1C7-F61F-4FE9-9227-A349BAFCE94C}" type="parTrans" cxnId="{DB88A8B2-7650-4BD7-99EC-A175F329041C}">
      <dgm:prSet/>
      <dgm:spPr/>
      <dgm:t>
        <a:bodyPr/>
        <a:lstStyle/>
        <a:p>
          <a:endParaRPr lang="en-US"/>
        </a:p>
      </dgm:t>
    </dgm:pt>
    <dgm:pt modelId="{8E02FFE8-FC2B-46A7-B07D-59F881A2270F}" type="sibTrans" cxnId="{DB88A8B2-7650-4BD7-99EC-A175F329041C}">
      <dgm:prSet/>
      <dgm:spPr/>
      <dgm:t>
        <a:bodyPr/>
        <a:lstStyle/>
        <a:p>
          <a:endParaRPr lang="en-US"/>
        </a:p>
      </dgm:t>
    </dgm:pt>
    <dgm:pt modelId="{82EE852F-48A0-45A5-B95D-6D18DD8FB7E9}" type="pres">
      <dgm:prSet presAssocID="{3CF8599C-3A29-46EC-9968-D5224CD3F749}" presName="root" presStyleCnt="0">
        <dgm:presLayoutVars>
          <dgm:dir/>
          <dgm:resizeHandles val="exact"/>
        </dgm:presLayoutVars>
      </dgm:prSet>
      <dgm:spPr/>
    </dgm:pt>
    <dgm:pt modelId="{743C73FF-59B0-4AFA-B1AE-776AD339CB98}" type="pres">
      <dgm:prSet presAssocID="{7C382DE4-58AE-4F44-A15B-A8ECA7D1EC7F}" presName="compNode" presStyleCnt="0"/>
      <dgm:spPr/>
    </dgm:pt>
    <dgm:pt modelId="{7DE2DF01-086D-4EAF-A8CB-444C59DDB0D2}" type="pres">
      <dgm:prSet presAssocID="{7C382DE4-58AE-4F44-A15B-A8ECA7D1EC7F}" presName="bgRect" presStyleLbl="bgShp" presStyleIdx="0" presStyleCnt="2"/>
      <dgm:spPr/>
    </dgm:pt>
    <dgm:pt modelId="{8E07F2CF-43A5-4CA5-80AF-6A2B722DADEC}" type="pres">
      <dgm:prSet presAssocID="{7C382DE4-58AE-4F44-A15B-A8ECA7D1EC7F}"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uppe"/>
        </a:ext>
      </dgm:extLst>
    </dgm:pt>
    <dgm:pt modelId="{803B3DB1-27B7-44EA-B60F-1104260EEEDA}" type="pres">
      <dgm:prSet presAssocID="{7C382DE4-58AE-4F44-A15B-A8ECA7D1EC7F}" presName="spaceRect" presStyleCnt="0"/>
      <dgm:spPr/>
    </dgm:pt>
    <dgm:pt modelId="{4A4A593C-79C4-46FF-865D-A560732AC288}" type="pres">
      <dgm:prSet presAssocID="{7C382DE4-58AE-4F44-A15B-A8ECA7D1EC7F}" presName="parTx" presStyleLbl="revTx" presStyleIdx="0" presStyleCnt="2">
        <dgm:presLayoutVars>
          <dgm:chMax val="0"/>
          <dgm:chPref val="0"/>
        </dgm:presLayoutVars>
      </dgm:prSet>
      <dgm:spPr/>
    </dgm:pt>
    <dgm:pt modelId="{60BCD191-60F0-4C49-B3AE-4D6625BBDD55}" type="pres">
      <dgm:prSet presAssocID="{BC8BEB3C-4FF8-417D-9DFA-EE34A2C45764}" presName="sibTrans" presStyleCnt="0"/>
      <dgm:spPr/>
    </dgm:pt>
    <dgm:pt modelId="{3C948C08-DDD0-47A1-9B71-A087E10F4B23}" type="pres">
      <dgm:prSet presAssocID="{239278BE-6960-4741-B33E-697C2E3C7F62}" presName="compNode" presStyleCnt="0"/>
      <dgm:spPr/>
    </dgm:pt>
    <dgm:pt modelId="{994CE524-8C44-4614-8005-069365F7EABE}" type="pres">
      <dgm:prSet presAssocID="{239278BE-6960-4741-B33E-697C2E3C7F62}" presName="bgRect" presStyleLbl="bgShp" presStyleIdx="1" presStyleCnt="2"/>
      <dgm:spPr/>
    </dgm:pt>
    <dgm:pt modelId="{33836BCB-5703-4F55-83BB-D83C6EC52DFB}" type="pres">
      <dgm:prSet presAssocID="{239278BE-6960-4741-B33E-697C2E3C7F6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weißer"/>
        </a:ext>
      </dgm:extLst>
    </dgm:pt>
    <dgm:pt modelId="{3F20920A-5289-45BD-A2F2-592EC487DB62}" type="pres">
      <dgm:prSet presAssocID="{239278BE-6960-4741-B33E-697C2E3C7F62}" presName="spaceRect" presStyleCnt="0"/>
      <dgm:spPr/>
    </dgm:pt>
    <dgm:pt modelId="{8E8EE540-A2A0-4C71-90A4-855E10186B41}" type="pres">
      <dgm:prSet presAssocID="{239278BE-6960-4741-B33E-697C2E3C7F62}" presName="parTx" presStyleLbl="revTx" presStyleIdx="1" presStyleCnt="2">
        <dgm:presLayoutVars>
          <dgm:chMax val="0"/>
          <dgm:chPref val="0"/>
        </dgm:presLayoutVars>
      </dgm:prSet>
      <dgm:spPr/>
    </dgm:pt>
  </dgm:ptLst>
  <dgm:cxnLst>
    <dgm:cxn modelId="{175B3B26-A6AC-4F99-83F2-4BC2854BE0F7}" type="presOf" srcId="{239278BE-6960-4741-B33E-697C2E3C7F62}" destId="{8E8EE540-A2A0-4C71-90A4-855E10186B41}" srcOrd="0" destOrd="0" presId="urn:microsoft.com/office/officeart/2018/2/layout/IconVerticalSolidList"/>
    <dgm:cxn modelId="{DB88A8B2-7650-4BD7-99EC-A175F329041C}" srcId="{3CF8599C-3A29-46EC-9968-D5224CD3F749}" destId="{239278BE-6960-4741-B33E-697C2E3C7F62}" srcOrd="1" destOrd="0" parTransId="{090BB1C7-F61F-4FE9-9227-A349BAFCE94C}" sibTransId="{8E02FFE8-FC2B-46A7-B07D-59F881A2270F}"/>
    <dgm:cxn modelId="{F5E6B8C9-0675-41A5-A4DA-55CE93B1AFB1}" type="presOf" srcId="{3CF8599C-3A29-46EC-9968-D5224CD3F749}" destId="{82EE852F-48A0-45A5-B95D-6D18DD8FB7E9}" srcOrd="0" destOrd="0" presId="urn:microsoft.com/office/officeart/2018/2/layout/IconVerticalSolidList"/>
    <dgm:cxn modelId="{3633DFD2-6AE7-4727-B39F-FAF5034A9F20}" srcId="{3CF8599C-3A29-46EC-9968-D5224CD3F749}" destId="{7C382DE4-58AE-4F44-A15B-A8ECA7D1EC7F}" srcOrd="0" destOrd="0" parTransId="{1E666DA8-D4C3-43AE-9A63-0B22189F25E8}" sibTransId="{BC8BEB3C-4FF8-417D-9DFA-EE34A2C45764}"/>
    <dgm:cxn modelId="{F3A16AE6-5959-42F7-B3BD-1B3E657EB388}" type="presOf" srcId="{7C382DE4-58AE-4F44-A15B-A8ECA7D1EC7F}" destId="{4A4A593C-79C4-46FF-865D-A560732AC288}" srcOrd="0" destOrd="0" presId="urn:microsoft.com/office/officeart/2018/2/layout/IconVerticalSolidList"/>
    <dgm:cxn modelId="{D64F1874-C3E6-4DE2-9C26-D163AA6F5351}" type="presParOf" srcId="{82EE852F-48A0-45A5-B95D-6D18DD8FB7E9}" destId="{743C73FF-59B0-4AFA-B1AE-776AD339CB98}" srcOrd="0" destOrd="0" presId="urn:microsoft.com/office/officeart/2018/2/layout/IconVerticalSolidList"/>
    <dgm:cxn modelId="{A57EF2AF-37F5-443E-BB81-61A22891DAE3}" type="presParOf" srcId="{743C73FF-59B0-4AFA-B1AE-776AD339CB98}" destId="{7DE2DF01-086D-4EAF-A8CB-444C59DDB0D2}" srcOrd="0" destOrd="0" presId="urn:microsoft.com/office/officeart/2018/2/layout/IconVerticalSolidList"/>
    <dgm:cxn modelId="{D8D6B375-2E44-4AE0-A9DA-D82D1E3AB16B}" type="presParOf" srcId="{743C73FF-59B0-4AFA-B1AE-776AD339CB98}" destId="{8E07F2CF-43A5-4CA5-80AF-6A2B722DADEC}" srcOrd="1" destOrd="0" presId="urn:microsoft.com/office/officeart/2018/2/layout/IconVerticalSolidList"/>
    <dgm:cxn modelId="{DD2DC46B-C283-4E34-BC98-FCA1330FCC1D}" type="presParOf" srcId="{743C73FF-59B0-4AFA-B1AE-776AD339CB98}" destId="{803B3DB1-27B7-44EA-B60F-1104260EEEDA}" srcOrd="2" destOrd="0" presId="urn:microsoft.com/office/officeart/2018/2/layout/IconVerticalSolidList"/>
    <dgm:cxn modelId="{0B01E952-9248-4F23-AEB3-41BA24105CB2}" type="presParOf" srcId="{743C73FF-59B0-4AFA-B1AE-776AD339CB98}" destId="{4A4A593C-79C4-46FF-865D-A560732AC288}" srcOrd="3" destOrd="0" presId="urn:microsoft.com/office/officeart/2018/2/layout/IconVerticalSolidList"/>
    <dgm:cxn modelId="{F501908B-33BB-4F25-9C45-8F33518604F9}" type="presParOf" srcId="{82EE852F-48A0-45A5-B95D-6D18DD8FB7E9}" destId="{60BCD191-60F0-4C49-B3AE-4D6625BBDD55}" srcOrd="1" destOrd="0" presId="urn:microsoft.com/office/officeart/2018/2/layout/IconVerticalSolidList"/>
    <dgm:cxn modelId="{6A5D24ED-457E-4129-9EFF-27FB7768E879}" type="presParOf" srcId="{82EE852F-48A0-45A5-B95D-6D18DD8FB7E9}" destId="{3C948C08-DDD0-47A1-9B71-A087E10F4B23}" srcOrd="2" destOrd="0" presId="urn:microsoft.com/office/officeart/2018/2/layout/IconVerticalSolidList"/>
    <dgm:cxn modelId="{9D122769-6080-4686-AEB1-6FB9D60E20AF}" type="presParOf" srcId="{3C948C08-DDD0-47A1-9B71-A087E10F4B23}" destId="{994CE524-8C44-4614-8005-069365F7EABE}" srcOrd="0" destOrd="0" presId="urn:microsoft.com/office/officeart/2018/2/layout/IconVerticalSolidList"/>
    <dgm:cxn modelId="{42B7D273-C9CB-4B32-A82A-8FB53307214C}" type="presParOf" srcId="{3C948C08-DDD0-47A1-9B71-A087E10F4B23}" destId="{33836BCB-5703-4F55-83BB-D83C6EC52DFB}" srcOrd="1" destOrd="0" presId="urn:microsoft.com/office/officeart/2018/2/layout/IconVerticalSolidList"/>
    <dgm:cxn modelId="{001AEEED-64C0-400C-B89A-2B04DAA3870C}" type="presParOf" srcId="{3C948C08-DDD0-47A1-9B71-A087E10F4B23}" destId="{3F20920A-5289-45BD-A2F2-592EC487DB62}" srcOrd="2" destOrd="0" presId="urn:microsoft.com/office/officeart/2018/2/layout/IconVerticalSolidList"/>
    <dgm:cxn modelId="{B535DE54-C75B-48F0-9128-C56FC41F8282}" type="presParOf" srcId="{3C948C08-DDD0-47A1-9B71-A087E10F4B23}" destId="{8E8EE540-A2A0-4C71-90A4-855E10186B4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7A7D10-8C38-489F-99C3-1BCDB793F859}" type="doc">
      <dgm:prSet loTypeId="urn:microsoft.com/office/officeart/2018/2/layout/IconCircleList" loCatId="icon" qsTypeId="urn:microsoft.com/office/officeart/2005/8/quickstyle/simple1#3" qsCatId="simple" csTypeId="urn:microsoft.com/office/officeart/2018/5/colors/Iconchunking_coloredtext_colorful2" csCatId="colorful" phldr="1"/>
      <dgm:spPr/>
      <dgm:t>
        <a:bodyPr/>
        <a:lstStyle/>
        <a:p>
          <a:endParaRPr lang="en-US"/>
        </a:p>
      </dgm:t>
    </dgm:pt>
    <dgm:pt modelId="{C1236002-C54A-4FC5-A206-16198BAD9831}">
      <dgm:prSet/>
      <dgm:spPr/>
      <dgm:t>
        <a:bodyPr/>
        <a:lstStyle/>
        <a:p>
          <a:r>
            <a:rPr lang="de-DE" dirty="0">
              <a:solidFill>
                <a:schemeClr val="tx1"/>
              </a:solidFill>
            </a:rPr>
            <a:t>Kund*innen-Gespräche führen (Empathie, Vertrauen)</a:t>
          </a:r>
          <a:endParaRPr lang="en-US" dirty="0">
            <a:solidFill>
              <a:schemeClr val="tx1"/>
            </a:solidFill>
          </a:endParaRPr>
        </a:p>
      </dgm:t>
    </dgm:pt>
    <dgm:pt modelId="{1AA31465-4D31-46D2-A49D-50E1449C3A8A}" type="parTrans" cxnId="{F020CB8E-61E9-435E-8E84-AC1685E37CA5}">
      <dgm:prSet/>
      <dgm:spPr/>
      <dgm:t>
        <a:bodyPr/>
        <a:lstStyle/>
        <a:p>
          <a:endParaRPr lang="en-US"/>
        </a:p>
      </dgm:t>
    </dgm:pt>
    <dgm:pt modelId="{FF3CF770-055A-4980-84D6-B01CD03E9682}" type="sibTrans" cxnId="{F020CB8E-61E9-435E-8E84-AC1685E37CA5}">
      <dgm:prSet/>
      <dgm:spPr/>
      <dgm:t>
        <a:bodyPr/>
        <a:lstStyle/>
        <a:p>
          <a:endParaRPr lang="en-US"/>
        </a:p>
      </dgm:t>
    </dgm:pt>
    <dgm:pt modelId="{285D5B37-3F29-41E1-9A54-97FAA6AE269B}">
      <dgm:prSet/>
      <dgm:spPr/>
      <dgm:t>
        <a:bodyPr/>
        <a:lstStyle/>
        <a:p>
          <a:r>
            <a:rPr lang="de-DE">
              <a:solidFill>
                <a:schemeClr val="tx1"/>
              </a:solidFill>
            </a:rPr>
            <a:t>Strategische Entscheidungen treffen (braucht Kontext, Erfahrung)</a:t>
          </a:r>
          <a:endParaRPr lang="en-US">
            <a:solidFill>
              <a:schemeClr val="tx1"/>
            </a:solidFill>
          </a:endParaRPr>
        </a:p>
      </dgm:t>
    </dgm:pt>
    <dgm:pt modelId="{ED357578-805C-44C7-A4A0-C9C077FCF487}" type="parTrans" cxnId="{9135F149-9732-4DE8-BAFC-1A71B60DB8C5}">
      <dgm:prSet/>
      <dgm:spPr/>
      <dgm:t>
        <a:bodyPr/>
        <a:lstStyle/>
        <a:p>
          <a:endParaRPr lang="en-US"/>
        </a:p>
      </dgm:t>
    </dgm:pt>
    <dgm:pt modelId="{EC24674E-BB12-4013-B78E-05E8BD0902CC}" type="sibTrans" cxnId="{9135F149-9732-4DE8-BAFC-1A71B60DB8C5}">
      <dgm:prSet/>
      <dgm:spPr/>
      <dgm:t>
        <a:bodyPr/>
        <a:lstStyle/>
        <a:p>
          <a:endParaRPr lang="en-US"/>
        </a:p>
      </dgm:t>
    </dgm:pt>
    <dgm:pt modelId="{4148A9D1-BC86-409A-8195-9C5C22A1D60D}">
      <dgm:prSet/>
      <dgm:spPr/>
      <dgm:t>
        <a:bodyPr/>
        <a:lstStyle/>
        <a:p>
          <a:r>
            <a:rPr lang="de-DE" dirty="0">
              <a:solidFill>
                <a:schemeClr val="tx1"/>
              </a:solidFill>
            </a:rPr>
            <a:t>Kreative Problemlösung (out-</a:t>
          </a:r>
          <a:r>
            <a:rPr lang="de-DE" dirty="0" err="1">
              <a:solidFill>
                <a:schemeClr val="tx1"/>
              </a:solidFill>
            </a:rPr>
            <a:t>of</a:t>
          </a:r>
          <a:r>
            <a:rPr lang="de-DE" dirty="0">
              <a:solidFill>
                <a:schemeClr val="tx1"/>
              </a:solidFill>
            </a:rPr>
            <a:t>-</a:t>
          </a:r>
          <a:r>
            <a:rPr lang="de-DE" dirty="0" err="1">
              <a:solidFill>
                <a:schemeClr val="tx1"/>
              </a:solidFill>
            </a:rPr>
            <a:t>the</a:t>
          </a:r>
          <a:r>
            <a:rPr lang="de-DE" dirty="0">
              <a:solidFill>
                <a:schemeClr val="tx1"/>
              </a:solidFill>
            </a:rPr>
            <a:t>-box denken)</a:t>
          </a:r>
          <a:endParaRPr lang="en-US" dirty="0">
            <a:solidFill>
              <a:schemeClr val="tx1"/>
            </a:solidFill>
          </a:endParaRPr>
        </a:p>
      </dgm:t>
    </dgm:pt>
    <dgm:pt modelId="{5DC8EEDA-5C18-4FDA-8116-FDC1A6F62705}" type="parTrans" cxnId="{B22AEC81-0367-4DF6-A9DA-A1D7DBF932FA}">
      <dgm:prSet/>
      <dgm:spPr/>
      <dgm:t>
        <a:bodyPr/>
        <a:lstStyle/>
        <a:p>
          <a:endParaRPr lang="en-US"/>
        </a:p>
      </dgm:t>
    </dgm:pt>
    <dgm:pt modelId="{5D32087B-C446-49A4-AAAE-1873AE3A8429}" type="sibTrans" cxnId="{B22AEC81-0367-4DF6-A9DA-A1D7DBF932FA}">
      <dgm:prSet/>
      <dgm:spPr/>
      <dgm:t>
        <a:bodyPr/>
        <a:lstStyle/>
        <a:p>
          <a:endParaRPr lang="en-US"/>
        </a:p>
      </dgm:t>
    </dgm:pt>
    <dgm:pt modelId="{EAC94992-42C6-4946-8402-F4DD0F068B0E}">
      <dgm:prSet/>
      <dgm:spPr/>
      <dgm:t>
        <a:bodyPr/>
        <a:lstStyle/>
        <a:p>
          <a:r>
            <a:rPr lang="de-DE" dirty="0">
              <a:solidFill>
                <a:schemeClr val="tx1"/>
              </a:solidFill>
            </a:rPr>
            <a:t>Teamführung (Motivation, Konfliktlösung)</a:t>
          </a:r>
          <a:endParaRPr lang="en-US" dirty="0">
            <a:solidFill>
              <a:schemeClr val="tx1"/>
            </a:solidFill>
          </a:endParaRPr>
        </a:p>
      </dgm:t>
    </dgm:pt>
    <dgm:pt modelId="{BE40D4B3-9FF9-4182-A4B7-B4A0D7AE044C}" type="parTrans" cxnId="{F2F43AE6-28FE-4030-84F1-A86574CD1909}">
      <dgm:prSet/>
      <dgm:spPr/>
      <dgm:t>
        <a:bodyPr/>
        <a:lstStyle/>
        <a:p>
          <a:endParaRPr lang="en-US"/>
        </a:p>
      </dgm:t>
    </dgm:pt>
    <dgm:pt modelId="{F6BB9C9C-E885-48DE-9FC4-50272C1A074A}" type="sibTrans" cxnId="{F2F43AE6-28FE-4030-84F1-A86574CD1909}">
      <dgm:prSet/>
      <dgm:spPr/>
      <dgm:t>
        <a:bodyPr/>
        <a:lstStyle/>
        <a:p>
          <a:endParaRPr lang="en-US"/>
        </a:p>
      </dgm:t>
    </dgm:pt>
    <dgm:pt modelId="{8F671495-40B6-4074-A6DA-883BE54448D4}">
      <dgm:prSet/>
      <dgm:spPr/>
      <dgm:t>
        <a:bodyPr/>
        <a:lstStyle/>
        <a:p>
          <a:r>
            <a:rPr lang="de-DE">
              <a:solidFill>
                <a:schemeClr val="tx1"/>
              </a:solidFill>
            </a:rPr>
            <a:t>Netzwerken (persönliche Beziehungen)</a:t>
          </a:r>
          <a:endParaRPr lang="en-US">
            <a:solidFill>
              <a:schemeClr val="tx1"/>
            </a:solidFill>
          </a:endParaRPr>
        </a:p>
      </dgm:t>
    </dgm:pt>
    <dgm:pt modelId="{D4816FAB-B130-47FE-8FAA-72408F10F618}" type="parTrans" cxnId="{6F1C1CE4-E805-49F4-A4DF-611C225F88FF}">
      <dgm:prSet/>
      <dgm:spPr/>
      <dgm:t>
        <a:bodyPr/>
        <a:lstStyle/>
        <a:p>
          <a:endParaRPr lang="en-US"/>
        </a:p>
      </dgm:t>
    </dgm:pt>
    <dgm:pt modelId="{D85C9FFF-799A-4C55-8235-6BA36214F643}" type="sibTrans" cxnId="{6F1C1CE4-E805-49F4-A4DF-611C225F88FF}">
      <dgm:prSet/>
      <dgm:spPr/>
      <dgm:t>
        <a:bodyPr/>
        <a:lstStyle/>
        <a:p>
          <a:endParaRPr lang="en-US"/>
        </a:p>
      </dgm:t>
    </dgm:pt>
    <dgm:pt modelId="{220AB8E4-F0EC-475A-BFB4-BC0338841832}" type="pres">
      <dgm:prSet presAssocID="{B67A7D10-8C38-489F-99C3-1BCDB793F859}" presName="root" presStyleCnt="0">
        <dgm:presLayoutVars>
          <dgm:dir/>
          <dgm:resizeHandles val="exact"/>
        </dgm:presLayoutVars>
      </dgm:prSet>
      <dgm:spPr/>
    </dgm:pt>
    <dgm:pt modelId="{DF790777-E0C4-4E5B-BB84-AAAD89F71AB3}" type="pres">
      <dgm:prSet presAssocID="{B67A7D10-8C38-489F-99C3-1BCDB793F859}" presName="container" presStyleCnt="0">
        <dgm:presLayoutVars>
          <dgm:dir/>
          <dgm:resizeHandles val="exact"/>
        </dgm:presLayoutVars>
      </dgm:prSet>
      <dgm:spPr/>
    </dgm:pt>
    <dgm:pt modelId="{CB5390AA-6738-465A-8D1D-69AEA50AC316}" type="pres">
      <dgm:prSet presAssocID="{C1236002-C54A-4FC5-A206-16198BAD9831}" presName="compNode" presStyleCnt="0"/>
      <dgm:spPr/>
    </dgm:pt>
    <dgm:pt modelId="{780AFEC4-FA5B-4DF8-B1BB-389E5B2D5E31}" type="pres">
      <dgm:prSet presAssocID="{C1236002-C54A-4FC5-A206-16198BAD9831}" presName="iconBgRect" presStyleLbl="bgShp" presStyleIdx="0" presStyleCnt="5"/>
      <dgm:spPr/>
    </dgm:pt>
    <dgm:pt modelId="{2CDE0F40-046C-4EC4-B756-121AED9CA7F9}" type="pres">
      <dgm:prSet presAssocID="{C1236002-C54A-4FC5-A206-16198BAD9831}"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Chat mit einfarbiger Füllung"/>
        </a:ext>
      </dgm:extLst>
    </dgm:pt>
    <dgm:pt modelId="{04189ED6-B937-480C-AE61-A496565C8CD1}" type="pres">
      <dgm:prSet presAssocID="{C1236002-C54A-4FC5-A206-16198BAD9831}" presName="spaceRect" presStyleCnt="0"/>
      <dgm:spPr/>
    </dgm:pt>
    <dgm:pt modelId="{EE1D2307-E75B-41B5-AF65-80F13964BDD3}" type="pres">
      <dgm:prSet presAssocID="{C1236002-C54A-4FC5-A206-16198BAD9831}" presName="textRect" presStyleLbl="revTx" presStyleIdx="0" presStyleCnt="5">
        <dgm:presLayoutVars>
          <dgm:chMax val="1"/>
          <dgm:chPref val="1"/>
        </dgm:presLayoutVars>
      </dgm:prSet>
      <dgm:spPr/>
    </dgm:pt>
    <dgm:pt modelId="{5B07E6E5-7B93-45BF-998E-3148E61C4B14}" type="pres">
      <dgm:prSet presAssocID="{FF3CF770-055A-4980-84D6-B01CD03E9682}" presName="sibTrans" presStyleLbl="sibTrans2D1" presStyleIdx="0" presStyleCnt="0"/>
      <dgm:spPr/>
    </dgm:pt>
    <dgm:pt modelId="{23FA30CE-BC1E-4621-B64F-B787BD732629}" type="pres">
      <dgm:prSet presAssocID="{285D5B37-3F29-41E1-9A54-97FAA6AE269B}" presName="compNode" presStyleCnt="0"/>
      <dgm:spPr/>
    </dgm:pt>
    <dgm:pt modelId="{DE906412-C03F-4072-BD9D-78E39BF61895}" type="pres">
      <dgm:prSet presAssocID="{285D5B37-3F29-41E1-9A54-97FAA6AE269B}" presName="iconBgRect" presStyleLbl="bgShp" presStyleIdx="1" presStyleCnt="5"/>
      <dgm:spPr/>
    </dgm:pt>
    <dgm:pt modelId="{CEECAC09-C8BD-44C5-AC38-0BC424D5009E}" type="pres">
      <dgm:prSet presAssocID="{285D5B37-3F29-41E1-9A54-97FAA6AE269B}"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4072AD5E-D770-4193-8A8D-B758620C7044}" type="pres">
      <dgm:prSet presAssocID="{285D5B37-3F29-41E1-9A54-97FAA6AE269B}" presName="spaceRect" presStyleCnt="0"/>
      <dgm:spPr/>
    </dgm:pt>
    <dgm:pt modelId="{1380D5D4-5D5A-4484-A1EE-96C9FA3B07BD}" type="pres">
      <dgm:prSet presAssocID="{285D5B37-3F29-41E1-9A54-97FAA6AE269B}" presName="textRect" presStyleLbl="revTx" presStyleIdx="1" presStyleCnt="5">
        <dgm:presLayoutVars>
          <dgm:chMax val="1"/>
          <dgm:chPref val="1"/>
        </dgm:presLayoutVars>
      </dgm:prSet>
      <dgm:spPr/>
    </dgm:pt>
    <dgm:pt modelId="{A6D7FD35-C9C7-48B4-B468-EBC7FCC64C0A}" type="pres">
      <dgm:prSet presAssocID="{EC24674E-BB12-4013-B78E-05E8BD0902CC}" presName="sibTrans" presStyleLbl="sibTrans2D1" presStyleIdx="0" presStyleCnt="0"/>
      <dgm:spPr/>
    </dgm:pt>
    <dgm:pt modelId="{D7D15BA2-0C5D-4340-AD3A-71B7541D80E7}" type="pres">
      <dgm:prSet presAssocID="{4148A9D1-BC86-409A-8195-9C5C22A1D60D}" presName="compNode" presStyleCnt="0"/>
      <dgm:spPr/>
    </dgm:pt>
    <dgm:pt modelId="{59732190-794A-4E57-8665-F7F4F157D0DA}" type="pres">
      <dgm:prSet presAssocID="{4148A9D1-BC86-409A-8195-9C5C22A1D60D}" presName="iconBgRect" presStyleLbl="bgShp" presStyleIdx="2" presStyleCnt="5" custLinFactNeighborY="-52318"/>
      <dgm:spPr/>
    </dgm:pt>
    <dgm:pt modelId="{7156C1EC-7D71-41ED-BC57-301C2BB2EF97}" type="pres">
      <dgm:prSet presAssocID="{4148A9D1-BC86-409A-8195-9C5C22A1D60D}" presName="iconRect" presStyleLbl="node1" presStyleIdx="2" presStyleCnt="5" custLinFactNeighborY="-9020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04EEF722-68F2-4323-82BE-2ACF696DAFDD}" type="pres">
      <dgm:prSet presAssocID="{4148A9D1-BC86-409A-8195-9C5C22A1D60D}" presName="spaceRect" presStyleCnt="0"/>
      <dgm:spPr/>
    </dgm:pt>
    <dgm:pt modelId="{5DA85FE7-71D8-4988-BE00-B9F786591C18}" type="pres">
      <dgm:prSet presAssocID="{4148A9D1-BC86-409A-8195-9C5C22A1D60D}" presName="textRect" presStyleLbl="revTx" presStyleIdx="2" presStyleCnt="5" custLinFactNeighborY="-52318">
        <dgm:presLayoutVars>
          <dgm:chMax val="1"/>
          <dgm:chPref val="1"/>
        </dgm:presLayoutVars>
      </dgm:prSet>
      <dgm:spPr/>
    </dgm:pt>
    <dgm:pt modelId="{F8583BC1-4675-47E5-B8C2-201EBB2334AC}" type="pres">
      <dgm:prSet presAssocID="{5D32087B-C446-49A4-AAAE-1873AE3A8429}" presName="sibTrans" presStyleLbl="sibTrans2D1" presStyleIdx="0" presStyleCnt="0"/>
      <dgm:spPr/>
    </dgm:pt>
    <dgm:pt modelId="{5C824F4C-F0CD-4E83-8DA0-9F1569B94DA8}" type="pres">
      <dgm:prSet presAssocID="{EAC94992-42C6-4946-8402-F4DD0F068B0E}" presName="compNode" presStyleCnt="0"/>
      <dgm:spPr/>
    </dgm:pt>
    <dgm:pt modelId="{4063C7CE-80BC-43CD-B441-015D2E30121A}" type="pres">
      <dgm:prSet presAssocID="{EAC94992-42C6-4946-8402-F4DD0F068B0E}" presName="iconBgRect" presStyleLbl="bgShp" presStyleIdx="3" presStyleCnt="5" custLinFactNeighborY="-52318"/>
      <dgm:spPr/>
    </dgm:pt>
    <dgm:pt modelId="{55999C69-8D56-432B-B2DA-661AD60BA2A6}" type="pres">
      <dgm:prSet presAssocID="{EAC94992-42C6-4946-8402-F4DD0F068B0E}" presName="iconRect" presStyleLbl="node1" presStyleIdx="3" presStyleCnt="5" custLinFactNeighborY="-9020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Ziel"/>
        </a:ext>
      </dgm:extLst>
    </dgm:pt>
    <dgm:pt modelId="{95E23EE4-A720-436E-B349-72008B5FD3C7}" type="pres">
      <dgm:prSet presAssocID="{EAC94992-42C6-4946-8402-F4DD0F068B0E}" presName="spaceRect" presStyleCnt="0"/>
      <dgm:spPr/>
    </dgm:pt>
    <dgm:pt modelId="{9B828366-F3F5-41DC-B7A4-047FD05C514F}" type="pres">
      <dgm:prSet presAssocID="{EAC94992-42C6-4946-8402-F4DD0F068B0E}" presName="textRect" presStyleLbl="revTx" presStyleIdx="3" presStyleCnt="5" custLinFactNeighborY="-52318">
        <dgm:presLayoutVars>
          <dgm:chMax val="1"/>
          <dgm:chPref val="1"/>
        </dgm:presLayoutVars>
      </dgm:prSet>
      <dgm:spPr/>
    </dgm:pt>
    <dgm:pt modelId="{091DAE2E-FB98-4BC1-8255-5DA6A2DC627F}" type="pres">
      <dgm:prSet presAssocID="{F6BB9C9C-E885-48DE-9FC4-50272C1A074A}" presName="sibTrans" presStyleLbl="sibTrans2D1" presStyleIdx="0" presStyleCnt="0"/>
      <dgm:spPr/>
    </dgm:pt>
    <dgm:pt modelId="{CCFBDCCE-892D-43B8-B6E0-171204FE970B}" type="pres">
      <dgm:prSet presAssocID="{8F671495-40B6-4074-A6DA-883BE54448D4}" presName="compNode" presStyleCnt="0"/>
      <dgm:spPr/>
    </dgm:pt>
    <dgm:pt modelId="{C338543A-84A7-4786-AE5D-FC65D3B34D88}" type="pres">
      <dgm:prSet presAssocID="{8F671495-40B6-4074-A6DA-883BE54448D4}" presName="iconBgRect" presStyleLbl="bgShp" presStyleIdx="4" presStyleCnt="5" custLinFactNeighborY="-95482"/>
      <dgm:spPr/>
    </dgm:pt>
    <dgm:pt modelId="{F290F418-89E1-4AA9-A288-6C13E0FAEEA7}" type="pres">
      <dgm:prSet presAssocID="{8F671495-40B6-4074-A6DA-883BE54448D4}" presName="iconRect" presStyleLbl="node1" presStyleIdx="4" presStyleCnt="5" custLinFactY="-64615" custLinFactNeighborY="-10000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ocial Network"/>
        </a:ext>
      </dgm:extLst>
    </dgm:pt>
    <dgm:pt modelId="{3565A84C-14DB-4B89-8A1E-8ED75C09CE7D}" type="pres">
      <dgm:prSet presAssocID="{8F671495-40B6-4074-A6DA-883BE54448D4}" presName="spaceRect" presStyleCnt="0"/>
      <dgm:spPr/>
    </dgm:pt>
    <dgm:pt modelId="{3130121B-403D-4506-B365-8A4F2D78E773}" type="pres">
      <dgm:prSet presAssocID="{8F671495-40B6-4074-A6DA-883BE54448D4}" presName="textRect" presStyleLbl="revTx" presStyleIdx="4" presStyleCnt="5" custLinFactNeighborY="-95482">
        <dgm:presLayoutVars>
          <dgm:chMax val="1"/>
          <dgm:chPref val="1"/>
        </dgm:presLayoutVars>
      </dgm:prSet>
      <dgm:spPr/>
    </dgm:pt>
  </dgm:ptLst>
  <dgm:cxnLst>
    <dgm:cxn modelId="{BC5B4137-292E-764F-98DB-4692C70EF1D9}" type="presOf" srcId="{5D32087B-C446-49A4-AAAE-1873AE3A8429}" destId="{F8583BC1-4675-47E5-B8C2-201EBB2334AC}" srcOrd="0" destOrd="0" presId="urn:microsoft.com/office/officeart/2018/2/layout/IconCircleList"/>
    <dgm:cxn modelId="{413BAC3A-ED30-EC48-9D4E-34AD6206E170}" type="presOf" srcId="{EC24674E-BB12-4013-B78E-05E8BD0902CC}" destId="{A6D7FD35-C9C7-48B4-B468-EBC7FCC64C0A}" srcOrd="0" destOrd="0" presId="urn:microsoft.com/office/officeart/2018/2/layout/IconCircleList"/>
    <dgm:cxn modelId="{26B5E53C-561C-2B44-B8EF-6AB95AB7D0DF}" type="presOf" srcId="{FF3CF770-055A-4980-84D6-B01CD03E9682}" destId="{5B07E6E5-7B93-45BF-998E-3148E61C4B14}" srcOrd="0" destOrd="0" presId="urn:microsoft.com/office/officeart/2018/2/layout/IconCircleList"/>
    <dgm:cxn modelId="{6ACE2C42-A9F8-F341-B48E-355421BE9A1F}" type="presOf" srcId="{8F671495-40B6-4074-A6DA-883BE54448D4}" destId="{3130121B-403D-4506-B365-8A4F2D78E773}" srcOrd="0" destOrd="0" presId="urn:microsoft.com/office/officeart/2018/2/layout/IconCircleList"/>
    <dgm:cxn modelId="{9135F149-9732-4DE8-BAFC-1A71B60DB8C5}" srcId="{B67A7D10-8C38-489F-99C3-1BCDB793F859}" destId="{285D5B37-3F29-41E1-9A54-97FAA6AE269B}" srcOrd="1" destOrd="0" parTransId="{ED357578-805C-44C7-A4A0-C9C077FCF487}" sibTransId="{EC24674E-BB12-4013-B78E-05E8BD0902CC}"/>
    <dgm:cxn modelId="{1C953479-3998-7548-A76D-35A80E15653B}" type="presOf" srcId="{285D5B37-3F29-41E1-9A54-97FAA6AE269B}" destId="{1380D5D4-5D5A-4484-A1EE-96C9FA3B07BD}" srcOrd="0" destOrd="0" presId="urn:microsoft.com/office/officeart/2018/2/layout/IconCircleList"/>
    <dgm:cxn modelId="{B22AEC81-0367-4DF6-A9DA-A1D7DBF932FA}" srcId="{B67A7D10-8C38-489F-99C3-1BCDB793F859}" destId="{4148A9D1-BC86-409A-8195-9C5C22A1D60D}" srcOrd="2" destOrd="0" parTransId="{5DC8EEDA-5C18-4FDA-8116-FDC1A6F62705}" sibTransId="{5D32087B-C446-49A4-AAAE-1873AE3A8429}"/>
    <dgm:cxn modelId="{F020CB8E-61E9-435E-8E84-AC1685E37CA5}" srcId="{B67A7D10-8C38-489F-99C3-1BCDB793F859}" destId="{C1236002-C54A-4FC5-A206-16198BAD9831}" srcOrd="0" destOrd="0" parTransId="{1AA31465-4D31-46D2-A49D-50E1449C3A8A}" sibTransId="{FF3CF770-055A-4980-84D6-B01CD03E9682}"/>
    <dgm:cxn modelId="{0721E3AF-92FD-4A4C-8926-E809F272FB15}" type="presOf" srcId="{EAC94992-42C6-4946-8402-F4DD0F068B0E}" destId="{9B828366-F3F5-41DC-B7A4-047FD05C514F}" srcOrd="0" destOrd="0" presId="urn:microsoft.com/office/officeart/2018/2/layout/IconCircleList"/>
    <dgm:cxn modelId="{038325B2-91F9-4A49-831F-E27D0CFD75E8}" type="presOf" srcId="{C1236002-C54A-4FC5-A206-16198BAD9831}" destId="{EE1D2307-E75B-41B5-AF65-80F13964BDD3}" srcOrd="0" destOrd="0" presId="urn:microsoft.com/office/officeart/2018/2/layout/IconCircleList"/>
    <dgm:cxn modelId="{106168DF-CC02-A049-AB79-A2639C4DA073}" type="presOf" srcId="{4148A9D1-BC86-409A-8195-9C5C22A1D60D}" destId="{5DA85FE7-71D8-4988-BE00-B9F786591C18}" srcOrd="0" destOrd="0" presId="urn:microsoft.com/office/officeart/2018/2/layout/IconCircleList"/>
    <dgm:cxn modelId="{6F1C1CE4-E805-49F4-A4DF-611C225F88FF}" srcId="{B67A7D10-8C38-489F-99C3-1BCDB793F859}" destId="{8F671495-40B6-4074-A6DA-883BE54448D4}" srcOrd="4" destOrd="0" parTransId="{D4816FAB-B130-47FE-8FAA-72408F10F618}" sibTransId="{D85C9FFF-799A-4C55-8235-6BA36214F643}"/>
    <dgm:cxn modelId="{F2F43AE6-28FE-4030-84F1-A86574CD1909}" srcId="{B67A7D10-8C38-489F-99C3-1BCDB793F859}" destId="{EAC94992-42C6-4946-8402-F4DD0F068B0E}" srcOrd="3" destOrd="0" parTransId="{BE40D4B3-9FF9-4182-A4B7-B4A0D7AE044C}" sibTransId="{F6BB9C9C-E885-48DE-9FC4-50272C1A074A}"/>
    <dgm:cxn modelId="{6CCFE5F8-F592-E34F-B806-3ADBD90C963E}" type="presOf" srcId="{B67A7D10-8C38-489F-99C3-1BCDB793F859}" destId="{220AB8E4-F0EC-475A-BFB4-BC0338841832}" srcOrd="0" destOrd="0" presId="urn:microsoft.com/office/officeart/2018/2/layout/IconCircleList"/>
    <dgm:cxn modelId="{B969DAFD-41BB-3849-8FA1-3C0C057E6F99}" type="presOf" srcId="{F6BB9C9C-E885-48DE-9FC4-50272C1A074A}" destId="{091DAE2E-FB98-4BC1-8255-5DA6A2DC627F}" srcOrd="0" destOrd="0" presId="urn:microsoft.com/office/officeart/2018/2/layout/IconCircleList"/>
    <dgm:cxn modelId="{E1A8D5E2-AC74-0249-B5F8-13F7E62A6AE6}" type="presParOf" srcId="{220AB8E4-F0EC-475A-BFB4-BC0338841832}" destId="{DF790777-E0C4-4E5B-BB84-AAAD89F71AB3}" srcOrd="0" destOrd="0" presId="urn:microsoft.com/office/officeart/2018/2/layout/IconCircleList"/>
    <dgm:cxn modelId="{79BDF14E-1175-9648-954E-4281574CD0ED}" type="presParOf" srcId="{DF790777-E0C4-4E5B-BB84-AAAD89F71AB3}" destId="{CB5390AA-6738-465A-8D1D-69AEA50AC316}" srcOrd="0" destOrd="0" presId="urn:microsoft.com/office/officeart/2018/2/layout/IconCircleList"/>
    <dgm:cxn modelId="{18EB1E52-9A88-9D4A-BB00-728A6BFD72FF}" type="presParOf" srcId="{CB5390AA-6738-465A-8D1D-69AEA50AC316}" destId="{780AFEC4-FA5B-4DF8-B1BB-389E5B2D5E31}" srcOrd="0" destOrd="0" presId="urn:microsoft.com/office/officeart/2018/2/layout/IconCircleList"/>
    <dgm:cxn modelId="{6DE93947-A9AC-6149-8D15-E77969BBC5DF}" type="presParOf" srcId="{CB5390AA-6738-465A-8D1D-69AEA50AC316}" destId="{2CDE0F40-046C-4EC4-B756-121AED9CA7F9}" srcOrd="1" destOrd="0" presId="urn:microsoft.com/office/officeart/2018/2/layout/IconCircleList"/>
    <dgm:cxn modelId="{25ADB366-9A17-FB4C-ACF2-A750C560FA12}" type="presParOf" srcId="{CB5390AA-6738-465A-8D1D-69AEA50AC316}" destId="{04189ED6-B937-480C-AE61-A496565C8CD1}" srcOrd="2" destOrd="0" presId="urn:microsoft.com/office/officeart/2018/2/layout/IconCircleList"/>
    <dgm:cxn modelId="{A281C942-09D1-7C42-ABD1-86034D9BDD5C}" type="presParOf" srcId="{CB5390AA-6738-465A-8D1D-69AEA50AC316}" destId="{EE1D2307-E75B-41B5-AF65-80F13964BDD3}" srcOrd="3" destOrd="0" presId="urn:microsoft.com/office/officeart/2018/2/layout/IconCircleList"/>
    <dgm:cxn modelId="{535FC35A-ABE0-7948-A011-9BEEFF259A30}" type="presParOf" srcId="{DF790777-E0C4-4E5B-BB84-AAAD89F71AB3}" destId="{5B07E6E5-7B93-45BF-998E-3148E61C4B14}" srcOrd="1" destOrd="0" presId="urn:microsoft.com/office/officeart/2018/2/layout/IconCircleList"/>
    <dgm:cxn modelId="{469E86B1-7C9A-E34C-B84A-9E4605A14EA7}" type="presParOf" srcId="{DF790777-E0C4-4E5B-BB84-AAAD89F71AB3}" destId="{23FA30CE-BC1E-4621-B64F-B787BD732629}" srcOrd="2" destOrd="0" presId="urn:microsoft.com/office/officeart/2018/2/layout/IconCircleList"/>
    <dgm:cxn modelId="{3755C42C-1E5F-1F4B-8A0E-68A62F308E25}" type="presParOf" srcId="{23FA30CE-BC1E-4621-B64F-B787BD732629}" destId="{DE906412-C03F-4072-BD9D-78E39BF61895}" srcOrd="0" destOrd="0" presId="urn:microsoft.com/office/officeart/2018/2/layout/IconCircleList"/>
    <dgm:cxn modelId="{CC49DF68-5DF8-474F-A28C-C4E7E0915830}" type="presParOf" srcId="{23FA30CE-BC1E-4621-B64F-B787BD732629}" destId="{CEECAC09-C8BD-44C5-AC38-0BC424D5009E}" srcOrd="1" destOrd="0" presId="urn:microsoft.com/office/officeart/2018/2/layout/IconCircleList"/>
    <dgm:cxn modelId="{18DB3ED1-46BD-B54D-9148-DEDFE27F17CC}" type="presParOf" srcId="{23FA30CE-BC1E-4621-B64F-B787BD732629}" destId="{4072AD5E-D770-4193-8A8D-B758620C7044}" srcOrd="2" destOrd="0" presId="urn:microsoft.com/office/officeart/2018/2/layout/IconCircleList"/>
    <dgm:cxn modelId="{2FACB3E5-1E86-C341-AAD0-C0C8966ABA6F}" type="presParOf" srcId="{23FA30CE-BC1E-4621-B64F-B787BD732629}" destId="{1380D5D4-5D5A-4484-A1EE-96C9FA3B07BD}" srcOrd="3" destOrd="0" presId="urn:microsoft.com/office/officeart/2018/2/layout/IconCircleList"/>
    <dgm:cxn modelId="{69A9C687-3FAD-4840-A31D-EACB9E644A58}" type="presParOf" srcId="{DF790777-E0C4-4E5B-BB84-AAAD89F71AB3}" destId="{A6D7FD35-C9C7-48B4-B468-EBC7FCC64C0A}" srcOrd="3" destOrd="0" presId="urn:microsoft.com/office/officeart/2018/2/layout/IconCircleList"/>
    <dgm:cxn modelId="{EF357717-CF66-5242-871A-723E9DB832B7}" type="presParOf" srcId="{DF790777-E0C4-4E5B-BB84-AAAD89F71AB3}" destId="{D7D15BA2-0C5D-4340-AD3A-71B7541D80E7}" srcOrd="4" destOrd="0" presId="urn:microsoft.com/office/officeart/2018/2/layout/IconCircleList"/>
    <dgm:cxn modelId="{5FD978D9-BED0-3540-92CD-05AE0BFBA9F9}" type="presParOf" srcId="{D7D15BA2-0C5D-4340-AD3A-71B7541D80E7}" destId="{59732190-794A-4E57-8665-F7F4F157D0DA}" srcOrd="0" destOrd="0" presId="urn:microsoft.com/office/officeart/2018/2/layout/IconCircleList"/>
    <dgm:cxn modelId="{FFAD8D20-EC1F-3142-8135-9E02214BD582}" type="presParOf" srcId="{D7D15BA2-0C5D-4340-AD3A-71B7541D80E7}" destId="{7156C1EC-7D71-41ED-BC57-301C2BB2EF97}" srcOrd="1" destOrd="0" presId="urn:microsoft.com/office/officeart/2018/2/layout/IconCircleList"/>
    <dgm:cxn modelId="{3AE89B1A-476F-5749-A3A4-5CCCE927B06A}" type="presParOf" srcId="{D7D15BA2-0C5D-4340-AD3A-71B7541D80E7}" destId="{04EEF722-68F2-4323-82BE-2ACF696DAFDD}" srcOrd="2" destOrd="0" presId="urn:microsoft.com/office/officeart/2018/2/layout/IconCircleList"/>
    <dgm:cxn modelId="{70E90AAB-072D-2C46-90B8-BEA952F18679}" type="presParOf" srcId="{D7D15BA2-0C5D-4340-AD3A-71B7541D80E7}" destId="{5DA85FE7-71D8-4988-BE00-B9F786591C18}" srcOrd="3" destOrd="0" presId="urn:microsoft.com/office/officeart/2018/2/layout/IconCircleList"/>
    <dgm:cxn modelId="{B19F59D7-DFDE-CB4C-ADCB-72A22C64F14C}" type="presParOf" srcId="{DF790777-E0C4-4E5B-BB84-AAAD89F71AB3}" destId="{F8583BC1-4675-47E5-B8C2-201EBB2334AC}" srcOrd="5" destOrd="0" presId="urn:microsoft.com/office/officeart/2018/2/layout/IconCircleList"/>
    <dgm:cxn modelId="{27D9428A-5CB7-724E-BFFC-5F53AE05A6B4}" type="presParOf" srcId="{DF790777-E0C4-4E5B-BB84-AAAD89F71AB3}" destId="{5C824F4C-F0CD-4E83-8DA0-9F1569B94DA8}" srcOrd="6" destOrd="0" presId="urn:microsoft.com/office/officeart/2018/2/layout/IconCircleList"/>
    <dgm:cxn modelId="{6A1919E0-5482-1041-9CB7-50FB205DAC2D}" type="presParOf" srcId="{5C824F4C-F0CD-4E83-8DA0-9F1569B94DA8}" destId="{4063C7CE-80BC-43CD-B441-015D2E30121A}" srcOrd="0" destOrd="0" presId="urn:microsoft.com/office/officeart/2018/2/layout/IconCircleList"/>
    <dgm:cxn modelId="{E54E5205-EEF5-884E-9962-6B4B9E191CF0}" type="presParOf" srcId="{5C824F4C-F0CD-4E83-8DA0-9F1569B94DA8}" destId="{55999C69-8D56-432B-B2DA-661AD60BA2A6}" srcOrd="1" destOrd="0" presId="urn:microsoft.com/office/officeart/2018/2/layout/IconCircleList"/>
    <dgm:cxn modelId="{67C1452E-1C7E-BE42-B026-EEB49A09EE34}" type="presParOf" srcId="{5C824F4C-F0CD-4E83-8DA0-9F1569B94DA8}" destId="{95E23EE4-A720-436E-B349-72008B5FD3C7}" srcOrd="2" destOrd="0" presId="urn:microsoft.com/office/officeart/2018/2/layout/IconCircleList"/>
    <dgm:cxn modelId="{507E7E3C-89F2-834C-A22B-352835BBD861}" type="presParOf" srcId="{5C824F4C-F0CD-4E83-8DA0-9F1569B94DA8}" destId="{9B828366-F3F5-41DC-B7A4-047FD05C514F}" srcOrd="3" destOrd="0" presId="urn:microsoft.com/office/officeart/2018/2/layout/IconCircleList"/>
    <dgm:cxn modelId="{889BA2F8-43BE-F940-9591-08E0918C8099}" type="presParOf" srcId="{DF790777-E0C4-4E5B-BB84-AAAD89F71AB3}" destId="{091DAE2E-FB98-4BC1-8255-5DA6A2DC627F}" srcOrd="7" destOrd="0" presId="urn:microsoft.com/office/officeart/2018/2/layout/IconCircleList"/>
    <dgm:cxn modelId="{E91BB5FF-C3CA-E44E-8DA8-8879F4C9C3B0}" type="presParOf" srcId="{DF790777-E0C4-4E5B-BB84-AAAD89F71AB3}" destId="{CCFBDCCE-892D-43B8-B6E0-171204FE970B}" srcOrd="8" destOrd="0" presId="urn:microsoft.com/office/officeart/2018/2/layout/IconCircleList"/>
    <dgm:cxn modelId="{006F1902-A6E5-784D-A0CB-31E76DB6FA83}" type="presParOf" srcId="{CCFBDCCE-892D-43B8-B6E0-171204FE970B}" destId="{C338543A-84A7-4786-AE5D-FC65D3B34D88}" srcOrd="0" destOrd="0" presId="urn:microsoft.com/office/officeart/2018/2/layout/IconCircleList"/>
    <dgm:cxn modelId="{8CB9EB59-98D8-B346-847E-9FD390E6ECF6}" type="presParOf" srcId="{CCFBDCCE-892D-43B8-B6E0-171204FE970B}" destId="{F290F418-89E1-4AA9-A288-6C13E0FAEEA7}" srcOrd="1" destOrd="0" presId="urn:microsoft.com/office/officeart/2018/2/layout/IconCircleList"/>
    <dgm:cxn modelId="{839E7D53-0AC3-E144-8FEF-B2E842A30F31}" type="presParOf" srcId="{CCFBDCCE-892D-43B8-B6E0-171204FE970B}" destId="{3565A84C-14DB-4B89-8A1E-8ED75C09CE7D}" srcOrd="2" destOrd="0" presId="urn:microsoft.com/office/officeart/2018/2/layout/IconCircleList"/>
    <dgm:cxn modelId="{BCD895AD-3936-6C44-B636-1CC1AA6B3C48}" type="presParOf" srcId="{CCFBDCCE-892D-43B8-B6E0-171204FE970B}" destId="{3130121B-403D-4506-B365-8A4F2D78E77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E2DF01-086D-4EAF-A8CB-444C59DDB0D2}">
      <dsp:nvSpPr>
        <dsp:cNvPr id="0" name=""/>
        <dsp:cNvSpPr/>
      </dsp:nvSpPr>
      <dsp:spPr>
        <a:xfrm>
          <a:off x="0" y="707288"/>
          <a:ext cx="10515600" cy="1305763"/>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07F2CF-43A5-4CA5-80AF-6A2B722DADEC}">
      <dsp:nvSpPr>
        <dsp:cNvPr id="0" name=""/>
        <dsp:cNvSpPr/>
      </dsp:nvSpPr>
      <dsp:spPr>
        <a:xfrm>
          <a:off x="394993" y="1001085"/>
          <a:ext cx="718169" cy="7181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4A593C-79C4-46FF-865D-A560732AC288}">
      <dsp:nvSpPr>
        <dsp:cNvPr id="0" name=""/>
        <dsp:cNvSpPr/>
      </dsp:nvSpPr>
      <dsp:spPr>
        <a:xfrm>
          <a:off x="1508156" y="707288"/>
          <a:ext cx="9007443" cy="1305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93" tIns="138193" rIns="138193" bIns="138193" numCol="1" spcCol="1270" anchor="ctr" anchorCtr="0">
          <a:noAutofit/>
        </a:bodyPr>
        <a:lstStyle/>
        <a:p>
          <a:pPr marL="0" lvl="0" indent="0" algn="l" defTabSz="889000">
            <a:lnSpc>
              <a:spcPct val="100000"/>
            </a:lnSpc>
            <a:spcBef>
              <a:spcPct val="0"/>
            </a:spcBef>
            <a:spcAft>
              <a:spcPct val="35000"/>
            </a:spcAft>
            <a:buNone/>
          </a:pPr>
          <a:r>
            <a:rPr lang="de-DE" sz="2000" kern="1200" noProof="0" dirty="0"/>
            <a:t>KI ersetzt keine Menschen, sondern Aufgaben</a:t>
          </a:r>
        </a:p>
      </dsp:txBody>
      <dsp:txXfrm>
        <a:off x="1508156" y="707288"/>
        <a:ext cx="9007443" cy="1305763"/>
      </dsp:txXfrm>
    </dsp:sp>
    <dsp:sp modelId="{994CE524-8C44-4614-8005-069365F7EABE}">
      <dsp:nvSpPr>
        <dsp:cNvPr id="0" name=""/>
        <dsp:cNvSpPr/>
      </dsp:nvSpPr>
      <dsp:spPr>
        <a:xfrm>
          <a:off x="0" y="2339492"/>
          <a:ext cx="10515600" cy="1305763"/>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836BCB-5703-4F55-83BB-D83C6EC52DFB}">
      <dsp:nvSpPr>
        <dsp:cNvPr id="0" name=""/>
        <dsp:cNvSpPr/>
      </dsp:nvSpPr>
      <dsp:spPr>
        <a:xfrm>
          <a:off x="394993" y="2633289"/>
          <a:ext cx="718169" cy="7181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8EE540-A2A0-4C71-90A4-855E10186B41}">
      <dsp:nvSpPr>
        <dsp:cNvPr id="0" name=""/>
        <dsp:cNvSpPr/>
      </dsp:nvSpPr>
      <dsp:spPr>
        <a:xfrm>
          <a:off x="1508156" y="2339492"/>
          <a:ext cx="9007443" cy="1305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93" tIns="138193" rIns="138193" bIns="138193" numCol="1" spcCol="1270" anchor="ctr" anchorCtr="0">
          <a:noAutofit/>
        </a:bodyPr>
        <a:lstStyle/>
        <a:p>
          <a:pPr marL="0" lvl="0" indent="0" algn="l" defTabSz="889000">
            <a:lnSpc>
              <a:spcPct val="100000"/>
            </a:lnSpc>
            <a:spcBef>
              <a:spcPct val="0"/>
            </a:spcBef>
            <a:spcAft>
              <a:spcPct val="35000"/>
            </a:spcAft>
            <a:buNone/>
          </a:pPr>
          <a:r>
            <a:rPr lang="de-DE" sz="2000" kern="1200" noProof="0" dirty="0"/>
            <a:t>KI automatisiert wiederkehrende oder langwierige Arbeiten, um das Potenzial von Mitarbeiter*innen voll auszunutzen </a:t>
          </a:r>
          <a:r>
            <a:rPr lang="de-DE" sz="2000" kern="1200" noProof="0" dirty="0">
              <a:sym typeface="Wingdings" panose="05000000000000000000" pitchFamily="2" charset="2"/>
            </a:rPr>
            <a:t></a:t>
          </a:r>
          <a:r>
            <a:rPr lang="de-DE" sz="2000" kern="1200" noProof="0" dirty="0"/>
            <a:t> keine Beschäftigung mehr mit Aufgaben, die Zeit und Durchhaltevermögen kosten</a:t>
          </a:r>
        </a:p>
      </dsp:txBody>
      <dsp:txXfrm>
        <a:off x="1508156" y="2339492"/>
        <a:ext cx="9007443" cy="13057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0AFEC4-FA5B-4DF8-B1BB-389E5B2D5E31}">
      <dsp:nvSpPr>
        <dsp:cNvPr id="0" name=""/>
        <dsp:cNvSpPr/>
      </dsp:nvSpPr>
      <dsp:spPr>
        <a:xfrm>
          <a:off x="1985981" y="16644"/>
          <a:ext cx="1159901" cy="115990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DE0F40-046C-4EC4-B756-121AED9CA7F9}">
      <dsp:nvSpPr>
        <dsp:cNvPr id="0" name=""/>
        <dsp:cNvSpPr/>
      </dsp:nvSpPr>
      <dsp:spPr>
        <a:xfrm>
          <a:off x="2229560" y="260223"/>
          <a:ext cx="672742" cy="67274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1D2307-E75B-41B5-AF65-80F13964BDD3}">
      <dsp:nvSpPr>
        <dsp:cNvPr id="0" name=""/>
        <dsp:cNvSpPr/>
      </dsp:nvSpPr>
      <dsp:spPr>
        <a:xfrm>
          <a:off x="3394433" y="16644"/>
          <a:ext cx="2734053" cy="1159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de-DE" sz="2000" kern="1200" dirty="0">
              <a:solidFill>
                <a:schemeClr val="tx1"/>
              </a:solidFill>
            </a:rPr>
            <a:t>Kund*innen-Gespräche führen (Empathie, Vertrauen)</a:t>
          </a:r>
          <a:endParaRPr lang="en-US" sz="2000" kern="1200" dirty="0">
            <a:solidFill>
              <a:schemeClr val="tx1"/>
            </a:solidFill>
          </a:endParaRPr>
        </a:p>
      </dsp:txBody>
      <dsp:txXfrm>
        <a:off x="3394433" y="16644"/>
        <a:ext cx="2734053" cy="1159901"/>
      </dsp:txXfrm>
    </dsp:sp>
    <dsp:sp modelId="{DE906412-C03F-4072-BD9D-78E39BF61895}">
      <dsp:nvSpPr>
        <dsp:cNvPr id="0" name=""/>
        <dsp:cNvSpPr/>
      </dsp:nvSpPr>
      <dsp:spPr>
        <a:xfrm>
          <a:off x="6604874" y="16644"/>
          <a:ext cx="1159901" cy="1159901"/>
        </a:xfrm>
        <a:prstGeom prst="ellipse">
          <a:avLst/>
        </a:prstGeom>
        <a:solidFill>
          <a:schemeClr val="accent2">
            <a:hueOff val="-90890"/>
            <a:satOff val="-310"/>
            <a:lumOff val="2843"/>
            <a:alphaOff val="0"/>
          </a:schemeClr>
        </a:solidFill>
        <a:ln>
          <a:noFill/>
        </a:ln>
        <a:effectLst/>
      </dsp:spPr>
      <dsp:style>
        <a:lnRef idx="0">
          <a:scrgbClr r="0" g="0" b="0"/>
        </a:lnRef>
        <a:fillRef idx="1">
          <a:scrgbClr r="0" g="0" b="0"/>
        </a:fillRef>
        <a:effectRef idx="0">
          <a:scrgbClr r="0" g="0" b="0"/>
        </a:effectRef>
        <a:fontRef idx="minor"/>
      </dsp:style>
    </dsp:sp>
    <dsp:sp modelId="{CEECAC09-C8BD-44C5-AC38-0BC424D5009E}">
      <dsp:nvSpPr>
        <dsp:cNvPr id="0" name=""/>
        <dsp:cNvSpPr/>
      </dsp:nvSpPr>
      <dsp:spPr>
        <a:xfrm>
          <a:off x="6848453" y="260223"/>
          <a:ext cx="672742" cy="6727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80D5D4-5D5A-4484-A1EE-96C9FA3B07BD}">
      <dsp:nvSpPr>
        <dsp:cNvPr id="0" name=""/>
        <dsp:cNvSpPr/>
      </dsp:nvSpPr>
      <dsp:spPr>
        <a:xfrm>
          <a:off x="8013326" y="16644"/>
          <a:ext cx="2734053" cy="1159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de-DE" sz="2000" kern="1200">
              <a:solidFill>
                <a:schemeClr val="tx1"/>
              </a:solidFill>
            </a:rPr>
            <a:t>Strategische Entscheidungen treffen (braucht Kontext, Erfahrung)</a:t>
          </a:r>
          <a:endParaRPr lang="en-US" sz="2000" kern="1200">
            <a:solidFill>
              <a:schemeClr val="tx1"/>
            </a:solidFill>
          </a:endParaRPr>
        </a:p>
      </dsp:txBody>
      <dsp:txXfrm>
        <a:off x="8013326" y="16644"/>
        <a:ext cx="2734053" cy="1159901"/>
      </dsp:txXfrm>
    </dsp:sp>
    <dsp:sp modelId="{59732190-794A-4E57-8665-F7F4F157D0DA}">
      <dsp:nvSpPr>
        <dsp:cNvPr id="0" name=""/>
        <dsp:cNvSpPr/>
      </dsp:nvSpPr>
      <dsp:spPr>
        <a:xfrm>
          <a:off x="1985981" y="1474570"/>
          <a:ext cx="1159901" cy="1159901"/>
        </a:xfrm>
        <a:prstGeom prst="ellipse">
          <a:avLst/>
        </a:prstGeom>
        <a:solidFill>
          <a:schemeClr val="accent2">
            <a:hueOff val="-181781"/>
            <a:satOff val="-619"/>
            <a:lumOff val="5687"/>
            <a:alphaOff val="0"/>
          </a:schemeClr>
        </a:solidFill>
        <a:ln>
          <a:noFill/>
        </a:ln>
        <a:effectLst/>
      </dsp:spPr>
      <dsp:style>
        <a:lnRef idx="0">
          <a:scrgbClr r="0" g="0" b="0"/>
        </a:lnRef>
        <a:fillRef idx="1">
          <a:scrgbClr r="0" g="0" b="0"/>
        </a:fillRef>
        <a:effectRef idx="0">
          <a:scrgbClr r="0" g="0" b="0"/>
        </a:effectRef>
        <a:fontRef idx="minor"/>
      </dsp:style>
    </dsp:sp>
    <dsp:sp modelId="{7156C1EC-7D71-41ED-BC57-301C2BB2EF97}">
      <dsp:nvSpPr>
        <dsp:cNvPr id="0" name=""/>
        <dsp:cNvSpPr/>
      </dsp:nvSpPr>
      <dsp:spPr>
        <a:xfrm>
          <a:off x="2229560" y="1718173"/>
          <a:ext cx="672742" cy="6727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A85FE7-71D8-4988-BE00-B9F786591C18}">
      <dsp:nvSpPr>
        <dsp:cNvPr id="0" name=""/>
        <dsp:cNvSpPr/>
      </dsp:nvSpPr>
      <dsp:spPr>
        <a:xfrm>
          <a:off x="3394433" y="1474570"/>
          <a:ext cx="2734053" cy="1159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de-DE" sz="2000" kern="1200" dirty="0">
              <a:solidFill>
                <a:schemeClr val="tx1"/>
              </a:solidFill>
            </a:rPr>
            <a:t>Kreative Problemlösung (out-</a:t>
          </a:r>
          <a:r>
            <a:rPr lang="de-DE" sz="2000" kern="1200" dirty="0" err="1">
              <a:solidFill>
                <a:schemeClr val="tx1"/>
              </a:solidFill>
            </a:rPr>
            <a:t>of</a:t>
          </a:r>
          <a:r>
            <a:rPr lang="de-DE" sz="2000" kern="1200" dirty="0">
              <a:solidFill>
                <a:schemeClr val="tx1"/>
              </a:solidFill>
            </a:rPr>
            <a:t>-</a:t>
          </a:r>
          <a:r>
            <a:rPr lang="de-DE" sz="2000" kern="1200" dirty="0" err="1">
              <a:solidFill>
                <a:schemeClr val="tx1"/>
              </a:solidFill>
            </a:rPr>
            <a:t>the</a:t>
          </a:r>
          <a:r>
            <a:rPr lang="de-DE" sz="2000" kern="1200" dirty="0">
              <a:solidFill>
                <a:schemeClr val="tx1"/>
              </a:solidFill>
            </a:rPr>
            <a:t>-box denken)</a:t>
          </a:r>
          <a:endParaRPr lang="en-US" sz="2000" kern="1200" dirty="0">
            <a:solidFill>
              <a:schemeClr val="tx1"/>
            </a:solidFill>
          </a:endParaRPr>
        </a:p>
      </dsp:txBody>
      <dsp:txXfrm>
        <a:off x="3394433" y="1474570"/>
        <a:ext cx="2734053" cy="1159901"/>
      </dsp:txXfrm>
    </dsp:sp>
    <dsp:sp modelId="{4063C7CE-80BC-43CD-B441-015D2E30121A}">
      <dsp:nvSpPr>
        <dsp:cNvPr id="0" name=""/>
        <dsp:cNvSpPr/>
      </dsp:nvSpPr>
      <dsp:spPr>
        <a:xfrm>
          <a:off x="6604874" y="1474570"/>
          <a:ext cx="1159901" cy="1159901"/>
        </a:xfrm>
        <a:prstGeom prst="ellipse">
          <a:avLst/>
        </a:prstGeom>
        <a:solidFill>
          <a:schemeClr val="accent2">
            <a:hueOff val="-272671"/>
            <a:satOff val="-929"/>
            <a:lumOff val="8530"/>
            <a:alphaOff val="0"/>
          </a:schemeClr>
        </a:solidFill>
        <a:ln>
          <a:noFill/>
        </a:ln>
        <a:effectLst/>
      </dsp:spPr>
      <dsp:style>
        <a:lnRef idx="0">
          <a:scrgbClr r="0" g="0" b="0"/>
        </a:lnRef>
        <a:fillRef idx="1">
          <a:scrgbClr r="0" g="0" b="0"/>
        </a:fillRef>
        <a:effectRef idx="0">
          <a:scrgbClr r="0" g="0" b="0"/>
        </a:effectRef>
        <a:fontRef idx="minor"/>
      </dsp:style>
    </dsp:sp>
    <dsp:sp modelId="{55999C69-8D56-432B-B2DA-661AD60BA2A6}">
      <dsp:nvSpPr>
        <dsp:cNvPr id="0" name=""/>
        <dsp:cNvSpPr/>
      </dsp:nvSpPr>
      <dsp:spPr>
        <a:xfrm>
          <a:off x="6848453" y="1718173"/>
          <a:ext cx="672742" cy="6727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828366-F3F5-41DC-B7A4-047FD05C514F}">
      <dsp:nvSpPr>
        <dsp:cNvPr id="0" name=""/>
        <dsp:cNvSpPr/>
      </dsp:nvSpPr>
      <dsp:spPr>
        <a:xfrm>
          <a:off x="8013326" y="1474570"/>
          <a:ext cx="2734053" cy="1159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de-DE" sz="2000" kern="1200" dirty="0">
              <a:solidFill>
                <a:schemeClr val="tx1"/>
              </a:solidFill>
            </a:rPr>
            <a:t>Teamführung (Motivation, Konfliktlösung)</a:t>
          </a:r>
          <a:endParaRPr lang="en-US" sz="2000" kern="1200" dirty="0">
            <a:solidFill>
              <a:schemeClr val="tx1"/>
            </a:solidFill>
          </a:endParaRPr>
        </a:p>
      </dsp:txBody>
      <dsp:txXfrm>
        <a:off x="8013326" y="1474570"/>
        <a:ext cx="2734053" cy="1159901"/>
      </dsp:txXfrm>
    </dsp:sp>
    <dsp:sp modelId="{C338543A-84A7-4786-AE5D-FC65D3B34D88}">
      <dsp:nvSpPr>
        <dsp:cNvPr id="0" name=""/>
        <dsp:cNvSpPr/>
      </dsp:nvSpPr>
      <dsp:spPr>
        <a:xfrm>
          <a:off x="1985981" y="3038674"/>
          <a:ext cx="1159901" cy="1159901"/>
        </a:xfrm>
        <a:prstGeom prst="ellipse">
          <a:avLst/>
        </a:prstGeom>
        <a:solidFill>
          <a:schemeClr val="accent2">
            <a:hueOff val="-363562"/>
            <a:satOff val="-1239"/>
            <a:lumOff val="11373"/>
            <a:alphaOff val="0"/>
          </a:schemeClr>
        </a:solidFill>
        <a:ln>
          <a:noFill/>
        </a:ln>
        <a:effectLst/>
      </dsp:spPr>
      <dsp:style>
        <a:lnRef idx="0">
          <a:scrgbClr r="0" g="0" b="0"/>
        </a:lnRef>
        <a:fillRef idx="1">
          <a:scrgbClr r="0" g="0" b="0"/>
        </a:fillRef>
        <a:effectRef idx="0">
          <a:scrgbClr r="0" g="0" b="0"/>
        </a:effectRef>
        <a:fontRef idx="minor"/>
      </dsp:style>
    </dsp:sp>
    <dsp:sp modelId="{F290F418-89E1-4AA9-A288-6C13E0FAEEA7}">
      <dsp:nvSpPr>
        <dsp:cNvPr id="0" name=""/>
        <dsp:cNvSpPr/>
      </dsp:nvSpPr>
      <dsp:spPr>
        <a:xfrm>
          <a:off x="2229560" y="3282314"/>
          <a:ext cx="672742" cy="6727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30121B-403D-4506-B365-8A4F2D78E773}">
      <dsp:nvSpPr>
        <dsp:cNvPr id="0" name=""/>
        <dsp:cNvSpPr/>
      </dsp:nvSpPr>
      <dsp:spPr>
        <a:xfrm>
          <a:off x="3394433" y="3038674"/>
          <a:ext cx="2734053" cy="1159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de-DE" sz="2000" kern="1200">
              <a:solidFill>
                <a:schemeClr val="tx1"/>
              </a:solidFill>
            </a:rPr>
            <a:t>Netzwerken (persönliche Beziehungen)</a:t>
          </a:r>
          <a:endParaRPr lang="en-US" sz="2000" kern="1200">
            <a:solidFill>
              <a:schemeClr val="tx1"/>
            </a:solidFill>
          </a:endParaRPr>
        </a:p>
      </dsp:txBody>
      <dsp:txXfrm>
        <a:off x="3394433" y="3038674"/>
        <a:ext cx="2734053" cy="115990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78DED714-FFF3-46B0-914B-E098E160E7E2}" type="datetimeFigureOut">
              <a:rPr lang="de-AT" smtClean="0"/>
              <a:t>16.10.2026</a:t>
            </a:fld>
            <a:endParaRPr lang="de-AT"/>
          </a:p>
        </p:txBody>
      </p:sp>
      <p:sp>
        <p:nvSpPr>
          <p:cNvPr id="4" name="Folienbildplatzhalt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BF115D20-66AA-4CAD-9038-0AAA8DCE8324}" type="slidenum">
              <a:rPr lang="de-AT" smtClean="0"/>
              <a:t>‹Nr.›</a:t>
            </a:fld>
            <a:endParaRPr lang="de-AT"/>
          </a:p>
        </p:txBody>
      </p:sp>
    </p:spTree>
    <p:extLst>
      <p:ext uri="{BB962C8B-B14F-4D97-AF65-F5344CB8AC3E}">
        <p14:creationId xmlns:p14="http://schemas.microsoft.com/office/powerpoint/2010/main" val="3412566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F115D20-66AA-4CAD-9038-0AAA8DCE8324}" type="slidenum">
              <a:rPr lang="de-AT" smtClean="0"/>
              <a:t>1</a:t>
            </a:fld>
            <a:endParaRPr lang="de-AT"/>
          </a:p>
        </p:txBody>
      </p:sp>
    </p:spTree>
    <p:extLst>
      <p:ext uri="{BB962C8B-B14F-4D97-AF65-F5344CB8AC3E}">
        <p14:creationId xmlns:p14="http://schemas.microsoft.com/office/powerpoint/2010/main" val="4252165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DC474BB8-14C0-4C6F-8D3E-C12DAE0E70A6}" type="slidenum">
              <a:rPr lang="de-AT" smtClean="0"/>
              <a:t>3</a:t>
            </a:fld>
            <a:endParaRPr lang="de-AT"/>
          </a:p>
        </p:txBody>
      </p:sp>
    </p:spTree>
    <p:extLst>
      <p:ext uri="{BB962C8B-B14F-4D97-AF65-F5344CB8AC3E}">
        <p14:creationId xmlns:p14="http://schemas.microsoft.com/office/powerpoint/2010/main" val="322760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D8D44-C6FB-508E-2076-E1039870A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2D365-855B-9CA3-0F05-508B97724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D2220-7A87-DC1D-618C-8EF7CC50BC82}"/>
              </a:ext>
            </a:extLst>
          </p:cNvPr>
          <p:cNvSpPr>
            <a:spLocks noGrp="1"/>
          </p:cNvSpPr>
          <p:nvPr>
            <p:ph type="body" idx="1"/>
          </p:nvPr>
        </p:nvSpPr>
        <p:spPr/>
        <p:txBody>
          <a:bodyPr/>
          <a:lstStyle/>
          <a:p>
            <a:endParaRPr lang="de-AT" dirty="0"/>
          </a:p>
        </p:txBody>
      </p:sp>
      <p:sp>
        <p:nvSpPr>
          <p:cNvPr id="4" name="Slide Number Placeholder 3">
            <a:extLst>
              <a:ext uri="{FF2B5EF4-FFF2-40B4-BE49-F238E27FC236}">
                <a16:creationId xmlns:a16="http://schemas.microsoft.com/office/drawing/2014/main" id="{319E5103-D9CB-7498-ECEC-EDB1B9429DE2}"/>
              </a:ext>
            </a:extLst>
          </p:cNvPr>
          <p:cNvSpPr>
            <a:spLocks noGrp="1"/>
          </p:cNvSpPr>
          <p:nvPr>
            <p:ph type="sldNum" sz="quarter" idx="10"/>
          </p:nvPr>
        </p:nvSpPr>
        <p:spPr/>
        <p:txBody>
          <a:bodyPr/>
          <a:lstStyle/>
          <a:p>
            <a:fld id="{DC474BB8-14C0-4C6F-8D3E-C12DAE0E70A6}" type="slidenum">
              <a:rPr lang="de-AT" smtClean="0"/>
              <a:t>4</a:t>
            </a:fld>
            <a:endParaRPr lang="de-AT"/>
          </a:p>
        </p:txBody>
      </p:sp>
    </p:spTree>
    <p:extLst>
      <p:ext uri="{BB962C8B-B14F-4D97-AF65-F5344CB8AC3E}">
        <p14:creationId xmlns:p14="http://schemas.microsoft.com/office/powerpoint/2010/main" val="3256470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C8559-12E0-7E3D-6F67-A514FE335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DE7AE0-0B77-F1E1-70C3-D83724BF8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389D0-C9C2-25E6-5B73-0F22C4E9B57C}"/>
              </a:ext>
            </a:extLst>
          </p:cNvPr>
          <p:cNvSpPr>
            <a:spLocks noGrp="1"/>
          </p:cNvSpPr>
          <p:nvPr>
            <p:ph type="body" idx="1"/>
          </p:nvPr>
        </p:nvSpPr>
        <p:spPr/>
        <p:txBody>
          <a:bodyPr/>
          <a:lstStyle/>
          <a:p>
            <a:endParaRPr lang="de-AT" dirty="0"/>
          </a:p>
        </p:txBody>
      </p:sp>
      <p:sp>
        <p:nvSpPr>
          <p:cNvPr id="4" name="Slide Number Placeholder 3">
            <a:extLst>
              <a:ext uri="{FF2B5EF4-FFF2-40B4-BE49-F238E27FC236}">
                <a16:creationId xmlns:a16="http://schemas.microsoft.com/office/drawing/2014/main" id="{702831E2-B18B-A8BE-A02A-83B0CA946768}"/>
              </a:ext>
            </a:extLst>
          </p:cNvPr>
          <p:cNvSpPr>
            <a:spLocks noGrp="1"/>
          </p:cNvSpPr>
          <p:nvPr>
            <p:ph type="sldNum" sz="quarter" idx="10"/>
          </p:nvPr>
        </p:nvSpPr>
        <p:spPr/>
        <p:txBody>
          <a:bodyPr/>
          <a:lstStyle/>
          <a:p>
            <a:fld id="{DC474BB8-14C0-4C6F-8D3E-C12DAE0E70A6}" type="slidenum">
              <a:rPr lang="de-AT" smtClean="0"/>
              <a:t>5</a:t>
            </a:fld>
            <a:endParaRPr lang="de-AT"/>
          </a:p>
        </p:txBody>
      </p:sp>
    </p:spTree>
    <p:extLst>
      <p:ext uri="{BB962C8B-B14F-4D97-AF65-F5344CB8AC3E}">
        <p14:creationId xmlns:p14="http://schemas.microsoft.com/office/powerpoint/2010/main" val="468203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43EB4-372B-CAB1-5ABC-E674ED4F6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F7FE7-F025-05BA-8496-E68C14A5C4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233DA-4323-F660-5B9E-D103FC24C495}"/>
              </a:ext>
            </a:extLst>
          </p:cNvPr>
          <p:cNvSpPr>
            <a:spLocks noGrp="1"/>
          </p:cNvSpPr>
          <p:nvPr>
            <p:ph type="body" idx="1"/>
          </p:nvPr>
        </p:nvSpPr>
        <p:spPr/>
        <p:txBody>
          <a:bodyPr/>
          <a:lstStyle/>
          <a:p>
            <a:endParaRPr lang="de-AT" dirty="0"/>
          </a:p>
        </p:txBody>
      </p:sp>
      <p:sp>
        <p:nvSpPr>
          <p:cNvPr id="4" name="Slide Number Placeholder 3">
            <a:extLst>
              <a:ext uri="{FF2B5EF4-FFF2-40B4-BE49-F238E27FC236}">
                <a16:creationId xmlns:a16="http://schemas.microsoft.com/office/drawing/2014/main" id="{E4FB6506-327D-6F0C-6C8C-86F4A6BE0964}"/>
              </a:ext>
            </a:extLst>
          </p:cNvPr>
          <p:cNvSpPr>
            <a:spLocks noGrp="1"/>
          </p:cNvSpPr>
          <p:nvPr>
            <p:ph type="sldNum" sz="quarter" idx="10"/>
          </p:nvPr>
        </p:nvSpPr>
        <p:spPr/>
        <p:txBody>
          <a:bodyPr/>
          <a:lstStyle/>
          <a:p>
            <a:fld id="{DC474BB8-14C0-4C6F-8D3E-C12DAE0E70A6}" type="slidenum">
              <a:rPr lang="de-AT" smtClean="0"/>
              <a:t>6</a:t>
            </a:fld>
            <a:endParaRPr lang="de-AT"/>
          </a:p>
        </p:txBody>
      </p:sp>
    </p:spTree>
    <p:extLst>
      <p:ext uri="{BB962C8B-B14F-4D97-AF65-F5344CB8AC3E}">
        <p14:creationId xmlns:p14="http://schemas.microsoft.com/office/powerpoint/2010/main" val="136804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CB315-773E-B0AE-9529-75EC6243D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E2ADB-7DF9-FAB4-DABD-7E8360D71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9A4C1-6851-0096-4521-CB04B3DDFDB1}"/>
              </a:ext>
            </a:extLst>
          </p:cNvPr>
          <p:cNvSpPr>
            <a:spLocks noGrp="1"/>
          </p:cNvSpPr>
          <p:nvPr>
            <p:ph type="body" idx="1"/>
          </p:nvPr>
        </p:nvSpPr>
        <p:spPr/>
        <p:txBody>
          <a:bodyPr/>
          <a:lstStyle/>
          <a:p>
            <a:endParaRPr lang="de-AT" b="1" dirty="0"/>
          </a:p>
        </p:txBody>
      </p:sp>
      <p:sp>
        <p:nvSpPr>
          <p:cNvPr id="4" name="Slide Number Placeholder 3">
            <a:extLst>
              <a:ext uri="{FF2B5EF4-FFF2-40B4-BE49-F238E27FC236}">
                <a16:creationId xmlns:a16="http://schemas.microsoft.com/office/drawing/2014/main" id="{6E48EB5C-CD07-7DA0-A0E7-55E7B5538BC5}"/>
              </a:ext>
            </a:extLst>
          </p:cNvPr>
          <p:cNvSpPr>
            <a:spLocks noGrp="1"/>
          </p:cNvSpPr>
          <p:nvPr>
            <p:ph type="sldNum" sz="quarter" idx="10"/>
          </p:nvPr>
        </p:nvSpPr>
        <p:spPr/>
        <p:txBody>
          <a:bodyPr/>
          <a:lstStyle/>
          <a:p>
            <a:fld id="{DC474BB8-14C0-4C6F-8D3E-C12DAE0E70A6}" type="slidenum">
              <a:rPr lang="de-AT" smtClean="0"/>
              <a:t>7</a:t>
            </a:fld>
            <a:endParaRPr lang="de-AT"/>
          </a:p>
        </p:txBody>
      </p:sp>
    </p:spTree>
    <p:extLst>
      <p:ext uri="{BB962C8B-B14F-4D97-AF65-F5344CB8AC3E}">
        <p14:creationId xmlns:p14="http://schemas.microsoft.com/office/powerpoint/2010/main" val="108556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BF115D20-66AA-4CAD-9038-0AAA8DCE8324}" type="slidenum">
              <a:rPr lang="de-AT" smtClean="0"/>
              <a:t>20</a:t>
            </a:fld>
            <a:endParaRPr lang="de-AT"/>
          </a:p>
        </p:txBody>
      </p:sp>
    </p:spTree>
    <p:extLst>
      <p:ext uri="{BB962C8B-B14F-4D97-AF65-F5344CB8AC3E}">
        <p14:creationId xmlns:p14="http://schemas.microsoft.com/office/powerpoint/2010/main" val="4074476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F115D20-66AA-4CAD-9038-0AAA8DCE8324}" type="slidenum">
              <a:rPr lang="de-AT" smtClean="0"/>
              <a:t>29</a:t>
            </a:fld>
            <a:endParaRPr lang="de-AT"/>
          </a:p>
        </p:txBody>
      </p:sp>
    </p:spTree>
    <p:extLst>
      <p:ext uri="{BB962C8B-B14F-4D97-AF65-F5344CB8AC3E}">
        <p14:creationId xmlns:p14="http://schemas.microsoft.com/office/powerpoint/2010/main" val="3390541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F115D20-66AA-4CAD-9038-0AAA8DCE8324}" type="slidenum">
              <a:rPr lang="de-AT" smtClean="0"/>
              <a:t>35</a:t>
            </a:fld>
            <a:endParaRPr lang="de-AT"/>
          </a:p>
        </p:txBody>
      </p:sp>
    </p:spTree>
    <p:extLst>
      <p:ext uri="{BB962C8B-B14F-4D97-AF65-F5344CB8AC3E}">
        <p14:creationId xmlns:p14="http://schemas.microsoft.com/office/powerpoint/2010/main" val="3363189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8" name="Bildplatzhalter 8">
            <a:extLst>
              <a:ext uri="{FF2B5EF4-FFF2-40B4-BE49-F238E27FC236}">
                <a16:creationId xmlns:a16="http://schemas.microsoft.com/office/drawing/2014/main" id="{88B06C53-840E-0D2F-15BC-0297D844259A}"/>
              </a:ext>
            </a:extLst>
          </p:cNvPr>
          <p:cNvSpPr>
            <a:spLocks noGrp="1"/>
          </p:cNvSpPr>
          <p:nvPr>
            <p:ph type="pic" sz="quarter" idx="13"/>
          </p:nvPr>
        </p:nvSpPr>
        <p:spPr>
          <a:xfrm>
            <a:off x="7174100" y="189000"/>
            <a:ext cx="6480000" cy="6480000"/>
          </a:xfrm>
          <a:prstGeom prst="ellipse">
            <a:avLst/>
          </a:prstGeom>
        </p:spPr>
        <p:txBody>
          <a:bodyPr/>
          <a:lstStyle/>
          <a:p>
            <a:endParaRPr lang="de-AT"/>
          </a:p>
        </p:txBody>
      </p:sp>
      <p:sp>
        <p:nvSpPr>
          <p:cNvPr id="2" name="Titel 1">
            <a:extLst>
              <a:ext uri="{FF2B5EF4-FFF2-40B4-BE49-F238E27FC236}">
                <a16:creationId xmlns:a16="http://schemas.microsoft.com/office/drawing/2014/main" id="{28F718D6-27FF-3621-812B-3694B0E55E64}"/>
              </a:ext>
            </a:extLst>
          </p:cNvPr>
          <p:cNvSpPr>
            <a:spLocks noGrp="1"/>
          </p:cNvSpPr>
          <p:nvPr>
            <p:ph type="ctrTitle"/>
          </p:nvPr>
        </p:nvSpPr>
        <p:spPr>
          <a:xfrm>
            <a:off x="662574" y="2108478"/>
            <a:ext cx="6037163" cy="1655763"/>
          </a:xfrm>
        </p:spPr>
        <p:txBody>
          <a:bodyPr anchor="ctr">
            <a:normAutofit/>
          </a:bodyPr>
          <a:lstStyle>
            <a:lvl1pPr algn="l">
              <a:defRPr sz="4800">
                <a:solidFill>
                  <a:schemeClr val="accent2"/>
                </a:solidFill>
                <a:latin typeface="Verdana Pro Black" panose="020B0A04030504040204" pitchFamily="34" charset="0"/>
              </a:defRPr>
            </a:lvl1pPr>
          </a:lstStyle>
          <a:p>
            <a:endParaRPr lang="de-AT" dirty="0"/>
          </a:p>
        </p:txBody>
      </p:sp>
      <p:sp>
        <p:nvSpPr>
          <p:cNvPr id="3" name="Untertitel 2">
            <a:extLst>
              <a:ext uri="{FF2B5EF4-FFF2-40B4-BE49-F238E27FC236}">
                <a16:creationId xmlns:a16="http://schemas.microsoft.com/office/drawing/2014/main" id="{9C628D61-E581-19B7-B824-72EBA6C42424}"/>
              </a:ext>
            </a:extLst>
          </p:cNvPr>
          <p:cNvSpPr>
            <a:spLocks noGrp="1"/>
          </p:cNvSpPr>
          <p:nvPr>
            <p:ph type="subTitle" idx="1"/>
          </p:nvPr>
        </p:nvSpPr>
        <p:spPr>
          <a:xfrm>
            <a:off x="662574" y="3764241"/>
            <a:ext cx="6037163" cy="1178773"/>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de-AT" dirty="0"/>
          </a:p>
        </p:txBody>
      </p:sp>
      <p:pic>
        <p:nvPicPr>
          <p:cNvPr id="8" name="Grafik 7" descr="Ein Bild, das Text enthält.&#10;&#10;Automatisch generierte Beschreibung">
            <a:extLst>
              <a:ext uri="{FF2B5EF4-FFF2-40B4-BE49-F238E27FC236}">
                <a16:creationId xmlns:a16="http://schemas.microsoft.com/office/drawing/2014/main" id="{654EF17C-C6C0-30A4-1B58-B75C7FB287D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3065" y="400118"/>
            <a:ext cx="4242720" cy="994116"/>
          </a:xfrm>
          <a:prstGeom prst="rect">
            <a:avLst/>
          </a:prstGeom>
        </p:spPr>
      </p:pic>
      <p:pic>
        <p:nvPicPr>
          <p:cNvPr id="9" name="Grafik 8">
            <a:extLst>
              <a:ext uri="{FF2B5EF4-FFF2-40B4-BE49-F238E27FC236}">
                <a16:creationId xmlns:a16="http://schemas.microsoft.com/office/drawing/2014/main" id="{BBB52349-0C3A-4353-568E-210AD0B72D9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3861" y="5630000"/>
            <a:ext cx="6623057" cy="827882"/>
          </a:xfrm>
          <a:prstGeom prst="rect">
            <a:avLst/>
          </a:prstGeom>
        </p:spPr>
      </p:pic>
    </p:spTree>
    <p:extLst>
      <p:ext uri="{BB962C8B-B14F-4D97-AF65-F5344CB8AC3E}">
        <p14:creationId xmlns:p14="http://schemas.microsoft.com/office/powerpoint/2010/main" val="2917766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rot="16200000">
            <a:off x="-956408" y="2957329"/>
            <a:ext cx="3204796" cy="662781"/>
          </a:xfrm>
        </p:spPr>
        <p:txBody>
          <a:bodyPr>
            <a:normAutofit/>
          </a:bodyPr>
          <a:lstStyle>
            <a:lvl1pPr algn="ctr">
              <a:defRPr sz="2400">
                <a:solidFill>
                  <a:srgbClr val="F39427"/>
                </a:solidFill>
                <a:latin typeface="+mn-lt"/>
              </a:defRPr>
            </a:lvl1pPr>
          </a:lstStyle>
          <a:p>
            <a:r>
              <a:rPr lang="de-DE" dirty="0"/>
              <a:t>Agenda</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5934808" y="1566801"/>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5" name="Fußzeilenplatzhalter 4">
            <a:extLst>
              <a:ext uri="{FF2B5EF4-FFF2-40B4-BE49-F238E27FC236}">
                <a16:creationId xmlns:a16="http://schemas.microsoft.com/office/drawing/2014/main" id="{9E0F1087-6C02-EDA5-98D5-750CF0ADE1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dirty="0"/>
              <a:t>Demografieberatung Digi+</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Bildplatzhalter 8">
            <a:extLst>
              <a:ext uri="{FF2B5EF4-FFF2-40B4-BE49-F238E27FC236}">
                <a16:creationId xmlns:a16="http://schemas.microsoft.com/office/drawing/2014/main" id="{D762D5F9-82D1-7811-7641-BEB1254508AD}"/>
              </a:ext>
            </a:extLst>
          </p:cNvPr>
          <p:cNvSpPr>
            <a:spLocks noGrp="1"/>
          </p:cNvSpPr>
          <p:nvPr>
            <p:ph type="pic" sz="quarter" idx="13"/>
          </p:nvPr>
        </p:nvSpPr>
        <p:spPr>
          <a:xfrm>
            <a:off x="1275007" y="747346"/>
            <a:ext cx="4202112" cy="5090746"/>
          </a:xfrm>
          <a:prstGeom prst="roundRect">
            <a:avLst>
              <a:gd name="adj" fmla="val 7251"/>
            </a:avLst>
          </a:prstGeom>
        </p:spPr>
        <p:txBody>
          <a:bodyPr/>
          <a:lstStyle/>
          <a:p>
            <a:endParaRPr lang="de-AT"/>
          </a:p>
        </p:txBody>
      </p:sp>
      <p:sp>
        <p:nvSpPr>
          <p:cNvPr id="15" name="Inhaltsplatzhalter 2">
            <a:extLst>
              <a:ext uri="{FF2B5EF4-FFF2-40B4-BE49-F238E27FC236}">
                <a16:creationId xmlns:a16="http://schemas.microsoft.com/office/drawing/2014/main" id="{9BF4ACD1-0617-AA44-9B78-8EA50FFCD8EB}"/>
              </a:ext>
            </a:extLst>
          </p:cNvPr>
          <p:cNvSpPr>
            <a:spLocks noGrp="1"/>
          </p:cNvSpPr>
          <p:nvPr>
            <p:ph idx="14"/>
          </p:nvPr>
        </p:nvSpPr>
        <p:spPr>
          <a:xfrm>
            <a:off x="5934808" y="254283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6" name="Inhaltsplatzhalter 2">
            <a:extLst>
              <a:ext uri="{FF2B5EF4-FFF2-40B4-BE49-F238E27FC236}">
                <a16:creationId xmlns:a16="http://schemas.microsoft.com/office/drawing/2014/main" id="{EAEDFAB0-D640-E936-9EBE-6CFE3D452674}"/>
              </a:ext>
            </a:extLst>
          </p:cNvPr>
          <p:cNvSpPr>
            <a:spLocks noGrp="1"/>
          </p:cNvSpPr>
          <p:nvPr>
            <p:ph idx="15"/>
          </p:nvPr>
        </p:nvSpPr>
        <p:spPr>
          <a:xfrm>
            <a:off x="5934808" y="3529074"/>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7" name="Inhaltsplatzhalter 2">
            <a:extLst>
              <a:ext uri="{FF2B5EF4-FFF2-40B4-BE49-F238E27FC236}">
                <a16:creationId xmlns:a16="http://schemas.microsoft.com/office/drawing/2014/main" id="{BC21ED04-2C7E-D530-1C55-50DB2FD77E67}"/>
              </a:ext>
            </a:extLst>
          </p:cNvPr>
          <p:cNvSpPr>
            <a:spLocks noGrp="1"/>
          </p:cNvSpPr>
          <p:nvPr>
            <p:ph idx="16"/>
          </p:nvPr>
        </p:nvSpPr>
        <p:spPr>
          <a:xfrm>
            <a:off x="5934807" y="451530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10" name="Grafik 9" descr="Ein Bild, das Text enthält.&#10;&#10;Automatisch generierte Beschreibung">
            <a:extLst>
              <a:ext uri="{FF2B5EF4-FFF2-40B4-BE49-F238E27FC236}">
                <a16:creationId xmlns:a16="http://schemas.microsoft.com/office/drawing/2014/main" id="{C7ECFF6C-81BE-6861-1504-41EDB11378C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6125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folie 01">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AA13BCDE-5E6E-5534-D8CE-3C98941A7F73}"/>
              </a:ext>
            </a:extLst>
          </p:cNvPr>
          <p:cNvSpPr>
            <a:spLocks noGrp="1"/>
          </p:cNvSpPr>
          <p:nvPr>
            <p:ph type="pic" sz="quarter" idx="13"/>
          </p:nvPr>
        </p:nvSpPr>
        <p:spPr>
          <a:xfrm>
            <a:off x="0" y="0"/>
            <a:ext cx="12192000" cy="6858000"/>
          </a:xfrm>
        </p:spPr>
        <p:txBody>
          <a:bodyPr/>
          <a:lstStyle/>
          <a:p>
            <a:endParaRPr lang="de-AT"/>
          </a:p>
        </p:txBody>
      </p:sp>
      <p:sp>
        <p:nvSpPr>
          <p:cNvPr id="6" name="Foliennummernplatzhalter 5">
            <a:extLst>
              <a:ext uri="{FF2B5EF4-FFF2-40B4-BE49-F238E27FC236}">
                <a16:creationId xmlns:a16="http://schemas.microsoft.com/office/drawing/2014/main" id="{2B6AF8A2-140A-04A9-3657-90A2076BAD7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2" name="Titel 1">
            <a:extLst>
              <a:ext uri="{FF2B5EF4-FFF2-40B4-BE49-F238E27FC236}">
                <a16:creationId xmlns:a16="http://schemas.microsoft.com/office/drawing/2014/main" id="{86CD6CB7-E9F0-0B30-B263-7ED68A54DE8D}"/>
              </a:ext>
            </a:extLst>
          </p:cNvPr>
          <p:cNvSpPr>
            <a:spLocks noGrp="1"/>
          </p:cNvSpPr>
          <p:nvPr>
            <p:ph type="title"/>
          </p:nvPr>
        </p:nvSpPr>
        <p:spPr>
          <a:xfrm>
            <a:off x="831850" y="1518444"/>
            <a:ext cx="10515600" cy="1748447"/>
          </a:xfrm>
          <a:prstGeom prst="roundRect">
            <a:avLst>
              <a:gd name="adj" fmla="val 50000"/>
            </a:avLst>
          </a:prstGeom>
          <a:solidFill>
            <a:srgbClr val="F39427">
              <a:alpha val="69804"/>
            </a:srgbClr>
          </a:solidFill>
        </p:spPr>
        <p:txBody>
          <a:bodyPr anchor="ctr">
            <a:normAutofit/>
          </a:bodyPr>
          <a:lstStyle>
            <a:lvl1pPr algn="ctr">
              <a:defRPr sz="4400">
                <a:solidFill>
                  <a:schemeClr val="bg1"/>
                </a:solidFill>
              </a:defRPr>
            </a:lvl1p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C706A14D-BEE7-B410-D9CB-9C7690CF9A57}"/>
              </a:ext>
            </a:extLst>
          </p:cNvPr>
          <p:cNvSpPr>
            <a:spLocks noGrp="1"/>
          </p:cNvSpPr>
          <p:nvPr>
            <p:ph type="body" idx="1"/>
          </p:nvPr>
        </p:nvSpPr>
        <p:spPr>
          <a:xfrm>
            <a:off x="831850" y="3266891"/>
            <a:ext cx="105156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pic>
        <p:nvPicPr>
          <p:cNvPr id="10" name="Grafik 9" descr="Ein Bild, das Text enthält.&#10;&#10;Automatisch generierte Beschreibung">
            <a:extLst>
              <a:ext uri="{FF2B5EF4-FFF2-40B4-BE49-F238E27FC236}">
                <a16:creationId xmlns:a16="http://schemas.microsoft.com/office/drawing/2014/main" id="{4790ACEA-0547-59B3-8BF4-6B0973DED91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31770" y="298722"/>
            <a:ext cx="2304630" cy="540000"/>
          </a:xfrm>
          <a:prstGeom prst="rect">
            <a:avLst/>
          </a:prstGeom>
        </p:spPr>
      </p:pic>
      <p:sp>
        <p:nvSpPr>
          <p:cNvPr id="11" name="Fußzeilenplatzhalter 4">
            <a:extLst>
              <a:ext uri="{FF2B5EF4-FFF2-40B4-BE49-F238E27FC236}">
                <a16:creationId xmlns:a16="http://schemas.microsoft.com/office/drawing/2014/main" id="{720F6E9E-F22D-3BF5-2264-04686841B87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19133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7" name="Grafik 6" descr="Ein Bild, das Text enthält.&#10;&#10;Automatisch generierte Beschreibung">
            <a:extLst>
              <a:ext uri="{FF2B5EF4-FFF2-40B4-BE49-F238E27FC236}">
                <a16:creationId xmlns:a16="http://schemas.microsoft.com/office/drawing/2014/main" id="{F685D8A0-1E6C-2E6F-76BF-991D022D6AB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C5801CAE-672E-AB6C-89ED-E71AD5F350D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29673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ter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6"/>
            <a:ext cx="8318500" cy="941388"/>
          </a:xfrm>
        </p:spPr>
        <p:txBody>
          <a:bodyPr anchor="b">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838200" y="2352675"/>
            <a:ext cx="10515600" cy="38242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Titel 1">
            <a:extLst>
              <a:ext uri="{FF2B5EF4-FFF2-40B4-BE49-F238E27FC236}">
                <a16:creationId xmlns:a16="http://schemas.microsoft.com/office/drawing/2014/main" id="{07FBF08E-6138-B5FC-0287-B7275FBDD7BE}"/>
              </a:ext>
            </a:extLst>
          </p:cNvPr>
          <p:cNvSpPr txBox="1">
            <a:spLocks/>
          </p:cNvSpPr>
          <p:nvPr userDrawn="1"/>
        </p:nvSpPr>
        <p:spPr>
          <a:xfrm>
            <a:off x="838200" y="1312865"/>
            <a:ext cx="10515600" cy="78263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de-DE" sz="2400" dirty="0">
                <a:solidFill>
                  <a:schemeClr val="accent2"/>
                </a:solidFill>
                <a:latin typeface="+mn-lt"/>
              </a:rPr>
              <a:t>Mastertitelformat bearbeiten</a:t>
            </a:r>
            <a:endParaRPr lang="de-AT" sz="2400" dirty="0">
              <a:solidFill>
                <a:schemeClr val="accent2"/>
              </a:solidFill>
              <a:latin typeface="+mn-lt"/>
            </a:endParaRPr>
          </a:p>
        </p:txBody>
      </p:sp>
      <p:pic>
        <p:nvPicPr>
          <p:cNvPr id="8" name="Grafik 7" descr="Ein Bild, das Text enthält.&#10;&#10;Automatisch generierte Beschreibung">
            <a:extLst>
              <a:ext uri="{FF2B5EF4-FFF2-40B4-BE49-F238E27FC236}">
                <a16:creationId xmlns:a16="http://schemas.microsoft.com/office/drawing/2014/main" id="{4DCA8A6D-6AB8-1B93-E283-AEED0243327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72A3F494-4131-D617-4140-DAEEDB75CEBF}"/>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094955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B2C1C950-1B00-4B66-BFC4-DC8F087E3103}"/>
              </a:ext>
            </a:extLst>
          </p:cNvPr>
          <p:cNvSpPr>
            <a:spLocks noGrp="1"/>
          </p:cNvSpPr>
          <p:nvPr>
            <p:ph type="pic" sz="quarter" idx="13"/>
          </p:nvPr>
        </p:nvSpPr>
        <p:spPr>
          <a:xfrm>
            <a:off x="0" y="0"/>
            <a:ext cx="5029200" cy="6858000"/>
          </a:xfrm>
        </p:spPr>
        <p:txBody>
          <a:bodyPr/>
          <a:lstStyle/>
          <a:p>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5800726" y="1481932"/>
            <a:ext cx="5553074"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hasCustomPrompt="1"/>
          </p:nvPr>
        </p:nvSpPr>
        <p:spPr>
          <a:xfrm>
            <a:off x="5800726" y="2876550"/>
            <a:ext cx="5553074" cy="2447925"/>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Rechteck: abgerundete Ecken 8">
            <a:extLst>
              <a:ext uri="{FF2B5EF4-FFF2-40B4-BE49-F238E27FC236}">
                <a16:creationId xmlns:a16="http://schemas.microsoft.com/office/drawing/2014/main" id="{E4698524-9E41-5F0A-69DA-B42D4E119CC9}"/>
              </a:ext>
            </a:extLst>
          </p:cNvPr>
          <p:cNvSpPr/>
          <p:nvPr userDrawn="1"/>
        </p:nvSpPr>
        <p:spPr>
          <a:xfrm>
            <a:off x="4855551" y="1702991"/>
            <a:ext cx="347297" cy="345201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7" name="Grafik 6" descr="Ein Bild, das Text enthält.&#10;&#10;Automatisch generierte Beschreibung">
            <a:extLst>
              <a:ext uri="{FF2B5EF4-FFF2-40B4-BE49-F238E27FC236}">
                <a16:creationId xmlns:a16="http://schemas.microsoft.com/office/drawing/2014/main" id="{E8B494F9-3DE0-2D7D-A1B8-63730FF524C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0" name="Fußzeilenplatzhalter 4">
            <a:extLst>
              <a:ext uri="{FF2B5EF4-FFF2-40B4-BE49-F238E27FC236}">
                <a16:creationId xmlns:a16="http://schemas.microsoft.com/office/drawing/2014/main" id="{0F47B94E-2EA4-1813-EBBD-8B46C71DAC8D}"/>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057412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_0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F700836-BACE-0391-55A5-74992F614FFF}"/>
              </a:ext>
            </a:extLst>
          </p:cNvPr>
          <p:cNvSpPr>
            <a:spLocks noGrp="1"/>
          </p:cNvSpPr>
          <p:nvPr>
            <p:ph type="pic" sz="quarter" idx="13"/>
          </p:nvPr>
        </p:nvSpPr>
        <p:spPr>
          <a:xfrm>
            <a:off x="7937500" y="1011040"/>
            <a:ext cx="3871912" cy="5205657"/>
          </a:xfrm>
          <a:prstGeom prst="roundRect">
            <a:avLst>
              <a:gd name="adj" fmla="val 26597"/>
            </a:avLst>
          </a:prstGeom>
        </p:spPr>
        <p:txBody>
          <a:bodyPr/>
          <a:lstStyle/>
          <a:p>
            <a:endParaRPr lang="de-AT"/>
          </a:p>
        </p:txBody>
      </p:sp>
      <p:sp>
        <p:nvSpPr>
          <p:cNvPr id="7" name="Rechteck: obere Ecken abgerundet 6">
            <a:extLst>
              <a:ext uri="{FF2B5EF4-FFF2-40B4-BE49-F238E27FC236}">
                <a16:creationId xmlns:a16="http://schemas.microsoft.com/office/drawing/2014/main" id="{162B9AA7-248C-8111-86B4-E908ACB5E6C8}"/>
              </a:ext>
            </a:extLst>
          </p:cNvPr>
          <p:cNvSpPr/>
          <p:nvPr userDrawn="1"/>
        </p:nvSpPr>
        <p:spPr>
          <a:xfrm rot="5400000">
            <a:off x="2546094" y="-1567054"/>
            <a:ext cx="5745656" cy="9821844"/>
          </a:xfrm>
          <a:prstGeom prst="round2SameRect">
            <a:avLst>
              <a:gd name="adj1" fmla="val 50000"/>
              <a:gd name="adj2" fmla="val 0"/>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41366" y="1333500"/>
            <a:ext cx="6223000" cy="1325563"/>
          </a:xfrm>
        </p:spPr>
        <p:txBody>
          <a:bodyPr>
            <a:normAutofit/>
          </a:bodyPr>
          <a:lstStyle>
            <a:lvl1pPr>
              <a:defRPr sz="2800">
                <a:solidFill>
                  <a:schemeClr val="bg1"/>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11" name="Inhaltsplatzhalter 2">
            <a:extLst>
              <a:ext uri="{FF2B5EF4-FFF2-40B4-BE49-F238E27FC236}">
                <a16:creationId xmlns:a16="http://schemas.microsoft.com/office/drawing/2014/main" id="{11D671DA-BA31-4972-0913-E2E092ADA695}"/>
              </a:ext>
            </a:extLst>
          </p:cNvPr>
          <p:cNvSpPr>
            <a:spLocks noGrp="1"/>
          </p:cNvSpPr>
          <p:nvPr>
            <p:ph idx="1" hasCustomPrompt="1"/>
          </p:nvPr>
        </p:nvSpPr>
        <p:spPr>
          <a:xfrm>
            <a:off x="844532" y="3193280"/>
            <a:ext cx="6216668" cy="2489200"/>
          </a:xfrm>
        </p:spPr>
        <p:txBody>
          <a:bodyPr anchor="b">
            <a:normAutofit/>
          </a:bodyPr>
          <a:lstStyle>
            <a:lvl1pPr marL="0" indent="0">
              <a:buNone/>
              <a:defRPr sz="2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pic>
        <p:nvPicPr>
          <p:cNvPr id="6" name="Grafik 5" descr="Ein Bild, das Text enthält.&#10;&#10;Automatisch generierte Beschreibung">
            <a:extLst>
              <a:ext uri="{FF2B5EF4-FFF2-40B4-BE49-F238E27FC236}">
                <a16:creationId xmlns:a16="http://schemas.microsoft.com/office/drawing/2014/main" id="{50575D42-F33A-667A-9C2B-28DF137F6DC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E61810A2-575B-F546-6CF1-720BD5A68D8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71445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ei Inhalte_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1857376" y="807733"/>
            <a:ext cx="3781425" cy="827882"/>
          </a:xfrm>
        </p:spPr>
        <p:txBody>
          <a:bodyPr>
            <a:normAutofit/>
          </a:bodyPr>
          <a:lstStyle>
            <a:lvl1pPr algn="ctr">
              <a:defRPr sz="2000"/>
            </a:lvl1pPr>
          </a:lstStyle>
          <a:p>
            <a:r>
              <a:rPr lang="de-DE" dirty="0"/>
              <a:t>Mastertitelformat bearbeiten</a:t>
            </a:r>
            <a:endParaRPr lang="de-AT" dirty="0"/>
          </a:p>
        </p:txBody>
      </p:sp>
      <p:sp>
        <p:nvSpPr>
          <p:cNvPr id="12" name="Rechteck: abgerundete Ecken 11">
            <a:extLst>
              <a:ext uri="{FF2B5EF4-FFF2-40B4-BE49-F238E27FC236}">
                <a16:creationId xmlns:a16="http://schemas.microsoft.com/office/drawing/2014/main" id="{9EC4E16B-FE92-143B-DEFC-B35502BD2CD1}"/>
              </a:ext>
            </a:extLst>
          </p:cNvPr>
          <p:cNvSpPr/>
          <p:nvPr userDrawn="1"/>
        </p:nvSpPr>
        <p:spPr>
          <a:xfrm>
            <a:off x="1690688" y="1635616"/>
            <a:ext cx="4114800" cy="4000501"/>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hasCustomPrompt="1"/>
          </p:nvPr>
        </p:nvSpPr>
        <p:spPr>
          <a:xfrm>
            <a:off x="1857376" y="1993102"/>
            <a:ext cx="3781425" cy="3477911"/>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3" name="Rechteck: abgerundete Ecken 12">
            <a:extLst>
              <a:ext uri="{FF2B5EF4-FFF2-40B4-BE49-F238E27FC236}">
                <a16:creationId xmlns:a16="http://schemas.microsoft.com/office/drawing/2014/main" id="{0E8D10BF-FCDC-9929-FC23-79F22C9B16D6}"/>
              </a:ext>
            </a:extLst>
          </p:cNvPr>
          <p:cNvSpPr/>
          <p:nvPr userDrawn="1"/>
        </p:nvSpPr>
        <p:spPr>
          <a:xfrm>
            <a:off x="6096000" y="1635616"/>
            <a:ext cx="4114800" cy="4000500"/>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Inhaltsplatzhalter 2">
            <a:extLst>
              <a:ext uri="{FF2B5EF4-FFF2-40B4-BE49-F238E27FC236}">
                <a16:creationId xmlns:a16="http://schemas.microsoft.com/office/drawing/2014/main" id="{F51FCE71-AF3A-2C23-F825-FBF594C5808E}"/>
              </a:ext>
            </a:extLst>
          </p:cNvPr>
          <p:cNvSpPr>
            <a:spLocks noGrp="1"/>
          </p:cNvSpPr>
          <p:nvPr>
            <p:ph sz="half" idx="13" hasCustomPrompt="1"/>
          </p:nvPr>
        </p:nvSpPr>
        <p:spPr>
          <a:xfrm>
            <a:off x="6262688" y="1993498"/>
            <a:ext cx="3781425" cy="3477515"/>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6" name="Inhaltsplatzhalter 15">
            <a:extLst>
              <a:ext uri="{FF2B5EF4-FFF2-40B4-BE49-F238E27FC236}">
                <a16:creationId xmlns:a16="http://schemas.microsoft.com/office/drawing/2014/main" id="{41DECCBD-6E08-2F9B-D59E-A858BC841E26}"/>
              </a:ext>
            </a:extLst>
          </p:cNvPr>
          <p:cNvSpPr>
            <a:spLocks noGrp="1"/>
          </p:cNvSpPr>
          <p:nvPr>
            <p:ph sz="quarter" idx="15"/>
          </p:nvPr>
        </p:nvSpPr>
        <p:spPr>
          <a:xfrm>
            <a:off x="6262688" y="808526"/>
            <a:ext cx="3781425" cy="827087"/>
          </a:xfrm>
        </p:spPr>
        <p:txBody>
          <a:bodyPr anchor="ctr">
            <a:normAutofit/>
          </a:bodyPr>
          <a:lstStyle>
            <a:lvl1pPr marL="0" indent="0" algn="ctr">
              <a:buNone/>
              <a:defRPr sz="2000">
                <a:latin typeface="+mj-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de-DE" dirty="0"/>
              <a:t>Mastertextformat bearbeiten</a:t>
            </a:r>
          </a:p>
        </p:txBody>
      </p:sp>
      <p:pic>
        <p:nvPicPr>
          <p:cNvPr id="4" name="Grafik 3" descr="Ein Bild, das Text enthält.&#10;&#10;Automatisch generierte Beschreibung">
            <a:extLst>
              <a:ext uri="{FF2B5EF4-FFF2-40B4-BE49-F238E27FC236}">
                <a16:creationId xmlns:a16="http://schemas.microsoft.com/office/drawing/2014/main" id="{AA59B3CF-A133-69AF-5827-B5394AE08CB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1006B47C-28E8-5B3C-BFF4-C12FF7EF8F2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
        <p:nvSpPr>
          <p:cNvPr id="10" name="Foliennummernplatzhalter 5">
            <a:extLst>
              <a:ext uri="{FF2B5EF4-FFF2-40B4-BE49-F238E27FC236}">
                <a16:creationId xmlns:a16="http://schemas.microsoft.com/office/drawing/2014/main" id="{142BF479-CFE4-3172-3C09-B96F6E2ADF52}"/>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Tree>
    <p:extLst>
      <p:ext uri="{BB962C8B-B14F-4D97-AF65-F5344CB8AC3E}">
        <p14:creationId xmlns:p14="http://schemas.microsoft.com/office/powerpoint/2010/main" val="2078379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Zwei Inhalte_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838200" y="365125"/>
            <a:ext cx="84582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p:nvPr>
        </p:nvSpPr>
        <p:spPr>
          <a:xfrm>
            <a:off x="838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Inhaltsplatzhalter 3">
            <a:extLst>
              <a:ext uri="{FF2B5EF4-FFF2-40B4-BE49-F238E27FC236}">
                <a16:creationId xmlns:a16="http://schemas.microsoft.com/office/drawing/2014/main" id="{61D39C65-A5E4-75CF-1E0C-9E1BCD17925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Foliennummernplatzhalter 6">
            <a:extLst>
              <a:ext uri="{FF2B5EF4-FFF2-40B4-BE49-F238E27FC236}">
                <a16:creationId xmlns:a16="http://schemas.microsoft.com/office/drawing/2014/main" id="{B6334901-0987-C5AC-D407-391C5C496DF4}"/>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9CBF9F11-4132-9DFB-205F-BD38D4E6C2C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8C98BF7D-4767-641C-E68C-5B33F57B630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13089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EA99F-FEAD-C6CD-9E91-E0EE1801281B}"/>
              </a:ext>
            </a:extLst>
          </p:cNvPr>
          <p:cNvSpPr>
            <a:spLocks noGrp="1"/>
          </p:cNvSpPr>
          <p:nvPr>
            <p:ph type="title"/>
          </p:nvPr>
        </p:nvSpPr>
        <p:spPr>
          <a:xfrm>
            <a:off x="839788" y="365125"/>
            <a:ext cx="8329612"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Textplatzhalter 2">
            <a:extLst>
              <a:ext uri="{FF2B5EF4-FFF2-40B4-BE49-F238E27FC236}">
                <a16:creationId xmlns:a16="http://schemas.microsoft.com/office/drawing/2014/main" id="{5F0322A7-AA17-7E67-35CB-22D6590041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4420606-9AA3-93B4-DAEB-79821905C02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9ADD1D7E-C883-C8C7-D1A4-80D98917A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BC9E24C-77F8-DDA1-8553-6749B0FC81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9" name="Foliennummernplatzhalter 8">
            <a:extLst>
              <a:ext uri="{FF2B5EF4-FFF2-40B4-BE49-F238E27FC236}">
                <a16:creationId xmlns:a16="http://schemas.microsoft.com/office/drawing/2014/main" id="{89F3C645-1D49-EA3B-7207-4A0111CDC74C}"/>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10" name="Grafik 9" descr="Ein Bild, das Text enthält.&#10;&#10;Automatisch generierte Beschreibung">
            <a:extLst>
              <a:ext uri="{FF2B5EF4-FFF2-40B4-BE49-F238E27FC236}">
                <a16:creationId xmlns:a16="http://schemas.microsoft.com/office/drawing/2014/main" id="{27B7ABF3-5CD7-4B47-A326-828E900423C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1" name="Fußzeilenplatzhalter 4">
            <a:extLst>
              <a:ext uri="{FF2B5EF4-FFF2-40B4-BE49-F238E27FC236}">
                <a16:creationId xmlns:a16="http://schemas.microsoft.com/office/drawing/2014/main" id="{55FF43F3-3984-B44D-8380-ADE8B02854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723467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6" name="Grafik 5" descr="Ein Bild, das Text enthält.&#10;&#10;Automatisch generierte Beschreibung">
            <a:extLst>
              <a:ext uri="{FF2B5EF4-FFF2-40B4-BE49-F238E27FC236}">
                <a16:creationId xmlns:a16="http://schemas.microsoft.com/office/drawing/2014/main" id="{F42DC399-88C6-BDFB-6124-5FA9773FDA8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7" name="Fußzeilenplatzhalter 4">
            <a:extLst>
              <a:ext uri="{FF2B5EF4-FFF2-40B4-BE49-F238E27FC236}">
                <a16:creationId xmlns:a16="http://schemas.microsoft.com/office/drawing/2014/main" id="{A4BD0DEF-4ED5-1244-1C1F-F0DB2A79F001}"/>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553800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C443EA5B-73A5-7246-AC0D-99E9AC48530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5" name="Grafik 4" descr="Ein Bild, das Text enthält.&#10;&#10;Automatisch generierte Beschreibung">
            <a:extLst>
              <a:ext uri="{FF2B5EF4-FFF2-40B4-BE49-F238E27FC236}">
                <a16:creationId xmlns:a16="http://schemas.microsoft.com/office/drawing/2014/main" id="{E9323926-DE94-42D3-A1D6-41F27FC17CF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6" name="Fußzeilenplatzhalter 4">
            <a:extLst>
              <a:ext uri="{FF2B5EF4-FFF2-40B4-BE49-F238E27FC236}">
                <a16:creationId xmlns:a16="http://schemas.microsoft.com/office/drawing/2014/main" id="{AA74919D-C809-AB6D-A811-0779552D2176}"/>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96449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3E2CC-70EB-C3C1-9576-4DC65F2877E6}"/>
              </a:ext>
            </a:extLst>
          </p:cNvPr>
          <p:cNvSpPr>
            <a:spLocks noGrp="1"/>
          </p:cNvSpPr>
          <p:nvPr>
            <p:ph type="title"/>
          </p:nvPr>
        </p:nvSpPr>
        <p:spPr>
          <a:xfrm>
            <a:off x="839788" y="4572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4D11ED0F-7C34-2D79-3368-0FC15ABCD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7B5665E1-C75A-5259-316A-2CE6880C3B1D}"/>
              </a:ext>
            </a:extLst>
          </p:cNvPr>
          <p:cNvSpPr>
            <a:spLocks noGrp="1"/>
          </p:cNvSpPr>
          <p:nvPr>
            <p:ph type="body" sz="half" idx="2"/>
          </p:nvPr>
        </p:nvSpPr>
        <p:spPr>
          <a:xfrm>
            <a:off x="839788" y="2057400"/>
            <a:ext cx="3932237" cy="3811588"/>
          </a:xfrm>
        </p:spPr>
        <p:txBody>
          <a:bodyPr/>
          <a:lstStyle>
            <a:lvl1pPr marL="0" indent="0">
              <a:buNone/>
              <a:defRPr sz="16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7" name="Foliennummernplatzhalter 6">
            <a:extLst>
              <a:ext uri="{FF2B5EF4-FFF2-40B4-BE49-F238E27FC236}">
                <a16:creationId xmlns:a16="http://schemas.microsoft.com/office/drawing/2014/main" id="{EE312641-09D7-D1B9-D636-4FF329B2A0FF}"/>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92D0B76-04E6-AF90-29F5-844E43E9FCC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1D6A816B-0A26-ADA7-EB52-92353C3AEECC}"/>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528304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F74F0-D31F-6D83-B72C-83BC4CD7484E}"/>
              </a:ext>
            </a:extLst>
          </p:cNvPr>
          <p:cNvSpPr>
            <a:spLocks noGrp="1"/>
          </p:cNvSpPr>
          <p:nvPr>
            <p:ph type="title"/>
          </p:nvPr>
        </p:nvSpPr>
        <p:spPr>
          <a:xfrm>
            <a:off x="839788" y="17399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Bildplatzhalter 2">
            <a:extLst>
              <a:ext uri="{FF2B5EF4-FFF2-40B4-BE49-F238E27FC236}">
                <a16:creationId xmlns:a16="http://schemas.microsoft.com/office/drawing/2014/main" id="{A88F6D5D-A560-ADB1-B673-97F8EA6391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7772C605-7744-66C2-F7DD-2B99891F4B05}"/>
              </a:ext>
            </a:extLst>
          </p:cNvPr>
          <p:cNvSpPr>
            <a:spLocks noGrp="1"/>
          </p:cNvSpPr>
          <p:nvPr>
            <p:ph type="body" sz="half" idx="2"/>
          </p:nvPr>
        </p:nvSpPr>
        <p:spPr>
          <a:xfrm>
            <a:off x="839788" y="3340100"/>
            <a:ext cx="3932237" cy="252888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7" name="Foliennummernplatzhalter 6">
            <a:extLst>
              <a:ext uri="{FF2B5EF4-FFF2-40B4-BE49-F238E27FC236}">
                <a16:creationId xmlns:a16="http://schemas.microsoft.com/office/drawing/2014/main" id="{B8ADEC35-2DF7-7929-C6FE-3D451BFB6AB6}"/>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0E89EED-DBF0-143B-084B-59AB4896EE0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C06ED1D3-3956-6EE7-5C27-5CC004C4DC9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739958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13" name="Rechteck: abgerundete Ecken 12">
            <a:extLst>
              <a:ext uri="{FF2B5EF4-FFF2-40B4-BE49-F238E27FC236}">
                <a16:creationId xmlns:a16="http://schemas.microsoft.com/office/drawing/2014/main" id="{4216D276-6B7A-0980-34E9-7820D94A9714}"/>
              </a:ext>
            </a:extLst>
          </p:cNvPr>
          <p:cNvSpPr/>
          <p:nvPr userDrawn="1"/>
        </p:nvSpPr>
        <p:spPr>
          <a:xfrm rot="16200000">
            <a:off x="-396140" y="295743"/>
            <a:ext cx="3764080" cy="70802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a:off x="5524500" y="3002756"/>
            <a:ext cx="5829300" cy="852488"/>
          </a:xfrm>
        </p:spPr>
        <p:txBody>
          <a:bodyPr>
            <a:normAutofit/>
          </a:bodyPr>
          <a:lstStyle>
            <a:lvl1pPr>
              <a:defRPr sz="2400"/>
            </a:lvl1pPr>
          </a:lstStyle>
          <a:p>
            <a:r>
              <a:rPr lang="de-DE" dirty="0"/>
              <a:t>Vorname Nachname</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6096000" y="3963986"/>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Inhaltsplatzhalter 2">
            <a:extLst>
              <a:ext uri="{FF2B5EF4-FFF2-40B4-BE49-F238E27FC236}">
                <a16:creationId xmlns:a16="http://schemas.microsoft.com/office/drawing/2014/main" id="{74E46C7C-C1A8-AB30-45E5-7DC1661FD55B}"/>
              </a:ext>
            </a:extLst>
          </p:cNvPr>
          <p:cNvSpPr>
            <a:spLocks noGrp="1"/>
          </p:cNvSpPr>
          <p:nvPr>
            <p:ph idx="13"/>
          </p:nvPr>
        </p:nvSpPr>
        <p:spPr>
          <a:xfrm>
            <a:off x="6096000" y="4576761"/>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9" name="Grafik 8" descr="Receiver Silhouette">
            <a:extLst>
              <a:ext uri="{FF2B5EF4-FFF2-40B4-BE49-F238E27FC236}">
                <a16:creationId xmlns:a16="http://schemas.microsoft.com/office/drawing/2014/main" id="{8B8E50C4-BAA8-C78F-2A00-673A159F8036}"/>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24500" y="4036374"/>
            <a:ext cx="468000" cy="468000"/>
          </a:xfrm>
          <a:prstGeom prst="rect">
            <a:avLst/>
          </a:prstGeom>
        </p:spPr>
      </p:pic>
      <p:pic>
        <p:nvPicPr>
          <p:cNvPr id="11" name="Grafik 10" descr="Umschlag Silhouette">
            <a:extLst>
              <a:ext uri="{FF2B5EF4-FFF2-40B4-BE49-F238E27FC236}">
                <a16:creationId xmlns:a16="http://schemas.microsoft.com/office/drawing/2014/main" id="{7C065B97-F3C5-D38C-E906-B994B1CAF923}"/>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24500" y="4649149"/>
            <a:ext cx="468000" cy="468000"/>
          </a:xfrm>
          <a:prstGeom prst="rect">
            <a:avLst/>
          </a:prstGeom>
        </p:spPr>
      </p:pic>
      <p:sp>
        <p:nvSpPr>
          <p:cNvPr id="14" name="Bildplatzhalter 13">
            <a:extLst>
              <a:ext uri="{FF2B5EF4-FFF2-40B4-BE49-F238E27FC236}">
                <a16:creationId xmlns:a16="http://schemas.microsoft.com/office/drawing/2014/main" id="{AC9A7380-97BA-E9D4-314B-396A988FB7CE}"/>
              </a:ext>
            </a:extLst>
          </p:cNvPr>
          <p:cNvSpPr>
            <a:spLocks noGrp="1"/>
          </p:cNvSpPr>
          <p:nvPr>
            <p:ph type="pic" sz="quarter" idx="14"/>
          </p:nvPr>
        </p:nvSpPr>
        <p:spPr>
          <a:xfrm>
            <a:off x="1485900" y="2215868"/>
            <a:ext cx="3240000" cy="3240000"/>
          </a:xfrm>
          <a:prstGeom prst="ellipse">
            <a:avLst/>
          </a:prstGeom>
          <a:ln w="3175">
            <a:solidFill>
              <a:schemeClr val="accent3"/>
            </a:solidFill>
          </a:ln>
        </p:spPr>
        <p:txBody>
          <a:bodyPr/>
          <a:lstStyle/>
          <a:p>
            <a:endParaRPr lang="de-AT"/>
          </a:p>
        </p:txBody>
      </p:sp>
      <p:sp>
        <p:nvSpPr>
          <p:cNvPr id="15" name="Rechteck: abgerundete Ecken 14">
            <a:extLst>
              <a:ext uri="{FF2B5EF4-FFF2-40B4-BE49-F238E27FC236}">
                <a16:creationId xmlns:a16="http://schemas.microsoft.com/office/drawing/2014/main" id="{2A376F9A-24AE-B0E0-62FD-8E0CD7322A1C}"/>
              </a:ext>
            </a:extLst>
          </p:cNvPr>
          <p:cNvSpPr/>
          <p:nvPr userDrawn="1"/>
        </p:nvSpPr>
        <p:spPr>
          <a:xfrm rot="16200000">
            <a:off x="7983049" y="-4026392"/>
            <a:ext cx="365126" cy="80527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8" name="Grafik 7" descr="Ein Bild, das Text enthält.&#10;&#10;Automatisch generierte Beschreibung">
            <a:extLst>
              <a:ext uri="{FF2B5EF4-FFF2-40B4-BE49-F238E27FC236}">
                <a16:creationId xmlns:a16="http://schemas.microsoft.com/office/drawing/2014/main" id="{EE800DFD-19A2-1FC4-3ED8-B45FF85FE83D}"/>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540722" y="577878"/>
            <a:ext cx="4185178" cy="980633"/>
          </a:xfrm>
          <a:prstGeom prst="rect">
            <a:avLst/>
          </a:prstGeom>
        </p:spPr>
      </p:pic>
      <p:sp>
        <p:nvSpPr>
          <p:cNvPr id="10" name="Fußzeilenplatzhalter 4">
            <a:extLst>
              <a:ext uri="{FF2B5EF4-FFF2-40B4-BE49-F238E27FC236}">
                <a16:creationId xmlns:a16="http://schemas.microsoft.com/office/drawing/2014/main" id="{586218CF-7490-F28D-F025-43AEAE5EB7CA}"/>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pic>
        <p:nvPicPr>
          <p:cNvPr id="12" name="Grafik 11">
            <a:extLst>
              <a:ext uri="{FF2B5EF4-FFF2-40B4-BE49-F238E27FC236}">
                <a16:creationId xmlns:a16="http://schemas.microsoft.com/office/drawing/2014/main" id="{E463E252-C862-46D9-3CE5-5B33514742C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038064" y="511705"/>
            <a:ext cx="6623057" cy="827882"/>
          </a:xfrm>
          <a:prstGeom prst="rect">
            <a:avLst/>
          </a:prstGeom>
        </p:spPr>
      </p:pic>
    </p:spTree>
    <p:extLst>
      <p:ext uri="{BB962C8B-B14F-4D97-AF65-F5344CB8AC3E}">
        <p14:creationId xmlns:p14="http://schemas.microsoft.com/office/powerpoint/2010/main" val="1830306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44557" y="272361"/>
            <a:ext cx="6486011" cy="684000"/>
          </a:xfrm>
        </p:spPr>
        <p:txBody>
          <a:bodyPr/>
          <a:lstStyle/>
          <a:p>
            <a:r>
              <a:rPr lang="en-US"/>
              <a:t>Click to edit Master title style</a:t>
            </a:r>
            <a:endParaRPr lang="de-AT"/>
          </a:p>
        </p:txBody>
      </p:sp>
      <p:sp>
        <p:nvSpPr>
          <p:cNvPr id="4" name="Slide Number Placeholder 3"/>
          <p:cNvSpPr>
            <a:spLocks noGrp="1"/>
          </p:cNvSpPr>
          <p:nvPr>
            <p:ph type="sldNum" sz="quarter" idx="11"/>
          </p:nvPr>
        </p:nvSpPr>
        <p:spPr/>
        <p:txBody>
          <a:bodyPr/>
          <a:lstStyle/>
          <a:p>
            <a:fld id="{5058F5D3-696F-4784-84CA-AC11423F733D}" type="slidenum">
              <a:rPr lang="de-AT" smtClean="0"/>
              <a:pPr/>
              <a:t>‹Nr.›</a:t>
            </a:fld>
            <a:endParaRPr lang="de-AT"/>
          </a:p>
        </p:txBody>
      </p:sp>
      <p:sp>
        <p:nvSpPr>
          <p:cNvPr id="5" name="Text Placeholder 8"/>
          <p:cNvSpPr>
            <a:spLocks noGrp="1"/>
          </p:cNvSpPr>
          <p:nvPr>
            <p:ph type="body" sz="quarter" idx="13" hasCustomPrompt="1"/>
          </p:nvPr>
        </p:nvSpPr>
        <p:spPr>
          <a:xfrm>
            <a:off x="351521" y="992324"/>
            <a:ext cx="11520000" cy="540000"/>
          </a:xfrm>
          <a:prstGeom prst="rect">
            <a:avLst/>
          </a:prstGeom>
        </p:spPr>
        <p:txBody>
          <a:bodyPr lIns="36000" tIns="36000" rIns="36000" bIns="36000">
            <a:noAutofit/>
          </a:bodyPr>
          <a:lstStyle>
            <a:lvl1pPr marL="0" indent="0">
              <a:spcAft>
                <a:spcPts val="0"/>
              </a:spcAft>
              <a:buNone/>
              <a:defRPr sz="1800" b="0">
                <a:solidFill>
                  <a:schemeClr val="tx2"/>
                </a:solidFill>
              </a:defRPr>
            </a:lvl1pPr>
          </a:lstStyle>
          <a:p>
            <a:pPr lvl="0"/>
            <a:r>
              <a:rPr lang="de-DE" noProof="0" dirty="0"/>
              <a:t>Click </a:t>
            </a:r>
            <a:r>
              <a:rPr lang="de-DE" noProof="0" dirty="0" err="1"/>
              <a:t>to</a:t>
            </a:r>
            <a:r>
              <a:rPr lang="de-DE" noProof="0" dirty="0"/>
              <a:t> </a:t>
            </a:r>
            <a:r>
              <a:rPr lang="de-DE" noProof="0" dirty="0" err="1"/>
              <a:t>add</a:t>
            </a:r>
            <a:r>
              <a:rPr lang="de-DE" noProof="0" dirty="0"/>
              <a:t> </a:t>
            </a:r>
            <a:r>
              <a:rPr lang="de-DE" noProof="0" dirty="0" err="1"/>
              <a:t>subtitle</a:t>
            </a:r>
            <a:endParaRPr lang="de-DE" noProof="0" dirty="0"/>
          </a:p>
        </p:txBody>
      </p:sp>
      <p:sp>
        <p:nvSpPr>
          <p:cNvPr id="8" name="Content Placeholder 7"/>
          <p:cNvSpPr>
            <a:spLocks noGrp="1"/>
          </p:cNvSpPr>
          <p:nvPr>
            <p:ph sz="quarter" idx="14"/>
          </p:nvPr>
        </p:nvSpPr>
        <p:spPr>
          <a:xfrm>
            <a:off x="351521" y="1563753"/>
            <a:ext cx="11520000" cy="48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pic>
        <p:nvPicPr>
          <p:cNvPr id="3" name="Grafik 2" descr="Ein Bild, das Text enthält.&#10;&#10;Automatisch generierte Beschreibung">
            <a:extLst>
              <a:ext uri="{FF2B5EF4-FFF2-40B4-BE49-F238E27FC236}">
                <a16:creationId xmlns:a16="http://schemas.microsoft.com/office/drawing/2014/main" id="{1D7FFA83-84A6-1CBF-1A75-A1D36CD4FA4F}"/>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9543786" y="260225"/>
            <a:ext cx="2304630" cy="540000"/>
          </a:xfrm>
          <a:prstGeom prst="rect">
            <a:avLst/>
          </a:prstGeom>
        </p:spPr>
      </p:pic>
    </p:spTree>
    <p:extLst>
      <p:ext uri="{BB962C8B-B14F-4D97-AF65-F5344CB8AC3E}">
        <p14:creationId xmlns:p14="http://schemas.microsoft.com/office/powerpoint/2010/main" val="2901004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ABEC13F-F1FC-A28A-F7D0-E6F8FAE1C7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D4DE601D-BC85-66CC-157D-A04DD8958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7" name="Fußzeilenplatzhalter 4">
            <a:extLst>
              <a:ext uri="{FF2B5EF4-FFF2-40B4-BE49-F238E27FC236}">
                <a16:creationId xmlns:a16="http://schemas.microsoft.com/office/drawing/2014/main" id="{DF61C3FC-DF98-23D7-0131-D8AA23950D19}"/>
              </a:ext>
            </a:extLst>
          </p:cNvPr>
          <p:cNvSpPr>
            <a:spLocks noGrp="1"/>
          </p:cNvSpPr>
          <p:nvPr>
            <p:ph type="ftr" sz="quarter" idx="3"/>
          </p:nvPr>
        </p:nvSpPr>
        <p:spPr>
          <a:xfrm>
            <a:off x="838200" y="6356349"/>
            <a:ext cx="4114800" cy="365125"/>
          </a:xfrm>
          <a:prstGeom prst="rect">
            <a:avLst/>
          </a:prstGeom>
        </p:spPr>
        <p:txBody>
          <a:bodyPr anchor="ctr"/>
          <a:lstStyle>
            <a:lvl1pPr algn="l">
              <a:defRPr sz="1100"/>
            </a:lvl1pPr>
          </a:lstStyle>
          <a:p>
            <a:r>
              <a:rPr lang="de-DE"/>
              <a:t>Demografieberatung Digi+</a:t>
            </a:r>
            <a:endParaRPr lang="de-AT" dirty="0"/>
          </a:p>
        </p:txBody>
      </p:sp>
      <p:sp>
        <p:nvSpPr>
          <p:cNvPr id="8" name="Foliennummernplatzhalter 5">
            <a:extLst>
              <a:ext uri="{FF2B5EF4-FFF2-40B4-BE49-F238E27FC236}">
                <a16:creationId xmlns:a16="http://schemas.microsoft.com/office/drawing/2014/main" id="{2A665A70-7701-D09C-5252-B13B645ADC68}"/>
              </a:ext>
            </a:extLst>
          </p:cNvPr>
          <p:cNvSpPr>
            <a:spLocks noGrp="1"/>
          </p:cNvSpPr>
          <p:nvPr>
            <p:ph type="sldNum" sz="quarter" idx="4"/>
          </p:nvPr>
        </p:nvSpPr>
        <p:spPr>
          <a:xfrm>
            <a:off x="8610600" y="6356350"/>
            <a:ext cx="2743200" cy="365125"/>
          </a:xfrm>
          <a:prstGeom prst="rect">
            <a:avLst/>
          </a:prstGeom>
        </p:spPr>
        <p:txBody>
          <a:bodyPr anchor="ctr"/>
          <a:lstStyle>
            <a:lvl1pPr algn="r">
              <a:defRPr sz="1100"/>
            </a:lvl1pPr>
          </a:lstStyle>
          <a:p>
            <a:fld id="{5355FB0E-4B63-47FD-937C-4B994ACB8B58}" type="slidenum">
              <a:rPr lang="de-AT" smtClean="0"/>
              <a:pPr/>
              <a:t>‹Nr.›</a:t>
            </a:fld>
            <a:endParaRPr lang="de-AT"/>
          </a:p>
        </p:txBody>
      </p:sp>
    </p:spTree>
    <p:extLst>
      <p:ext uri="{BB962C8B-B14F-4D97-AF65-F5344CB8AC3E}">
        <p14:creationId xmlns:p14="http://schemas.microsoft.com/office/powerpoint/2010/main" val="91333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3" r:id="rId5"/>
    <p:sldLayoutId id="2147483661" r:id="rId6"/>
    <p:sldLayoutId id="2147483664" r:id="rId7"/>
    <p:sldLayoutId id="2147483652" r:id="rId8"/>
    <p:sldLayoutId id="2147483662" r:id="rId9"/>
    <p:sldLayoutId id="2147483653" r:id="rId10"/>
    <p:sldLayoutId id="2147483654" r:id="rId11"/>
    <p:sldLayoutId id="2147483655" r:id="rId12"/>
    <p:sldLayoutId id="2147483656" r:id="rId13"/>
    <p:sldLayoutId id="2147483657" r:id="rId14"/>
    <p:sldLayoutId id="2147483665" r:id="rId15"/>
    <p:sldLayoutId id="2147483666" r:id="rId16"/>
  </p:sldLayoutIdLst>
  <p:hf hd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hyperlink" Target="https://www.statistik.at/fileadmin/announcement/2025/05/20250515KI_AnalyseEN.pdf?u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hyperlink" Target="https://www.statistik.at/fileadmin/announcement/2025/05/20250515KI_AnalyseEN.pdf?u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hyperlink" Target="https://www.statistik.at/fileadmin/announcement/2025/05/20250515KI_AnalyseEN.pdf?utm"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hyperlink" Target="https://www.statistik.at/fileadmin/announcement/2024/10/20241016IKTU2024.pdf" TargetMode="Externa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video" Target="https://www.youtube.com/embed/6q_ZIydZva8?list=PLRL7CRmGXKgGxIOl07u1S7HhOouCBYTyI" TargetMode="External"/><Relationship Id="rId4" Type="http://schemas.openxmlformats.org/officeDocument/2006/relationships/hyperlink" Target="https://www.rtr.at/ki-servicestelle"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hyperlink" Target="https://www.rtr.at/rtr/service/ki-servicestelle/ki-servicestelle.de.html" TargetMode="External"/><Relationship Id="rId7" Type="http://schemas.openxmlformats.org/officeDocument/2006/relationships/hyperlink" Target="https://www.wko.at/digitalisierung/kuenstliche-intelligenz"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www.wko.at/digitalisierung/ki-guidelines/transparenz-und-kennzeichnungen" TargetMode="External"/><Relationship Id="rId5" Type="http://schemas.openxmlformats.org/officeDocument/2006/relationships/hyperlink" Target="https://www.usp.gv.at/aktuelles/newsliste/ai-act-was-unternehmen-jetzt-wissen-muessen.html" TargetMode="External"/><Relationship Id="rId4" Type="http://schemas.openxmlformats.org/officeDocument/2006/relationships/hyperlink" Target="https://www.wko.at/digitalisierung/ai-act-eu" TargetMode="External"/></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aiaustria.com/"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s://chat.openai.com/" TargetMode="External"/><Relationship Id="rId5" Type="http://schemas.openxmlformats.org/officeDocument/2006/relationships/hyperlink" Target="https://stablediffusionweb.com/#ai-image-generator" TargetMode="External"/><Relationship Id="rId4" Type="http://schemas.openxmlformats.org/officeDocument/2006/relationships/hyperlink" Target="https://tldv.io/"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onlinesicherheit.gv.at/Services/Technologie-Schwerpunkte/KI-und-IT-Security/Kuenstliche-Intelligenz-im-Spannungsfeld-der-IT-Sicherheit.html" TargetMode="External"/><Relationship Id="rId7" Type="http://schemas.openxmlformats.org/officeDocument/2006/relationships/image" Target="../media/image29.svg"/><Relationship Id="rId2" Type="http://schemas.openxmlformats.org/officeDocument/2006/relationships/hyperlink" Target="https://www.youtube.com/watch?v=itayD11rOkQ" TargetMode="External"/><Relationship Id="rId1" Type="http://schemas.openxmlformats.org/officeDocument/2006/relationships/slideLayout" Target="../slideLayouts/slideLayout4.xml"/><Relationship Id="rId6" Type="http://schemas.openxmlformats.org/officeDocument/2006/relationships/hyperlink" Target="https://digital-strategy.ec.europa.eu/en/policies/eu-icons-labelling-ai-generated-content" TargetMode="External"/><Relationship Id="rId5" Type="http://schemas.openxmlformats.org/officeDocument/2006/relationships/hyperlink" Target="https://www.rtr.at/rtr/service/ki-servicestelle/ki-servicestelle.de.html" TargetMode="External"/><Relationship Id="rId4" Type="http://schemas.openxmlformats.org/officeDocument/2006/relationships/hyperlink" Target="https://www2.deloitte.com/content/dam/Deloitte/at/Documents/presse/at-deloitte-studie-digitalisierung-arbeitswelt-2023.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D74D060-8B6C-D8E3-9491-895C5FB2570D}"/>
              </a:ext>
            </a:extLst>
          </p:cNvPr>
          <p:cNvSpPr>
            <a:spLocks noGrp="1"/>
          </p:cNvSpPr>
          <p:nvPr>
            <p:ph type="ctrTitle"/>
          </p:nvPr>
        </p:nvSpPr>
        <p:spPr/>
        <p:txBody>
          <a:bodyPr>
            <a:normAutofit/>
          </a:bodyPr>
          <a:lstStyle/>
          <a:p>
            <a:r>
              <a:rPr lang="de-DE" sz="3600" b="1" dirty="0"/>
              <a:t>Nutzung von Künstlicher Intelligenz</a:t>
            </a:r>
            <a:endParaRPr lang="de-AT" sz="3600" dirty="0"/>
          </a:p>
        </p:txBody>
      </p:sp>
      <p:sp>
        <p:nvSpPr>
          <p:cNvPr id="4" name="Untertitel 3">
            <a:extLst>
              <a:ext uri="{FF2B5EF4-FFF2-40B4-BE49-F238E27FC236}">
                <a16:creationId xmlns:a16="http://schemas.microsoft.com/office/drawing/2014/main" id="{B705BA2E-6552-240B-1FF6-CB0586E5E90A}"/>
              </a:ext>
            </a:extLst>
          </p:cNvPr>
          <p:cNvSpPr>
            <a:spLocks noGrp="1"/>
          </p:cNvSpPr>
          <p:nvPr>
            <p:ph type="subTitle" idx="1"/>
          </p:nvPr>
        </p:nvSpPr>
        <p:spPr>
          <a:xfrm>
            <a:off x="662573" y="3955309"/>
            <a:ext cx="6037163" cy="1178773"/>
          </a:xfrm>
        </p:spPr>
        <p:txBody>
          <a:bodyPr>
            <a:normAutofit/>
          </a:bodyPr>
          <a:lstStyle/>
          <a:p>
            <a:r>
              <a:rPr lang="de-DE" dirty="0"/>
              <a:t>Information und Einführung für Mitarbeiter*innen</a:t>
            </a:r>
          </a:p>
        </p:txBody>
      </p:sp>
      <p:pic>
        <p:nvPicPr>
          <p:cNvPr id="8" name="Bildplatzhalter 7" descr="Ein Bild, das Text, Person, computer, Tisch enthält.&#10;&#10;Automatisch generierte Beschreibung">
            <a:extLst>
              <a:ext uri="{FF2B5EF4-FFF2-40B4-BE49-F238E27FC236}">
                <a16:creationId xmlns:a16="http://schemas.microsoft.com/office/drawing/2014/main" id="{7649148A-6116-5CB6-7C8E-EABCBAF2564D}"/>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22994" r="10236"/>
          <a:stretch/>
        </p:blipFill>
        <p:spPr>
          <a:xfrm>
            <a:off x="7174100" y="189000"/>
            <a:ext cx="6480000" cy="6480000"/>
          </a:xfrm>
        </p:spPr>
      </p:pic>
    </p:spTree>
    <p:extLst>
      <p:ext uri="{BB962C8B-B14F-4D97-AF65-F5344CB8AC3E}">
        <p14:creationId xmlns:p14="http://schemas.microsoft.com/office/powerpoint/2010/main" val="9557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1F757428-3884-617D-BF5F-CCC3E19F9D55}"/>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artisticBlur radius="4"/>
                    </a14:imgEffect>
                    <a14:imgEffect>
                      <a14:brightnessContrast bright="-40000"/>
                    </a14:imgEffect>
                  </a14:imgLayer>
                </a14:imgProps>
              </a:ext>
              <a:ext uri="{28A0092B-C50C-407E-A947-70E740481C1C}">
                <a14:useLocalDpi xmlns:a14="http://schemas.microsoft.com/office/drawing/2010/main" val="0"/>
              </a:ext>
            </a:extLst>
          </a:blip>
          <a:srcRect t="7796" b="7796"/>
          <a:stretch/>
        </p:blipFill>
        <p:spPr/>
      </p:pic>
      <p:sp>
        <p:nvSpPr>
          <p:cNvPr id="3" name="Foliennummernplatzhalter 2">
            <a:extLst>
              <a:ext uri="{FF2B5EF4-FFF2-40B4-BE49-F238E27FC236}">
                <a16:creationId xmlns:a16="http://schemas.microsoft.com/office/drawing/2014/main" id="{1E96F9F7-025A-D287-AD50-604FD9DFCAD1}"/>
              </a:ext>
            </a:extLst>
          </p:cNvPr>
          <p:cNvSpPr>
            <a:spLocks noGrp="1"/>
          </p:cNvSpPr>
          <p:nvPr>
            <p:ph type="sldNum" sz="quarter" idx="4"/>
          </p:nvPr>
        </p:nvSpPr>
        <p:spPr>
          <a:xfrm>
            <a:off x="10196422" y="6356350"/>
            <a:ext cx="1157377" cy="365125"/>
          </a:xfrm>
          <a:prstGeom prst="rect">
            <a:avLst/>
          </a:prstGeom>
        </p:spPr>
        <p:txBody>
          <a:bodyPr anchor="ctr"/>
          <a:lstStyle>
            <a:defPPr>
              <a:defRPr lang="de-DE"/>
            </a:defPPr>
            <a:lvl1pPr marL="0" algn="r"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55FB0E-4B63-47FD-937C-4B994ACB8B58}" type="slidenum">
              <a:rPr lang="de-AT" smtClean="0"/>
              <a:pPr/>
              <a:t>2</a:t>
            </a:fld>
            <a:endParaRPr lang="de-AT" dirty="0">
              <a:solidFill>
                <a:schemeClr val="bg1"/>
              </a:solidFill>
            </a:endParaRPr>
          </a:p>
        </p:txBody>
      </p:sp>
      <p:sp>
        <p:nvSpPr>
          <p:cNvPr id="4" name="Titel 3">
            <a:extLst>
              <a:ext uri="{FF2B5EF4-FFF2-40B4-BE49-F238E27FC236}">
                <a16:creationId xmlns:a16="http://schemas.microsoft.com/office/drawing/2014/main" id="{AD5CA6FE-D0C8-2FA6-D5CE-A13060D2AB16}"/>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AT" sz="3600" dirty="0">
                <a:solidFill>
                  <a:schemeClr val="accent1"/>
                </a:solidFill>
              </a:rPr>
              <a:t>Zahlen – Daten - Fakten</a:t>
            </a:r>
          </a:p>
        </p:txBody>
      </p:sp>
      <p:sp>
        <p:nvSpPr>
          <p:cNvPr id="5" name="Textplatzhalter 4">
            <a:extLst>
              <a:ext uri="{FF2B5EF4-FFF2-40B4-BE49-F238E27FC236}">
                <a16:creationId xmlns:a16="http://schemas.microsoft.com/office/drawing/2014/main" id="{EBAE91D6-248D-18BB-57C1-A494C92C6BEF}"/>
              </a:ext>
            </a:extLst>
          </p:cNvPr>
          <p:cNvSpPr>
            <a:spLocks noGrp="1"/>
          </p:cNvSpPr>
          <p:nvPr>
            <p:ph type="body" idx="1"/>
          </p:nvPr>
        </p:nvSpPr>
        <p:spPr>
          <a:xfrm>
            <a:off x="838200" y="4460429"/>
            <a:ext cx="10515600" cy="886009"/>
          </a:xfrm>
        </p:spPr>
        <p:txBody>
          <a:bodyPr/>
          <a:lstStyle/>
          <a:p>
            <a:r>
              <a:rPr lang="de-DE" dirty="0">
                <a:solidFill>
                  <a:schemeClr val="bg1"/>
                </a:solidFill>
              </a:rPr>
              <a:t>KI Grundsätzlich verstehen</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240AE1B0-D763-0994-9F07-5A41D7BB69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
        <p:nvSpPr>
          <p:cNvPr id="2" name="Fußzeilenplatzhalter 5">
            <a:extLst>
              <a:ext uri="{FF2B5EF4-FFF2-40B4-BE49-F238E27FC236}">
                <a16:creationId xmlns:a16="http://schemas.microsoft.com/office/drawing/2014/main" id="{E2CE2364-65C1-D5AB-85D4-0066D2239F45}"/>
              </a:ext>
            </a:extLst>
          </p:cNvPr>
          <p:cNvSpPr>
            <a:spLocks noGrp="1"/>
          </p:cNvSpPr>
          <p:nvPr>
            <p:ph type="ftr" sz="quarter" idx="3"/>
          </p:nvPr>
        </p:nvSpPr>
        <p:spPr>
          <a:xfrm>
            <a:off x="838198" y="6356349"/>
            <a:ext cx="9358223" cy="365125"/>
          </a:xfrm>
          <a:prstGeom prst="rect">
            <a:avLst/>
          </a:prstGeom>
        </p:spPr>
        <p:txBody>
          <a:bodyPr anchor="ctr"/>
          <a:lstStyle>
            <a:defPPr>
              <a:defRPr lang="de-DE"/>
            </a:defPPr>
            <a:lvl1pPr marL="0" algn="l"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bg1"/>
                </a:solidFill>
              </a:rPr>
              <a:t>Demografieberatung Digi+			www.demografieberatungplus.at			@demografieberatungplus</a:t>
            </a:r>
            <a:endParaRPr lang="de-AT" dirty="0">
              <a:solidFill>
                <a:schemeClr val="bg1"/>
              </a:solidFill>
            </a:endParaRPr>
          </a:p>
        </p:txBody>
      </p:sp>
    </p:spTree>
    <p:extLst>
      <p:ext uri="{BB962C8B-B14F-4D97-AF65-F5344CB8AC3E}">
        <p14:creationId xmlns:p14="http://schemas.microsoft.com/office/powerpoint/2010/main" val="322024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6"/>
          <p:cNvSpPr>
            <a:spLocks noChangeArrowheads="1"/>
          </p:cNvSpPr>
          <p:nvPr/>
        </p:nvSpPr>
        <p:spPr bwMode="auto">
          <a:xfrm>
            <a:off x="536519" y="1622187"/>
            <a:ext cx="8578904" cy="1342754"/>
          </a:xfrm>
          <a:prstGeom prst="homePlate">
            <a:avLst>
              <a:gd name="adj" fmla="val 33889"/>
            </a:avLst>
          </a:prstGeom>
          <a:solidFill>
            <a:schemeClr val="bg1">
              <a:lumMod val="95000"/>
            </a:schemeClr>
          </a:solidFill>
          <a:ln w="12700" algn="ctr">
            <a:solidFill>
              <a:schemeClr val="bg1"/>
            </a:solidFill>
            <a:miter lim="800000"/>
            <a:headEnd type="none" w="sm" len="sm"/>
            <a:tailEnd type="none" w="sm" len="sm"/>
          </a:ln>
        </p:spPr>
        <p:txBody>
          <a:bodyPr wrap="square" lIns="36000" tIns="36000" rIns="36000" bIns="36000" anchor="t">
            <a:noAutofit/>
          </a:bodyPr>
          <a:lstStyle/>
          <a:p>
            <a:pPr>
              <a:defRPr/>
            </a:pPr>
            <a:r>
              <a:rPr lang="de-DE" dirty="0">
                <a:solidFill>
                  <a:sysClr val="windowText" lastClr="000000"/>
                </a:solidFill>
                <a:ea typeface="ＭＳ Ｐゴシック" pitchFamily="50" charset="-128"/>
              </a:rPr>
              <a:t>KI gibt es nicht erst seit Kurzem…</a:t>
            </a:r>
          </a:p>
        </p:txBody>
      </p:sp>
      <p:sp>
        <p:nvSpPr>
          <p:cNvPr id="4" name="Slide Number Placeholder 3"/>
          <p:cNvSpPr>
            <a:spLocks noGrp="1"/>
          </p:cNvSpPr>
          <p:nvPr>
            <p:ph type="sldNum" sz="quarter" idx="11"/>
          </p:nvPr>
        </p:nvSpPr>
        <p:spPr/>
        <p:txBody>
          <a:bodyPr/>
          <a:lstStyle/>
          <a:p>
            <a:fld id="{5058F5D3-696F-4784-84CA-AC11423F733D}" type="slidenum">
              <a:rPr lang="de-AT" smtClean="0"/>
              <a:pPr/>
              <a:t>3</a:t>
            </a:fld>
            <a:endParaRPr lang="de-AT"/>
          </a:p>
        </p:txBody>
      </p:sp>
      <p:sp>
        <p:nvSpPr>
          <p:cNvPr id="9" name="Rectangle 8"/>
          <p:cNvSpPr/>
          <p:nvPr/>
        </p:nvSpPr>
        <p:spPr bwMode="auto">
          <a:xfrm>
            <a:off x="536519" y="3349399"/>
            <a:ext cx="1962923" cy="3000824"/>
          </a:xfrm>
          <a:prstGeom prst="rect">
            <a:avLst/>
          </a:prstGeom>
          <a:solidFill>
            <a:srgbClr val="FFFFFF">
              <a:alpha val="89804"/>
            </a:srgbClr>
          </a:solidFill>
          <a:ln w="9525" cap="flat" cmpd="sng" algn="ctr">
            <a:gradFill>
              <a:gsLst>
                <a:gs pos="0">
                  <a:schemeClr val="accent1">
                    <a:lumMod val="5000"/>
                    <a:lumOff val="95000"/>
                  </a:schemeClr>
                </a:gs>
                <a:gs pos="56000">
                  <a:schemeClr val="accent3">
                    <a:lumMod val="60000"/>
                    <a:lumOff val="40000"/>
                  </a:schemeClr>
                </a:gs>
              </a:gsLst>
              <a:lin ang="16200000" scaled="0"/>
            </a:grad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r>
              <a:rPr lang="de-DE" sz="1600" dirty="0"/>
              <a:t>Begriff „</a:t>
            </a:r>
            <a:r>
              <a:rPr lang="de-DE" sz="1600" dirty="0" err="1"/>
              <a:t>artificial</a:t>
            </a:r>
            <a:r>
              <a:rPr lang="de-DE" sz="1600" dirty="0"/>
              <a:t> </a:t>
            </a:r>
            <a:r>
              <a:rPr lang="de-DE" sz="1600" dirty="0" err="1"/>
              <a:t>intelligence</a:t>
            </a:r>
            <a:r>
              <a:rPr lang="de-DE" sz="1600" dirty="0"/>
              <a:t>“ wird bei universitärem Workshop erstmals verwendet </a:t>
            </a:r>
          </a:p>
          <a:p>
            <a:pPr algn="ctr"/>
            <a:r>
              <a:rPr lang="de-DE" sz="1600" dirty="0"/>
              <a:t>-</a:t>
            </a:r>
          </a:p>
          <a:p>
            <a:pPr algn="ctr"/>
            <a:r>
              <a:rPr lang="de-DE" sz="1600" dirty="0"/>
              <a:t>Potenzial intelligenter Maschinen wird stark überschätzt</a:t>
            </a:r>
          </a:p>
        </p:txBody>
      </p:sp>
      <p:sp>
        <p:nvSpPr>
          <p:cNvPr id="10" name="AutoShape 4"/>
          <p:cNvSpPr>
            <a:spLocks noChangeArrowheads="1"/>
          </p:cNvSpPr>
          <p:nvPr/>
        </p:nvSpPr>
        <p:spPr bwMode="auto">
          <a:xfrm>
            <a:off x="4664978" y="2021996"/>
            <a:ext cx="2340000" cy="936000"/>
          </a:xfrm>
          <a:prstGeom prst="chevron">
            <a:avLst>
              <a:gd name="adj" fmla="val 36855"/>
            </a:avLst>
          </a:prstGeom>
          <a:solidFill>
            <a:schemeClr val="accent3"/>
          </a:solidFill>
          <a:ln w="12700" algn="ctr">
            <a:noFill/>
            <a:miter lim="800000"/>
            <a:headEnd type="none" w="sm" len="sm"/>
            <a:tailEnd type="none" w="sm" len="sm"/>
          </a:ln>
        </p:spPr>
        <p:txBody>
          <a:bodyPr wrap="square" lIns="36000" tIns="36000" rIns="36000" bIns="36000" anchor="ctr">
            <a:noAutofit/>
          </a:bodyPr>
          <a:lstStyle/>
          <a:p>
            <a:pPr>
              <a:defRPr/>
            </a:pPr>
            <a:r>
              <a:rPr lang="de-DE" sz="1700" b="1" dirty="0" err="1">
                <a:solidFill>
                  <a:schemeClr val="bg1"/>
                </a:solidFill>
                <a:latin typeface="+mj-lt"/>
                <a:ea typeface="ＭＳ Ｐゴシック" pitchFamily="50" charset="-128"/>
              </a:rPr>
              <a:t>Rebirth</a:t>
            </a:r>
            <a:r>
              <a:rPr lang="de-DE" sz="1700" b="1" dirty="0">
                <a:solidFill>
                  <a:schemeClr val="bg1"/>
                </a:solidFill>
                <a:latin typeface="+mj-lt"/>
                <a:ea typeface="ＭＳ Ｐゴシック" pitchFamily="50" charset="-128"/>
              </a:rPr>
              <a:t> </a:t>
            </a:r>
            <a:r>
              <a:rPr lang="de-DE" sz="1700" b="1" dirty="0" err="1">
                <a:solidFill>
                  <a:schemeClr val="bg1"/>
                </a:solidFill>
                <a:latin typeface="+mj-lt"/>
                <a:ea typeface="ＭＳ Ｐゴシック" pitchFamily="50" charset="-128"/>
              </a:rPr>
              <a:t>of</a:t>
            </a:r>
            <a:r>
              <a:rPr lang="de-DE" sz="1700" b="1" dirty="0">
                <a:solidFill>
                  <a:schemeClr val="bg1"/>
                </a:solidFill>
                <a:latin typeface="+mj-lt"/>
                <a:ea typeface="ＭＳ Ｐゴシック" pitchFamily="50" charset="-128"/>
              </a:rPr>
              <a:t> AI</a:t>
            </a:r>
          </a:p>
        </p:txBody>
      </p:sp>
      <p:sp>
        <p:nvSpPr>
          <p:cNvPr id="11" name="AutoShape 5"/>
          <p:cNvSpPr>
            <a:spLocks noChangeArrowheads="1"/>
          </p:cNvSpPr>
          <p:nvPr/>
        </p:nvSpPr>
        <p:spPr bwMode="auto">
          <a:xfrm>
            <a:off x="6729208" y="2021996"/>
            <a:ext cx="2516125" cy="936000"/>
          </a:xfrm>
          <a:prstGeom prst="chevron">
            <a:avLst>
              <a:gd name="adj" fmla="val 36855"/>
            </a:avLst>
          </a:prstGeom>
          <a:solidFill>
            <a:schemeClr val="accent3"/>
          </a:solidFill>
          <a:ln w="12700" algn="ctr">
            <a:noFill/>
            <a:miter lim="800000"/>
            <a:headEnd type="none" w="sm" len="sm"/>
            <a:tailEnd type="none" w="sm" len="sm"/>
          </a:ln>
        </p:spPr>
        <p:txBody>
          <a:bodyPr wrap="square" lIns="36000" tIns="36000" rIns="36000" bIns="36000" anchor="ctr">
            <a:noAutofit/>
          </a:bodyPr>
          <a:lstStyle/>
          <a:p>
            <a:pPr>
              <a:defRPr/>
            </a:pPr>
            <a:r>
              <a:rPr lang="de-DE" sz="1700" b="1" dirty="0">
                <a:solidFill>
                  <a:schemeClr val="bg1"/>
                </a:solidFill>
                <a:latin typeface="+mj-lt"/>
                <a:ea typeface="ＭＳ Ｐゴシック" pitchFamily="50" charset="-128"/>
              </a:rPr>
              <a:t>KI-Systeme übertreffen Menschen</a:t>
            </a:r>
          </a:p>
        </p:txBody>
      </p:sp>
      <p:sp>
        <p:nvSpPr>
          <p:cNvPr id="12" name="AutoShape 6"/>
          <p:cNvSpPr>
            <a:spLocks noChangeArrowheads="1"/>
          </p:cNvSpPr>
          <p:nvPr/>
        </p:nvSpPr>
        <p:spPr bwMode="auto">
          <a:xfrm>
            <a:off x="536519" y="2021996"/>
            <a:ext cx="2353587" cy="936000"/>
          </a:xfrm>
          <a:prstGeom prst="homePlate">
            <a:avLst>
              <a:gd name="adj" fmla="val 38784"/>
            </a:avLst>
          </a:prstGeom>
          <a:solidFill>
            <a:schemeClr val="accent3"/>
          </a:solidFill>
          <a:ln w="12700" algn="ctr">
            <a:noFill/>
            <a:miter lim="800000"/>
            <a:headEnd type="none" w="sm" len="sm"/>
            <a:tailEnd type="none" w="sm" len="sm"/>
          </a:ln>
        </p:spPr>
        <p:txBody>
          <a:bodyPr wrap="square" lIns="36000" tIns="36000" rIns="36000" bIns="36000" anchor="ctr">
            <a:noAutofit/>
          </a:bodyPr>
          <a:lstStyle/>
          <a:p>
            <a:pPr>
              <a:defRPr/>
            </a:pPr>
            <a:r>
              <a:rPr lang="de-DE" b="1" dirty="0">
                <a:solidFill>
                  <a:schemeClr val="bg1"/>
                </a:solidFill>
                <a:latin typeface="+mj-lt"/>
                <a:ea typeface="ＭＳ Ｐゴシック" pitchFamily="50" charset="-128"/>
              </a:rPr>
              <a:t>Dartmouth Conference</a:t>
            </a:r>
          </a:p>
        </p:txBody>
      </p:sp>
      <p:sp>
        <p:nvSpPr>
          <p:cNvPr id="13" name="AutoShape 7"/>
          <p:cNvSpPr>
            <a:spLocks noChangeArrowheads="1"/>
          </p:cNvSpPr>
          <p:nvPr/>
        </p:nvSpPr>
        <p:spPr bwMode="auto">
          <a:xfrm>
            <a:off x="2600749" y="2021996"/>
            <a:ext cx="2340000" cy="936000"/>
          </a:xfrm>
          <a:prstGeom prst="chevron">
            <a:avLst>
              <a:gd name="adj" fmla="val 36855"/>
            </a:avLst>
          </a:prstGeom>
          <a:solidFill>
            <a:schemeClr val="accent3"/>
          </a:solidFill>
          <a:ln w="12700" algn="ctr">
            <a:noFill/>
            <a:miter lim="800000"/>
            <a:headEnd type="none" w="sm" len="sm"/>
            <a:tailEnd type="none" w="sm" len="sm"/>
          </a:ln>
        </p:spPr>
        <p:txBody>
          <a:bodyPr wrap="square" lIns="36000" tIns="36000" rIns="36000" bIns="36000" anchor="ctr">
            <a:noAutofit/>
          </a:bodyPr>
          <a:lstStyle/>
          <a:p>
            <a:pPr>
              <a:defRPr/>
            </a:pPr>
            <a:r>
              <a:rPr lang="de-DE" b="1" dirty="0">
                <a:solidFill>
                  <a:schemeClr val="bg1"/>
                </a:solidFill>
                <a:latin typeface="+mj-lt"/>
                <a:ea typeface="ＭＳ Ｐゴシック" pitchFamily="50" charset="-128"/>
              </a:rPr>
              <a:t>ELIZA</a:t>
            </a:r>
          </a:p>
        </p:txBody>
      </p:sp>
      <p:sp>
        <p:nvSpPr>
          <p:cNvPr id="23" name="Rectangle 22"/>
          <p:cNvSpPr/>
          <p:nvPr/>
        </p:nvSpPr>
        <p:spPr bwMode="auto">
          <a:xfrm>
            <a:off x="2600749" y="3357805"/>
            <a:ext cx="1970292" cy="2991599"/>
          </a:xfrm>
          <a:prstGeom prst="rect">
            <a:avLst/>
          </a:prstGeom>
          <a:solidFill>
            <a:srgbClr val="FFFFFF">
              <a:alpha val="89804"/>
            </a:srgbClr>
          </a:solidFill>
          <a:ln w="9525" cap="flat" cmpd="sng" algn="ctr">
            <a:gradFill>
              <a:gsLst>
                <a:gs pos="0">
                  <a:schemeClr val="accent1">
                    <a:lumMod val="5000"/>
                    <a:lumOff val="95000"/>
                  </a:schemeClr>
                </a:gs>
                <a:gs pos="56000">
                  <a:schemeClr val="accent3">
                    <a:lumMod val="60000"/>
                    <a:lumOff val="40000"/>
                  </a:schemeClr>
                </a:gs>
              </a:gsLst>
              <a:lin ang="16200000" scaled="0"/>
            </a:grad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r>
              <a:rPr lang="de-DE" sz="1600" i="0" dirty="0">
                <a:effectLst/>
              </a:rPr>
              <a:t>Mit ELIZA wird der erste Chatbot von Joseph </a:t>
            </a:r>
            <a:r>
              <a:rPr lang="de-DE" sz="1600" i="0" dirty="0" err="1">
                <a:effectLst/>
              </a:rPr>
              <a:t>Weizenbaumer</a:t>
            </a:r>
            <a:r>
              <a:rPr lang="de-DE" sz="1600" i="0" dirty="0">
                <a:effectLst/>
              </a:rPr>
              <a:t> am MIT entwickelt</a:t>
            </a:r>
            <a:endParaRPr lang="de-DE" sz="1600" dirty="0"/>
          </a:p>
        </p:txBody>
      </p:sp>
      <p:sp>
        <p:nvSpPr>
          <p:cNvPr id="24" name="Rectangle 23"/>
          <p:cNvSpPr/>
          <p:nvPr/>
        </p:nvSpPr>
        <p:spPr bwMode="auto">
          <a:xfrm>
            <a:off x="4664979" y="3356908"/>
            <a:ext cx="1962924" cy="3000824"/>
          </a:xfrm>
          <a:prstGeom prst="rect">
            <a:avLst/>
          </a:prstGeom>
          <a:solidFill>
            <a:srgbClr val="FFFFFF">
              <a:alpha val="89804"/>
            </a:srgbClr>
          </a:solidFill>
          <a:ln w="9525" cap="flat" cmpd="sng" algn="ctr">
            <a:gradFill>
              <a:gsLst>
                <a:gs pos="0">
                  <a:schemeClr val="accent1">
                    <a:lumMod val="5000"/>
                    <a:lumOff val="95000"/>
                  </a:schemeClr>
                </a:gs>
                <a:gs pos="56000">
                  <a:schemeClr val="accent3">
                    <a:lumMod val="60000"/>
                    <a:lumOff val="40000"/>
                  </a:schemeClr>
                </a:gs>
              </a:gsLst>
              <a:lin ang="16200000" scaled="0"/>
            </a:grad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r>
              <a:rPr lang="de-DE" sz="1600" dirty="0"/>
              <a:t>Dem Gehirn nachempfundene  künstliche neuronale Netze werden von </a:t>
            </a:r>
            <a:r>
              <a:rPr lang="de-DE" sz="1600" dirty="0">
                <a:latin typeface="kleine_sans"/>
              </a:rPr>
              <a:t> </a:t>
            </a:r>
            <a:endParaRPr lang="de-DE" sz="1600" dirty="0"/>
          </a:p>
          <a:p>
            <a:pPr algn="ctr"/>
            <a:r>
              <a:rPr lang="de-DE" sz="1600" b="0" i="0" dirty="0">
                <a:effectLst/>
              </a:rPr>
              <a:t>Forschenden vermehrt eingesetzt, um Daten und Texte zu verarbeiten</a:t>
            </a:r>
          </a:p>
          <a:p>
            <a:pPr algn="ctr"/>
            <a:endParaRPr lang="de-DE" sz="1600" dirty="0"/>
          </a:p>
        </p:txBody>
      </p:sp>
      <p:sp>
        <p:nvSpPr>
          <p:cNvPr id="25" name="Rectangle 24"/>
          <p:cNvSpPr/>
          <p:nvPr/>
        </p:nvSpPr>
        <p:spPr bwMode="auto">
          <a:xfrm>
            <a:off x="6729209" y="3357805"/>
            <a:ext cx="2173491" cy="2991599"/>
          </a:xfrm>
          <a:prstGeom prst="rect">
            <a:avLst/>
          </a:prstGeom>
          <a:solidFill>
            <a:srgbClr val="FFFFFF">
              <a:alpha val="89804"/>
            </a:srgbClr>
          </a:solidFill>
          <a:ln w="9525" cap="flat" cmpd="sng" algn="ctr">
            <a:gradFill>
              <a:gsLst>
                <a:gs pos="0">
                  <a:schemeClr val="accent1">
                    <a:lumMod val="5000"/>
                    <a:lumOff val="95000"/>
                  </a:schemeClr>
                </a:gs>
                <a:gs pos="56000">
                  <a:schemeClr val="accent3">
                    <a:lumMod val="60000"/>
                    <a:lumOff val="40000"/>
                  </a:schemeClr>
                </a:gs>
              </a:gsLst>
              <a:lin ang="16200000" scaled="0"/>
            </a:grad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spcBef>
                <a:spcPts val="600"/>
              </a:spcBef>
              <a:spcAft>
                <a:spcPts val="600"/>
              </a:spcAft>
            </a:pPr>
            <a:r>
              <a:rPr lang="de-DE" sz="1600" i="0" dirty="0">
                <a:effectLst/>
                <a:latin typeface="+mj-lt"/>
              </a:rPr>
              <a:t>1997</a:t>
            </a:r>
            <a:r>
              <a:rPr lang="de-DE" sz="1600" b="0" i="0" dirty="0">
                <a:effectLst/>
              </a:rPr>
              <a:t> </a:t>
            </a:r>
          </a:p>
          <a:p>
            <a:pPr algn="ctr"/>
            <a:r>
              <a:rPr lang="de-DE" sz="1600" b="0" i="0" dirty="0">
                <a:effectLst/>
              </a:rPr>
              <a:t>IBMs  „Deep Blue“ besiegt Schach-Weltmeister Garri Kasparow.</a:t>
            </a:r>
          </a:p>
          <a:p>
            <a:pPr algn="ctr">
              <a:spcBef>
                <a:spcPts val="600"/>
              </a:spcBef>
              <a:spcAft>
                <a:spcPts val="600"/>
              </a:spcAft>
            </a:pPr>
            <a:r>
              <a:rPr lang="de-DE" sz="1600" i="0" dirty="0">
                <a:effectLst/>
                <a:latin typeface="+mj-lt"/>
              </a:rPr>
              <a:t>2018</a:t>
            </a:r>
            <a:endParaRPr lang="de-DE" sz="1600" dirty="0">
              <a:latin typeface="+mj-lt"/>
            </a:endParaRPr>
          </a:p>
          <a:p>
            <a:pPr algn="ctr"/>
            <a:r>
              <a:rPr lang="de-DE" sz="1600" b="0" i="0" dirty="0">
                <a:effectLst/>
              </a:rPr>
              <a:t>„</a:t>
            </a:r>
            <a:r>
              <a:rPr lang="de-DE" sz="1600" b="0" i="0" dirty="0" err="1">
                <a:effectLst/>
              </a:rPr>
              <a:t>AlphaFold</a:t>
            </a:r>
            <a:r>
              <a:rPr lang="de-DE" sz="1600" b="0" i="0" dirty="0">
                <a:effectLst/>
              </a:rPr>
              <a:t>“ löst jahrzehntelang</a:t>
            </a:r>
            <a:r>
              <a:rPr lang="de-DE" sz="1600" dirty="0"/>
              <a:t> bestehendes</a:t>
            </a:r>
            <a:r>
              <a:rPr lang="de-DE" sz="1600" b="0" i="0" dirty="0">
                <a:effectLst/>
              </a:rPr>
              <a:t> Problem  der Molekularbiologie</a:t>
            </a:r>
            <a:endParaRPr lang="de-DE" sz="1600" dirty="0"/>
          </a:p>
        </p:txBody>
      </p:sp>
      <p:sp>
        <p:nvSpPr>
          <p:cNvPr id="31" name="AutoShape 5"/>
          <p:cNvSpPr>
            <a:spLocks noChangeArrowheads="1"/>
          </p:cNvSpPr>
          <p:nvPr/>
        </p:nvSpPr>
        <p:spPr bwMode="auto">
          <a:xfrm>
            <a:off x="8996636" y="2021996"/>
            <a:ext cx="2340000" cy="936000"/>
          </a:xfrm>
          <a:prstGeom prst="chevron">
            <a:avLst>
              <a:gd name="adj" fmla="val 36855"/>
            </a:avLst>
          </a:prstGeom>
          <a:solidFill>
            <a:schemeClr val="accent3">
              <a:alpha val="65000"/>
            </a:schemeClr>
          </a:solidFill>
          <a:ln w="12700" algn="ctr">
            <a:noFill/>
            <a:miter lim="800000"/>
            <a:headEnd type="none" w="sm" len="sm"/>
            <a:tailEnd type="none" w="sm" len="sm"/>
          </a:ln>
        </p:spPr>
        <p:txBody>
          <a:bodyPr wrap="square" lIns="36000" tIns="36000" rIns="36000" bIns="36000" anchor="ctr">
            <a:noAutofit/>
          </a:bodyPr>
          <a:lstStyle/>
          <a:p>
            <a:pPr>
              <a:defRPr/>
            </a:pPr>
            <a:r>
              <a:rPr lang="de-DE" b="1" dirty="0">
                <a:solidFill>
                  <a:schemeClr val="bg1"/>
                </a:solidFill>
                <a:latin typeface="+mj-lt"/>
                <a:ea typeface="ＭＳ Ｐゴシック" pitchFamily="50" charset="-128"/>
              </a:rPr>
              <a:t>Aktueller Hype</a:t>
            </a:r>
          </a:p>
        </p:txBody>
      </p:sp>
      <p:sp>
        <p:nvSpPr>
          <p:cNvPr id="32" name="Rectangle 31"/>
          <p:cNvSpPr/>
          <p:nvPr/>
        </p:nvSpPr>
        <p:spPr bwMode="auto">
          <a:xfrm>
            <a:off x="8996638" y="3468975"/>
            <a:ext cx="1980000" cy="2868167"/>
          </a:xfrm>
          <a:prstGeom prst="rect">
            <a:avLst/>
          </a:prstGeom>
          <a:solidFill>
            <a:srgbClr val="FFFFFF">
              <a:alpha val="89804"/>
            </a:srgbClr>
          </a:solidFill>
          <a:ln w="9525" cap="flat" cmpd="sng" algn="ctr">
            <a:gradFill>
              <a:gsLst>
                <a:gs pos="0">
                  <a:schemeClr val="accent1">
                    <a:lumMod val="5000"/>
                    <a:lumOff val="95000"/>
                  </a:schemeClr>
                </a:gs>
                <a:gs pos="56000">
                  <a:schemeClr val="accent3">
                    <a:lumMod val="60000"/>
                    <a:lumOff val="40000"/>
                  </a:schemeClr>
                </a:gs>
              </a:gsLst>
              <a:lin ang="16200000" scaled="0"/>
            </a:grad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spcBef>
                <a:spcPts val="600"/>
              </a:spcBef>
              <a:spcAft>
                <a:spcPts val="600"/>
              </a:spcAft>
            </a:pPr>
            <a:r>
              <a:rPr lang="de-DE" sz="1600" i="0" dirty="0">
                <a:effectLst/>
                <a:latin typeface="+mj-lt"/>
              </a:rPr>
              <a:t>2023</a:t>
            </a:r>
            <a:r>
              <a:rPr lang="de-DE" sz="1600" b="0" i="0" dirty="0">
                <a:effectLst/>
              </a:rPr>
              <a:t> </a:t>
            </a:r>
          </a:p>
          <a:p>
            <a:pPr algn="ctr"/>
            <a:r>
              <a:rPr lang="de-DE" sz="1600" b="0" i="0" dirty="0">
                <a:effectLst/>
              </a:rPr>
              <a:t>ChatGPT wächst so schnell wie keine andere Anwendung zuvor. Nach fünf Tagen zählt der Bot eine Million User*innen, im Jänner 2023 sind es 100 Millionen</a:t>
            </a:r>
            <a:endParaRPr lang="de-DE" sz="1600" dirty="0"/>
          </a:p>
        </p:txBody>
      </p:sp>
      <p:sp>
        <p:nvSpPr>
          <p:cNvPr id="2" name="Fußzeilenplatzhalter 5">
            <a:extLst>
              <a:ext uri="{FF2B5EF4-FFF2-40B4-BE49-F238E27FC236}">
                <a16:creationId xmlns:a16="http://schemas.microsoft.com/office/drawing/2014/main" id="{681CCF1B-D6D3-A38B-A68D-F5BE1D4CBBC5}"/>
              </a:ext>
            </a:extLst>
          </p:cNvPr>
          <p:cNvSpPr txBox="1">
            <a:spLocks/>
          </p:cNvSpPr>
          <p:nvPr/>
        </p:nvSpPr>
        <p:spPr>
          <a:xfrm>
            <a:off x="838200" y="638546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Digi+</a:t>
            </a:r>
            <a:endParaRPr lang="de-AT" dirty="0"/>
          </a:p>
        </p:txBody>
      </p:sp>
      <p:pic>
        <p:nvPicPr>
          <p:cNvPr id="3" name="Grafik 2" descr="Ein Bild, das Text enthält.&#10;&#10;Automatisch generierte Beschreibung">
            <a:extLst>
              <a:ext uri="{FF2B5EF4-FFF2-40B4-BE49-F238E27FC236}">
                <a16:creationId xmlns:a16="http://schemas.microsoft.com/office/drawing/2014/main" id="{1E751992-B293-E005-CE38-ABF57E7AF304}"/>
              </a:ext>
            </a:extLst>
          </p:cNvPr>
          <p:cNvPicPr/>
          <p:nvPr/>
        </p:nvPicPr>
        <p:blipFill>
          <a:blip r:embed="rId3">
            <a:extLst>
              <a:ext uri="{28A0092B-C50C-407E-A947-70E740481C1C}">
                <a14:useLocalDpi xmlns:a14="http://schemas.microsoft.com/office/drawing/2010/main" val="0"/>
              </a:ext>
            </a:extLst>
          </a:blip>
          <a:stretch>
            <a:fillRect/>
          </a:stretch>
        </p:blipFill>
        <p:spPr>
          <a:xfrm>
            <a:off x="9543786" y="260225"/>
            <a:ext cx="2304630" cy="540000"/>
          </a:xfrm>
          <a:prstGeom prst="rect">
            <a:avLst/>
          </a:prstGeom>
        </p:spPr>
      </p:pic>
      <p:sp>
        <p:nvSpPr>
          <p:cNvPr id="26" name="Rectangle 31">
            <a:extLst>
              <a:ext uri="{FF2B5EF4-FFF2-40B4-BE49-F238E27FC236}">
                <a16:creationId xmlns:a16="http://schemas.microsoft.com/office/drawing/2014/main" id="{BE90724C-052E-1A19-2460-D73181C977B7}"/>
              </a:ext>
            </a:extLst>
          </p:cNvPr>
          <p:cNvSpPr/>
          <p:nvPr/>
        </p:nvSpPr>
        <p:spPr bwMode="auto">
          <a:xfrm>
            <a:off x="8996636" y="3009744"/>
            <a:ext cx="1980000" cy="407483"/>
          </a:xfrm>
          <a:prstGeom prst="rect">
            <a:avLst/>
          </a:prstGeom>
          <a:solidFill>
            <a:srgbClr val="FFFFFF">
              <a:alpha val="89804"/>
            </a:srgbClr>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lnSpc>
                <a:spcPct val="80000"/>
              </a:lnSpc>
            </a:pPr>
            <a:r>
              <a:rPr lang="de-DE" sz="1600" i="0" dirty="0">
                <a:solidFill>
                  <a:schemeClr val="tx2"/>
                </a:solidFill>
                <a:effectLst/>
                <a:latin typeface="+mj-lt"/>
              </a:rPr>
              <a:t>Heute</a:t>
            </a:r>
          </a:p>
        </p:txBody>
      </p:sp>
      <p:sp>
        <p:nvSpPr>
          <p:cNvPr id="33" name="Titel 2">
            <a:extLst>
              <a:ext uri="{FF2B5EF4-FFF2-40B4-BE49-F238E27FC236}">
                <a16:creationId xmlns:a16="http://schemas.microsoft.com/office/drawing/2014/main" id="{03B3C29F-7313-B2B2-4B6D-7D2AB979537C}"/>
              </a:ext>
            </a:extLst>
          </p:cNvPr>
          <p:cNvSpPr txBox="1">
            <a:spLocks/>
          </p:cNvSpPr>
          <p:nvPr/>
        </p:nvSpPr>
        <p:spPr>
          <a:xfrm>
            <a:off x="612578" y="260225"/>
            <a:ext cx="6371921" cy="13427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de-AT" sz="3600" dirty="0">
                <a:solidFill>
                  <a:schemeClr val="accent2"/>
                </a:solidFill>
              </a:rPr>
              <a:t>Kurze Geschichte künstlicher Intelligenz</a:t>
            </a:r>
            <a:endParaRPr lang="en-US" sz="3600" dirty="0">
              <a:solidFill>
                <a:schemeClr val="accent2"/>
              </a:solidFill>
            </a:endParaRPr>
          </a:p>
        </p:txBody>
      </p:sp>
      <p:sp>
        <p:nvSpPr>
          <p:cNvPr id="5" name="Rectangle 8">
            <a:extLst>
              <a:ext uri="{FF2B5EF4-FFF2-40B4-BE49-F238E27FC236}">
                <a16:creationId xmlns:a16="http://schemas.microsoft.com/office/drawing/2014/main" id="{C391A615-766C-28A6-E4C3-1FF02C79BE6B}"/>
              </a:ext>
            </a:extLst>
          </p:cNvPr>
          <p:cNvSpPr/>
          <p:nvPr/>
        </p:nvSpPr>
        <p:spPr bwMode="auto">
          <a:xfrm>
            <a:off x="536519" y="3003041"/>
            <a:ext cx="1980000" cy="461912"/>
          </a:xfrm>
          <a:prstGeom prst="rect">
            <a:avLst/>
          </a:prstGeom>
          <a:gradFill flip="none" rotWithShape="1">
            <a:gsLst>
              <a:gs pos="77000">
                <a:srgbClr val="F9C7A1"/>
              </a:gs>
              <a:gs pos="0">
                <a:schemeClr val="accent3"/>
              </a:gs>
              <a:gs pos="100000">
                <a:schemeClr val="bg1"/>
              </a:gs>
            </a:gsLst>
            <a:lin ang="5400000" scaled="1"/>
            <a:tileRect/>
          </a:gradFill>
          <a:ln w="6350"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lnSpc>
                <a:spcPct val="80000"/>
              </a:lnSpc>
            </a:pPr>
            <a:r>
              <a:rPr lang="de-DE" sz="1600" dirty="0">
                <a:solidFill>
                  <a:schemeClr val="bg1"/>
                </a:solidFill>
                <a:latin typeface="+mj-lt"/>
              </a:rPr>
              <a:t>1956</a:t>
            </a:r>
          </a:p>
        </p:txBody>
      </p:sp>
      <p:sp>
        <p:nvSpPr>
          <p:cNvPr id="6" name="Rectangle 22">
            <a:extLst>
              <a:ext uri="{FF2B5EF4-FFF2-40B4-BE49-F238E27FC236}">
                <a16:creationId xmlns:a16="http://schemas.microsoft.com/office/drawing/2014/main" id="{14FEED89-CA5E-4193-80AC-D7520867DCA5}"/>
              </a:ext>
            </a:extLst>
          </p:cNvPr>
          <p:cNvSpPr/>
          <p:nvPr/>
        </p:nvSpPr>
        <p:spPr bwMode="auto">
          <a:xfrm>
            <a:off x="2600749" y="3009743"/>
            <a:ext cx="1980000" cy="460493"/>
          </a:xfrm>
          <a:prstGeom prst="rect">
            <a:avLst/>
          </a:prstGeom>
          <a:gradFill flip="none" rotWithShape="1">
            <a:gsLst>
              <a:gs pos="77000">
                <a:srgbClr val="F9C7A1"/>
              </a:gs>
              <a:gs pos="0">
                <a:schemeClr val="accent3"/>
              </a:gs>
              <a:gs pos="100000">
                <a:schemeClr val="bg1"/>
              </a:gs>
            </a:gsLst>
            <a:lin ang="5400000" scaled="1"/>
            <a:tileRect/>
          </a:gradFill>
          <a:ln w="6350"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lnSpc>
                <a:spcPct val="80000"/>
              </a:lnSpc>
            </a:pPr>
            <a:r>
              <a:rPr lang="de-DE" sz="1600" i="0" dirty="0">
                <a:solidFill>
                  <a:schemeClr val="bg1"/>
                </a:solidFill>
                <a:effectLst/>
                <a:latin typeface="+mj-lt"/>
              </a:rPr>
              <a:t>1964</a:t>
            </a:r>
            <a:endParaRPr lang="de-DE" sz="1600" dirty="0">
              <a:solidFill>
                <a:schemeClr val="bg1"/>
              </a:solidFill>
              <a:latin typeface="+mj-lt"/>
            </a:endParaRPr>
          </a:p>
        </p:txBody>
      </p:sp>
      <p:sp>
        <p:nvSpPr>
          <p:cNvPr id="8" name="Rectangle 23">
            <a:extLst>
              <a:ext uri="{FF2B5EF4-FFF2-40B4-BE49-F238E27FC236}">
                <a16:creationId xmlns:a16="http://schemas.microsoft.com/office/drawing/2014/main" id="{393483EF-DE42-D776-E3AC-57C12B5A00AF}"/>
              </a:ext>
            </a:extLst>
          </p:cNvPr>
          <p:cNvSpPr/>
          <p:nvPr/>
        </p:nvSpPr>
        <p:spPr bwMode="auto">
          <a:xfrm>
            <a:off x="4664978" y="3003041"/>
            <a:ext cx="1980000" cy="461912"/>
          </a:xfrm>
          <a:prstGeom prst="rect">
            <a:avLst/>
          </a:prstGeom>
          <a:gradFill flip="none" rotWithShape="1">
            <a:gsLst>
              <a:gs pos="77000">
                <a:srgbClr val="F9C7A1"/>
              </a:gs>
              <a:gs pos="0">
                <a:schemeClr val="accent3"/>
              </a:gs>
              <a:gs pos="100000">
                <a:schemeClr val="bg1"/>
              </a:gs>
            </a:gsLst>
            <a:lin ang="5400000" scaled="1"/>
            <a:tileRect/>
          </a:gradFill>
          <a:ln w="6350"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lnSpc>
                <a:spcPct val="80000"/>
              </a:lnSpc>
            </a:pPr>
            <a:r>
              <a:rPr lang="de-DE" sz="1600" dirty="0">
                <a:solidFill>
                  <a:schemeClr val="bg1"/>
                </a:solidFill>
                <a:latin typeface="+mj-lt"/>
              </a:rPr>
              <a:t>1980er</a:t>
            </a:r>
          </a:p>
        </p:txBody>
      </p:sp>
      <p:sp>
        <p:nvSpPr>
          <p:cNvPr id="15" name="Rectangle 24">
            <a:extLst>
              <a:ext uri="{FF2B5EF4-FFF2-40B4-BE49-F238E27FC236}">
                <a16:creationId xmlns:a16="http://schemas.microsoft.com/office/drawing/2014/main" id="{E5433FEC-7DC2-0082-50FD-C6A2D5A4F98B}"/>
              </a:ext>
            </a:extLst>
          </p:cNvPr>
          <p:cNvSpPr/>
          <p:nvPr/>
        </p:nvSpPr>
        <p:spPr bwMode="auto">
          <a:xfrm>
            <a:off x="6721839" y="3003041"/>
            <a:ext cx="2195595" cy="460493"/>
          </a:xfrm>
          <a:prstGeom prst="rect">
            <a:avLst/>
          </a:prstGeom>
          <a:gradFill flip="none" rotWithShape="1">
            <a:gsLst>
              <a:gs pos="77000">
                <a:srgbClr val="F9C7A1"/>
              </a:gs>
              <a:gs pos="0">
                <a:schemeClr val="accent3"/>
              </a:gs>
              <a:gs pos="100000">
                <a:schemeClr val="bg1"/>
              </a:gs>
            </a:gsLst>
            <a:lin ang="5400000" scaled="1"/>
            <a:tileRect/>
          </a:gradFill>
          <a:ln w="6350"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lnSpc>
                <a:spcPct val="80000"/>
              </a:lnSpc>
            </a:pPr>
            <a:r>
              <a:rPr lang="de-DE" sz="1600" dirty="0">
                <a:solidFill>
                  <a:schemeClr val="bg1"/>
                </a:solidFill>
                <a:latin typeface="+mj-lt"/>
              </a:rPr>
              <a:t>Frühes 21.Jh.</a:t>
            </a:r>
          </a:p>
        </p:txBody>
      </p:sp>
      <p:sp>
        <p:nvSpPr>
          <p:cNvPr id="7" name="Ellipse 6">
            <a:extLst>
              <a:ext uri="{FF2B5EF4-FFF2-40B4-BE49-F238E27FC236}">
                <a16:creationId xmlns:a16="http://schemas.microsoft.com/office/drawing/2014/main" id="{163A8554-BA62-57C2-CA46-F3E4941D6370}"/>
              </a:ext>
            </a:extLst>
          </p:cNvPr>
          <p:cNvSpPr/>
          <p:nvPr/>
        </p:nvSpPr>
        <p:spPr>
          <a:xfrm>
            <a:off x="1446961" y="2894373"/>
            <a:ext cx="160774" cy="1518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Ellipse 15">
            <a:extLst>
              <a:ext uri="{FF2B5EF4-FFF2-40B4-BE49-F238E27FC236}">
                <a16:creationId xmlns:a16="http://schemas.microsoft.com/office/drawing/2014/main" id="{BB309DCE-FA00-F3ED-195A-0E2FEC8DBC84}"/>
              </a:ext>
            </a:extLst>
          </p:cNvPr>
          <p:cNvSpPr/>
          <p:nvPr/>
        </p:nvSpPr>
        <p:spPr>
          <a:xfrm>
            <a:off x="3508375" y="2894373"/>
            <a:ext cx="160774" cy="1518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Ellipse 16">
            <a:extLst>
              <a:ext uri="{FF2B5EF4-FFF2-40B4-BE49-F238E27FC236}">
                <a16:creationId xmlns:a16="http://schemas.microsoft.com/office/drawing/2014/main" id="{A3EFA5E2-980D-0992-3185-85174A057D1D}"/>
              </a:ext>
            </a:extLst>
          </p:cNvPr>
          <p:cNvSpPr/>
          <p:nvPr/>
        </p:nvSpPr>
        <p:spPr>
          <a:xfrm>
            <a:off x="5559018" y="2894373"/>
            <a:ext cx="160774" cy="1518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Ellipse 17">
            <a:extLst>
              <a:ext uri="{FF2B5EF4-FFF2-40B4-BE49-F238E27FC236}">
                <a16:creationId xmlns:a16="http://schemas.microsoft.com/office/drawing/2014/main" id="{E2675942-DE3E-27A2-5574-7C6134550F4B}"/>
              </a:ext>
            </a:extLst>
          </p:cNvPr>
          <p:cNvSpPr/>
          <p:nvPr/>
        </p:nvSpPr>
        <p:spPr>
          <a:xfrm>
            <a:off x="7740420" y="2894373"/>
            <a:ext cx="160774" cy="1518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5317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up)">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up)">
                                      <p:cBhvr>
                                        <p:cTn id="54" dur="5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3" grpId="0" animBg="1"/>
      <p:bldP spid="24" grpId="0" animBg="1"/>
      <p:bldP spid="25" grpId="0" animBg="1"/>
      <p:bldP spid="31" grpId="0" animBg="1"/>
      <p:bldP spid="32" grpId="0" animBg="1"/>
      <p:bldP spid="26" grpId="0" animBg="1"/>
      <p:bldP spid="5" grpId="0" animBg="1"/>
      <p:bldP spid="6" grpId="0" animBg="1"/>
      <p:bldP spid="8" grpId="0" animBg="1"/>
      <p:bldP spid="15" grpId="0" animBg="1"/>
      <p:bldP spid="7" grpId="0" animBg="1"/>
      <p:bldP spid="16"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6F0CB-88EF-F293-F199-9826634537A4}"/>
            </a:ext>
          </a:extLst>
        </p:cNvPr>
        <p:cNvGrpSpPr/>
        <p:nvPr/>
      </p:nvGrpSpPr>
      <p:grpSpPr>
        <a:xfrm>
          <a:off x="0" y="0"/>
          <a:ext cx="0" cy="0"/>
          <a:chOff x="0" y="0"/>
          <a:chExt cx="0" cy="0"/>
        </a:xfrm>
      </p:grpSpPr>
      <p:pic>
        <p:nvPicPr>
          <p:cNvPr id="17" name="Grafik 16" descr="Ein Bild, das Himmel, Kunst, Vogel enthält.&#10;&#10;Automatisch generierte Beschreibung">
            <a:extLst>
              <a:ext uri="{FF2B5EF4-FFF2-40B4-BE49-F238E27FC236}">
                <a16:creationId xmlns:a16="http://schemas.microsoft.com/office/drawing/2014/main" id="{5F25A6BB-B708-A079-3D0F-546FD671449F}"/>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39890" b="26915"/>
          <a:stretch/>
        </p:blipFill>
        <p:spPr>
          <a:xfrm>
            <a:off x="0" y="4581427"/>
            <a:ext cx="12192000" cy="2276573"/>
          </a:xfrm>
          <a:prstGeom prst="rect">
            <a:avLst/>
          </a:prstGeom>
        </p:spPr>
      </p:pic>
      <p:pic>
        <p:nvPicPr>
          <p:cNvPr id="6" name="Grafik 5">
            <a:extLst>
              <a:ext uri="{FF2B5EF4-FFF2-40B4-BE49-F238E27FC236}">
                <a16:creationId xmlns:a16="http://schemas.microsoft.com/office/drawing/2014/main" id="{D1FA8891-027B-1C76-E25D-B4D85A69C105}"/>
              </a:ext>
            </a:extLst>
          </p:cNvPr>
          <p:cNvPicPr>
            <a:picLocks noChangeAspect="1"/>
          </p:cNvPicPr>
          <p:nvPr/>
        </p:nvPicPr>
        <p:blipFill>
          <a:blip r:embed="rId4"/>
          <a:stretch>
            <a:fillRect/>
          </a:stretch>
        </p:blipFill>
        <p:spPr>
          <a:xfrm>
            <a:off x="2526383" y="901496"/>
            <a:ext cx="9506344" cy="5449892"/>
          </a:xfrm>
          <a:prstGeom prst="rect">
            <a:avLst/>
          </a:prstGeom>
        </p:spPr>
      </p:pic>
      <p:sp>
        <p:nvSpPr>
          <p:cNvPr id="4" name="Slide Number Placeholder 3">
            <a:extLst>
              <a:ext uri="{FF2B5EF4-FFF2-40B4-BE49-F238E27FC236}">
                <a16:creationId xmlns:a16="http://schemas.microsoft.com/office/drawing/2014/main" id="{8481774C-2CFB-33B9-F3AD-C04D3A0AA9D1}"/>
              </a:ext>
            </a:extLst>
          </p:cNvPr>
          <p:cNvSpPr>
            <a:spLocks noGrp="1"/>
          </p:cNvSpPr>
          <p:nvPr>
            <p:ph type="sldNum" sz="quarter" idx="11"/>
          </p:nvPr>
        </p:nvSpPr>
        <p:spPr>
          <a:xfrm>
            <a:off x="8610600" y="6197192"/>
            <a:ext cx="2743200" cy="365125"/>
          </a:xfrm>
        </p:spPr>
        <p:txBody>
          <a:bodyPr/>
          <a:lstStyle/>
          <a:p>
            <a:fld id="{5058F5D3-696F-4784-84CA-AC11423F733D}" type="slidenum">
              <a:rPr lang="de-AT" smtClean="0"/>
              <a:pPr/>
              <a:t>4</a:t>
            </a:fld>
            <a:endParaRPr lang="de-AT"/>
          </a:p>
        </p:txBody>
      </p:sp>
      <p:sp>
        <p:nvSpPr>
          <p:cNvPr id="48" name="AutoShape 2" descr="Bildergebnis für whatchado">
            <a:extLst>
              <a:ext uri="{FF2B5EF4-FFF2-40B4-BE49-F238E27FC236}">
                <a16:creationId xmlns:a16="http://schemas.microsoft.com/office/drawing/2014/main" id="{D1B3440D-156D-F651-3EDB-E34D622B3946}"/>
              </a:ext>
            </a:extLst>
          </p:cNvPr>
          <p:cNvSpPr>
            <a:spLocks noChangeAspect="1" noChangeArrowheads="1"/>
          </p:cNvSpPr>
          <p:nvPr/>
        </p:nvSpPr>
        <p:spPr bwMode="auto">
          <a:xfrm>
            <a:off x="-1439637" y="-573038"/>
            <a:ext cx="3619500" cy="1257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sp>
        <p:nvSpPr>
          <p:cNvPr id="2" name="Fußzeilenplatzhalter 5">
            <a:extLst>
              <a:ext uri="{FF2B5EF4-FFF2-40B4-BE49-F238E27FC236}">
                <a16:creationId xmlns:a16="http://schemas.microsoft.com/office/drawing/2014/main" id="{437725A2-8521-5E4C-3323-F9BF41B8E5DA}"/>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a:t>
            </a:r>
            <a:r>
              <a:rPr lang="de-DE" dirty="0" err="1"/>
              <a:t>Digi</a:t>
            </a:r>
            <a:r>
              <a:rPr lang="de-DE" dirty="0"/>
              <a:t>+</a:t>
            </a:r>
            <a:endParaRPr lang="de-AT" dirty="0"/>
          </a:p>
        </p:txBody>
      </p:sp>
      <p:sp>
        <p:nvSpPr>
          <p:cNvPr id="16" name="Text Placeholder 5">
            <a:extLst>
              <a:ext uri="{FF2B5EF4-FFF2-40B4-BE49-F238E27FC236}">
                <a16:creationId xmlns:a16="http://schemas.microsoft.com/office/drawing/2014/main" id="{FA3053C0-2571-E8F0-39EA-C443531BAFD1}"/>
              </a:ext>
            </a:extLst>
          </p:cNvPr>
          <p:cNvSpPr txBox="1">
            <a:spLocks/>
          </p:cNvSpPr>
          <p:nvPr/>
        </p:nvSpPr>
        <p:spPr>
          <a:xfrm>
            <a:off x="0" y="440587"/>
            <a:ext cx="5052767" cy="1257301"/>
          </a:xfrm>
          <a:prstGeom prst="homePlate">
            <a:avLst>
              <a:gd name="adj" fmla="val 22028"/>
            </a:avLst>
          </a:prstGeom>
          <a:solidFill>
            <a:schemeClr val="tx2">
              <a:lumMod val="60000"/>
              <a:lumOff val="40000"/>
            </a:schemeClr>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3200" dirty="0">
                <a:solidFill>
                  <a:schemeClr val="bg1"/>
                </a:solidFill>
                <a:latin typeface="+mj-lt"/>
                <a:cs typeface="Arial" charset="0"/>
              </a:rPr>
              <a:t>Nutzung von KI in </a:t>
            </a:r>
          </a:p>
          <a:p>
            <a:pPr>
              <a:buClr>
                <a:srgbClr val="000000"/>
              </a:buClr>
              <a:buSzPct val="80000"/>
            </a:pPr>
            <a:r>
              <a:rPr lang="de-AT" sz="3200" dirty="0">
                <a:solidFill>
                  <a:schemeClr val="bg1"/>
                </a:solidFill>
                <a:latin typeface="+mj-lt"/>
                <a:cs typeface="Arial" charset="0"/>
              </a:rPr>
              <a:t>Unternehmen</a:t>
            </a:r>
            <a:endParaRPr lang="en-US" sz="3200" dirty="0">
              <a:solidFill>
                <a:schemeClr val="bg1"/>
              </a:solidFill>
              <a:latin typeface="+mj-lt"/>
              <a:cs typeface="Arial" charset="0"/>
            </a:endParaRPr>
          </a:p>
        </p:txBody>
      </p:sp>
      <p:sp>
        <p:nvSpPr>
          <p:cNvPr id="3" name="Textfeld 2">
            <a:extLst>
              <a:ext uri="{FF2B5EF4-FFF2-40B4-BE49-F238E27FC236}">
                <a16:creationId xmlns:a16="http://schemas.microsoft.com/office/drawing/2014/main" id="{0C15FF31-D79E-C9D2-CB25-D50C16DC1DDD}"/>
              </a:ext>
            </a:extLst>
          </p:cNvPr>
          <p:cNvSpPr txBox="1"/>
          <p:nvPr/>
        </p:nvSpPr>
        <p:spPr>
          <a:xfrm>
            <a:off x="4953000" y="1242029"/>
            <a:ext cx="735474" cy="276999"/>
          </a:xfrm>
          <a:prstGeom prst="rect">
            <a:avLst/>
          </a:prstGeom>
          <a:noFill/>
        </p:spPr>
        <p:txBody>
          <a:bodyPr wrap="square" rtlCol="0">
            <a:spAutoFit/>
          </a:bodyPr>
          <a:lstStyle/>
          <a:p>
            <a:r>
              <a:rPr lang="de-AT" sz="1200" b="1" dirty="0"/>
              <a:t>29,9 %</a:t>
            </a:r>
          </a:p>
        </p:txBody>
      </p:sp>
      <p:sp>
        <p:nvSpPr>
          <p:cNvPr id="5" name="Textfeld 4">
            <a:extLst>
              <a:ext uri="{FF2B5EF4-FFF2-40B4-BE49-F238E27FC236}">
                <a16:creationId xmlns:a16="http://schemas.microsoft.com/office/drawing/2014/main" id="{5BCDE7A7-F473-4963-2665-FF705CA5313B}"/>
              </a:ext>
            </a:extLst>
          </p:cNvPr>
          <p:cNvSpPr txBox="1"/>
          <p:nvPr/>
        </p:nvSpPr>
        <p:spPr>
          <a:xfrm>
            <a:off x="7759824" y="2276573"/>
            <a:ext cx="735474" cy="276999"/>
          </a:xfrm>
          <a:prstGeom prst="rect">
            <a:avLst/>
          </a:prstGeom>
          <a:noFill/>
        </p:spPr>
        <p:txBody>
          <a:bodyPr wrap="square" rtlCol="0">
            <a:spAutoFit/>
          </a:bodyPr>
          <a:lstStyle/>
          <a:p>
            <a:r>
              <a:rPr lang="de-AT" sz="1200" b="1" dirty="0"/>
              <a:t>20,5 %</a:t>
            </a:r>
          </a:p>
        </p:txBody>
      </p:sp>
      <p:sp>
        <p:nvSpPr>
          <p:cNvPr id="7" name="Textfeld 6">
            <a:extLst>
              <a:ext uri="{FF2B5EF4-FFF2-40B4-BE49-F238E27FC236}">
                <a16:creationId xmlns:a16="http://schemas.microsoft.com/office/drawing/2014/main" id="{E2440534-9462-692D-8593-4DB03B678852}"/>
              </a:ext>
            </a:extLst>
          </p:cNvPr>
          <p:cNvSpPr txBox="1"/>
          <p:nvPr/>
        </p:nvSpPr>
        <p:spPr>
          <a:xfrm>
            <a:off x="10618326" y="3030044"/>
            <a:ext cx="735474" cy="276999"/>
          </a:xfrm>
          <a:prstGeom prst="rect">
            <a:avLst/>
          </a:prstGeom>
          <a:noFill/>
        </p:spPr>
        <p:txBody>
          <a:bodyPr wrap="square" rtlCol="0">
            <a:spAutoFit/>
          </a:bodyPr>
          <a:lstStyle/>
          <a:p>
            <a:r>
              <a:rPr lang="de-AT" sz="1200" b="1" dirty="0"/>
              <a:t>12,8 %</a:t>
            </a:r>
          </a:p>
        </p:txBody>
      </p:sp>
    </p:spTree>
    <p:extLst>
      <p:ext uri="{BB962C8B-B14F-4D97-AF65-F5344CB8AC3E}">
        <p14:creationId xmlns:p14="http://schemas.microsoft.com/office/powerpoint/2010/main" val="1678075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AB527-0290-39F1-189E-2CA4258A5F8B}"/>
            </a:ext>
          </a:extLst>
        </p:cNvPr>
        <p:cNvGrpSpPr/>
        <p:nvPr/>
      </p:nvGrpSpPr>
      <p:grpSpPr>
        <a:xfrm>
          <a:off x="0" y="0"/>
          <a:ext cx="0" cy="0"/>
          <a:chOff x="0" y="0"/>
          <a:chExt cx="0" cy="0"/>
        </a:xfrm>
      </p:grpSpPr>
      <p:pic>
        <p:nvPicPr>
          <p:cNvPr id="17" name="Grafik 16" descr="Ein Bild, das Himmel, Kunst, Vogel enthält.&#10;&#10;Automatisch generierte Beschreibung">
            <a:extLst>
              <a:ext uri="{FF2B5EF4-FFF2-40B4-BE49-F238E27FC236}">
                <a16:creationId xmlns:a16="http://schemas.microsoft.com/office/drawing/2014/main" id="{1DC1F60E-4A64-635F-68DB-693A0E2FE0EB}"/>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39890" b="26915"/>
          <a:stretch/>
        </p:blipFill>
        <p:spPr>
          <a:xfrm>
            <a:off x="0" y="4581427"/>
            <a:ext cx="12192000" cy="2276573"/>
          </a:xfrm>
          <a:prstGeom prst="rect">
            <a:avLst/>
          </a:prstGeom>
        </p:spPr>
      </p:pic>
      <p:sp>
        <p:nvSpPr>
          <p:cNvPr id="4" name="Slide Number Placeholder 3">
            <a:extLst>
              <a:ext uri="{FF2B5EF4-FFF2-40B4-BE49-F238E27FC236}">
                <a16:creationId xmlns:a16="http://schemas.microsoft.com/office/drawing/2014/main" id="{76ED37DE-6A5F-08A8-C262-0526DC6B786A}"/>
              </a:ext>
            </a:extLst>
          </p:cNvPr>
          <p:cNvSpPr>
            <a:spLocks noGrp="1"/>
          </p:cNvSpPr>
          <p:nvPr>
            <p:ph type="sldNum" sz="quarter" idx="11"/>
          </p:nvPr>
        </p:nvSpPr>
        <p:spPr>
          <a:xfrm>
            <a:off x="8610600" y="6197192"/>
            <a:ext cx="2743200" cy="365125"/>
          </a:xfrm>
        </p:spPr>
        <p:txBody>
          <a:bodyPr/>
          <a:lstStyle/>
          <a:p>
            <a:fld id="{5058F5D3-696F-4784-84CA-AC11423F733D}" type="slidenum">
              <a:rPr lang="de-AT" smtClean="0"/>
              <a:pPr/>
              <a:t>5</a:t>
            </a:fld>
            <a:endParaRPr lang="de-AT" dirty="0"/>
          </a:p>
        </p:txBody>
      </p:sp>
      <p:sp>
        <p:nvSpPr>
          <p:cNvPr id="48" name="AutoShape 2" descr="Bildergebnis für whatchado">
            <a:extLst>
              <a:ext uri="{FF2B5EF4-FFF2-40B4-BE49-F238E27FC236}">
                <a16:creationId xmlns:a16="http://schemas.microsoft.com/office/drawing/2014/main" id="{A0F66D03-4F95-7CF1-5FEA-FE7DFB9F0574}"/>
              </a:ext>
            </a:extLst>
          </p:cNvPr>
          <p:cNvSpPr>
            <a:spLocks noChangeAspect="1" noChangeArrowheads="1"/>
          </p:cNvSpPr>
          <p:nvPr/>
        </p:nvSpPr>
        <p:spPr bwMode="auto">
          <a:xfrm>
            <a:off x="-1439637" y="-573038"/>
            <a:ext cx="3619500" cy="1257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sp>
        <p:nvSpPr>
          <p:cNvPr id="2" name="Fußzeilenplatzhalter 5">
            <a:extLst>
              <a:ext uri="{FF2B5EF4-FFF2-40B4-BE49-F238E27FC236}">
                <a16:creationId xmlns:a16="http://schemas.microsoft.com/office/drawing/2014/main" id="{69591A37-EA0E-4A5B-D302-0EA6BAD1CD60}"/>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a:t>
            </a:r>
            <a:r>
              <a:rPr lang="de-DE" dirty="0" err="1"/>
              <a:t>Digi</a:t>
            </a:r>
            <a:r>
              <a:rPr lang="de-DE" dirty="0"/>
              <a:t>+</a:t>
            </a:r>
            <a:endParaRPr lang="de-AT" dirty="0"/>
          </a:p>
        </p:txBody>
      </p:sp>
      <p:sp>
        <p:nvSpPr>
          <p:cNvPr id="16" name="Text Placeholder 5">
            <a:extLst>
              <a:ext uri="{FF2B5EF4-FFF2-40B4-BE49-F238E27FC236}">
                <a16:creationId xmlns:a16="http://schemas.microsoft.com/office/drawing/2014/main" id="{68368989-CEE4-1DC0-1E85-E1D4F55BC272}"/>
              </a:ext>
            </a:extLst>
          </p:cNvPr>
          <p:cNvSpPr txBox="1">
            <a:spLocks/>
          </p:cNvSpPr>
          <p:nvPr/>
        </p:nvSpPr>
        <p:spPr>
          <a:xfrm>
            <a:off x="0" y="440587"/>
            <a:ext cx="5052767" cy="1257301"/>
          </a:xfrm>
          <a:prstGeom prst="homePlate">
            <a:avLst>
              <a:gd name="adj" fmla="val 22028"/>
            </a:avLst>
          </a:prstGeom>
          <a:solidFill>
            <a:schemeClr val="tx2">
              <a:lumMod val="60000"/>
              <a:lumOff val="40000"/>
            </a:schemeClr>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3200" dirty="0">
                <a:solidFill>
                  <a:schemeClr val="bg1"/>
                </a:solidFill>
                <a:latin typeface="+mj-lt"/>
                <a:cs typeface="Arial" charset="0"/>
              </a:rPr>
              <a:t>Stellung zu KI</a:t>
            </a:r>
            <a:endParaRPr lang="en-US" sz="3200" dirty="0">
              <a:solidFill>
                <a:schemeClr val="bg1"/>
              </a:solidFill>
              <a:latin typeface="+mj-lt"/>
              <a:cs typeface="Arial" charset="0"/>
            </a:endParaRPr>
          </a:p>
        </p:txBody>
      </p:sp>
      <p:sp>
        <p:nvSpPr>
          <p:cNvPr id="3" name="TextBox 6">
            <a:extLst>
              <a:ext uri="{FF2B5EF4-FFF2-40B4-BE49-F238E27FC236}">
                <a16:creationId xmlns:a16="http://schemas.microsoft.com/office/drawing/2014/main" id="{5C075EF5-83A1-19D3-59A7-59EE429001B3}"/>
              </a:ext>
            </a:extLst>
          </p:cNvPr>
          <p:cNvSpPr txBox="1"/>
          <p:nvPr/>
        </p:nvSpPr>
        <p:spPr>
          <a:xfrm>
            <a:off x="6992624" y="4754479"/>
            <a:ext cx="5199376" cy="1532334"/>
          </a:xfrm>
          <a:prstGeom prst="roundRect">
            <a:avLst/>
          </a:prstGeom>
          <a:solidFill>
            <a:schemeClr val="bg1">
              <a:alpha val="64000"/>
            </a:schemeClr>
          </a:solidFill>
          <a:ln>
            <a:noFill/>
          </a:ln>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600" dirty="0">
                <a:solidFill>
                  <a:schemeClr val="accent1"/>
                </a:solidFill>
              </a:rPr>
              <a:t>„</a:t>
            </a:r>
            <a:r>
              <a:rPr lang="de-DE" sz="1600" dirty="0" err="1">
                <a:solidFill>
                  <a:schemeClr val="accent1"/>
                </a:solidFill>
              </a:rPr>
              <a:t>Around</a:t>
            </a:r>
            <a:r>
              <a:rPr lang="de-DE" sz="1600" dirty="0">
                <a:solidFill>
                  <a:schemeClr val="accent1"/>
                </a:solidFill>
              </a:rPr>
              <a:t> a </a:t>
            </a:r>
            <a:r>
              <a:rPr lang="de-DE" sz="1600" dirty="0" err="1">
                <a:solidFill>
                  <a:schemeClr val="accent1"/>
                </a:solidFill>
              </a:rPr>
              <a:t>quarter</a:t>
            </a:r>
            <a:r>
              <a:rPr lang="de-DE" sz="1600" dirty="0">
                <a:solidFill>
                  <a:schemeClr val="accent1"/>
                </a:solidFill>
              </a:rPr>
              <a:t> </a:t>
            </a:r>
            <a:r>
              <a:rPr lang="de-DE" sz="1600" dirty="0" err="1">
                <a:solidFill>
                  <a:schemeClr val="accent1"/>
                </a:solidFill>
              </a:rPr>
              <a:t>of</a:t>
            </a:r>
            <a:r>
              <a:rPr lang="de-DE" sz="1600" dirty="0">
                <a:solidFill>
                  <a:schemeClr val="accent1"/>
                </a:solidFill>
              </a:rPr>
              <a:t> </a:t>
            </a:r>
            <a:r>
              <a:rPr lang="de-DE" sz="1600" dirty="0" err="1">
                <a:solidFill>
                  <a:schemeClr val="accent1"/>
                </a:solidFill>
              </a:rPr>
              <a:t>the</a:t>
            </a:r>
            <a:r>
              <a:rPr lang="de-DE" sz="1600" dirty="0">
                <a:solidFill>
                  <a:schemeClr val="accent1"/>
                </a:solidFill>
              </a:rPr>
              <a:t> </a:t>
            </a:r>
            <a:r>
              <a:rPr lang="de-DE" sz="1600" dirty="0" err="1">
                <a:solidFill>
                  <a:schemeClr val="accent1"/>
                </a:solidFill>
              </a:rPr>
              <a:t>population</a:t>
            </a:r>
            <a:r>
              <a:rPr lang="de-DE" sz="1600" dirty="0">
                <a:solidFill>
                  <a:schemeClr val="accent1"/>
                </a:solidFill>
              </a:rPr>
              <a:t> rate </a:t>
            </a:r>
            <a:r>
              <a:rPr lang="de-DE" sz="1600" dirty="0" err="1">
                <a:solidFill>
                  <a:schemeClr val="accent1"/>
                </a:solidFill>
              </a:rPr>
              <a:t>their</a:t>
            </a:r>
            <a:r>
              <a:rPr lang="de-DE" sz="1600" dirty="0">
                <a:solidFill>
                  <a:schemeClr val="accent1"/>
                </a:solidFill>
              </a:rPr>
              <a:t> </a:t>
            </a:r>
            <a:r>
              <a:rPr lang="de-DE" sz="1600" dirty="0" err="1">
                <a:solidFill>
                  <a:schemeClr val="accent1"/>
                </a:solidFill>
              </a:rPr>
              <a:t>knowledge</a:t>
            </a:r>
            <a:r>
              <a:rPr lang="de-DE" sz="1600" dirty="0">
                <a:solidFill>
                  <a:schemeClr val="accent1"/>
                </a:solidFill>
              </a:rPr>
              <a:t> </a:t>
            </a:r>
            <a:r>
              <a:rPr lang="de-DE" sz="1600" dirty="0" err="1">
                <a:solidFill>
                  <a:schemeClr val="accent1"/>
                </a:solidFill>
              </a:rPr>
              <a:t>of</a:t>
            </a:r>
            <a:r>
              <a:rPr lang="de-DE" sz="1600" dirty="0">
                <a:solidFill>
                  <a:schemeClr val="accent1"/>
                </a:solidFill>
              </a:rPr>
              <a:t> AI </a:t>
            </a:r>
            <a:r>
              <a:rPr lang="de-DE" sz="1600" dirty="0" err="1">
                <a:solidFill>
                  <a:schemeClr val="accent1"/>
                </a:solidFill>
              </a:rPr>
              <a:t>as</a:t>
            </a:r>
            <a:r>
              <a:rPr lang="de-DE" sz="1600" dirty="0">
                <a:solidFill>
                  <a:schemeClr val="accent1"/>
                </a:solidFill>
              </a:rPr>
              <a:t> </a:t>
            </a:r>
            <a:r>
              <a:rPr lang="de-DE" sz="1600" dirty="0" err="1">
                <a:solidFill>
                  <a:schemeClr val="accent1"/>
                </a:solidFill>
              </a:rPr>
              <a:t>good</a:t>
            </a:r>
            <a:endParaRPr lang="de-DE" sz="1600" dirty="0">
              <a:solidFill>
                <a:schemeClr val="accent1"/>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de-DE" sz="1200" dirty="0">
              <a:solidFill>
                <a:sysClr val="windowText" lastClr="00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de-DE" sz="1200" dirty="0">
                <a:solidFill>
                  <a:sysClr val="windowText" lastClr="000000"/>
                </a:solidFill>
              </a:rPr>
              <a:t>Statistik Austria, 25.5.2025</a:t>
            </a:r>
          </a:p>
          <a:p>
            <a:pPr marL="0" marR="0" lvl="0" indent="0" algn="r" defTabSz="914400" rtl="0" eaLnBrk="1" fontAlgn="auto" latinLnBrk="0" hangingPunct="1">
              <a:lnSpc>
                <a:spcPct val="100000"/>
              </a:lnSpc>
              <a:spcBef>
                <a:spcPts val="0"/>
              </a:spcBef>
              <a:spcAft>
                <a:spcPts val="0"/>
              </a:spcAft>
              <a:buClrTx/>
              <a:buSzTx/>
              <a:buFontTx/>
              <a:buNone/>
              <a:tabLst/>
              <a:defRPr/>
            </a:pPr>
            <a:endParaRPr lang="de-DE" sz="1200" dirty="0">
              <a:solidFill>
                <a:sysClr val="windowText" lastClr="00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de-DE" sz="800" dirty="0">
                <a:solidFill>
                  <a:sysClr val="windowText" lastClr="000000"/>
                </a:solidFill>
              </a:rPr>
              <a:t>Link zur Studie:</a:t>
            </a:r>
          </a:p>
          <a:p>
            <a:pPr marL="0" marR="0" lvl="0" indent="0" algn="r" defTabSz="914400" rtl="0" eaLnBrk="1" fontAlgn="auto" latinLnBrk="0" hangingPunct="1">
              <a:lnSpc>
                <a:spcPct val="100000"/>
              </a:lnSpc>
              <a:spcBef>
                <a:spcPts val="0"/>
              </a:spcBef>
              <a:spcAft>
                <a:spcPts val="0"/>
              </a:spcAft>
              <a:buClrTx/>
              <a:buSzTx/>
              <a:buFontTx/>
              <a:buNone/>
              <a:tabLst/>
              <a:defRPr/>
            </a:pPr>
            <a:r>
              <a:rPr lang="de-DE" sz="800" dirty="0">
                <a:solidFill>
                  <a:sysClr val="windowText" lastClr="000000"/>
                </a:solidFill>
                <a:hlinkClick r:id="rId4"/>
              </a:rPr>
              <a:t>https://www.statistik.at/fileadmin/announcement/2025/05/20250515KI_AnalyseEN.pdf?utm</a:t>
            </a:r>
            <a:endParaRPr lang="de-DE" sz="800" dirty="0">
              <a:solidFill>
                <a:sysClr val="windowText" lastClr="000000"/>
              </a:solidFill>
            </a:endParaRPr>
          </a:p>
        </p:txBody>
      </p:sp>
      <p:sp>
        <p:nvSpPr>
          <p:cNvPr id="7" name="Sechseck 6">
            <a:extLst>
              <a:ext uri="{FF2B5EF4-FFF2-40B4-BE49-F238E27FC236}">
                <a16:creationId xmlns:a16="http://schemas.microsoft.com/office/drawing/2014/main" id="{2C10F381-6915-8ECF-15BE-7000C5681BA8}"/>
              </a:ext>
            </a:extLst>
          </p:cNvPr>
          <p:cNvSpPr/>
          <p:nvPr/>
        </p:nvSpPr>
        <p:spPr>
          <a:xfrm>
            <a:off x="337457" y="1994178"/>
            <a:ext cx="3667019" cy="3136475"/>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dirty="0">
                <a:solidFill>
                  <a:schemeClr val="accent1"/>
                </a:solidFill>
              </a:rPr>
              <a:t>73% der Bevölkerung</a:t>
            </a:r>
            <a:br>
              <a:rPr lang="de-DE" dirty="0"/>
            </a:br>
            <a:r>
              <a:rPr lang="de-DE" dirty="0">
                <a:solidFill>
                  <a:schemeClr val="tx1"/>
                </a:solidFill>
              </a:rPr>
              <a:t>geben an, ihr Wissen über KI sei „gering“ oder „nicht vorhanden“</a:t>
            </a:r>
          </a:p>
        </p:txBody>
      </p:sp>
      <p:sp>
        <p:nvSpPr>
          <p:cNvPr id="9" name="Sechseck 8">
            <a:extLst>
              <a:ext uri="{FF2B5EF4-FFF2-40B4-BE49-F238E27FC236}">
                <a16:creationId xmlns:a16="http://schemas.microsoft.com/office/drawing/2014/main" id="{CC08ED63-E73B-42A2-4A20-45E0D39CBF94}"/>
              </a:ext>
            </a:extLst>
          </p:cNvPr>
          <p:cNvSpPr/>
          <p:nvPr/>
        </p:nvSpPr>
        <p:spPr>
          <a:xfrm>
            <a:off x="3681167" y="3562415"/>
            <a:ext cx="2743200" cy="2276573"/>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a:solidFill>
                  <a:schemeClr val="tx1"/>
                </a:solidFill>
              </a:rPr>
              <a:t>Nur</a:t>
            </a:r>
            <a:r>
              <a:rPr lang="de-DE" sz="1600" dirty="0">
                <a:solidFill>
                  <a:schemeClr val="tx1"/>
                </a:solidFill>
              </a:rPr>
              <a:t> </a:t>
            </a:r>
            <a:r>
              <a:rPr lang="de-DE" b="1" dirty="0">
                <a:solidFill>
                  <a:schemeClr val="accent1"/>
                </a:solidFill>
              </a:rPr>
              <a:t>25%</a:t>
            </a:r>
            <a:r>
              <a:rPr lang="de-DE" dirty="0"/>
              <a:t> </a:t>
            </a:r>
            <a:r>
              <a:rPr lang="de-DE" dirty="0">
                <a:solidFill>
                  <a:schemeClr val="tx1"/>
                </a:solidFill>
              </a:rPr>
              <a:t>schätzen ihr Wissen als „gut“ oder „sehr gut“ ein</a:t>
            </a:r>
            <a:endParaRPr lang="de-DE" dirty="0">
              <a:solidFill>
                <a:schemeClr val="accent1"/>
              </a:solidFill>
            </a:endParaRPr>
          </a:p>
        </p:txBody>
      </p:sp>
      <p:sp>
        <p:nvSpPr>
          <p:cNvPr id="10" name="Sechseck 9">
            <a:extLst>
              <a:ext uri="{FF2B5EF4-FFF2-40B4-BE49-F238E27FC236}">
                <a16:creationId xmlns:a16="http://schemas.microsoft.com/office/drawing/2014/main" id="{A22E9E63-1121-5324-B812-3451C11AE221}"/>
              </a:ext>
            </a:extLst>
          </p:cNvPr>
          <p:cNvSpPr/>
          <p:nvPr/>
        </p:nvSpPr>
        <p:spPr>
          <a:xfrm>
            <a:off x="5476276" y="817679"/>
            <a:ext cx="3373810" cy="2917788"/>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de-DE" sz="2000" b="1" dirty="0">
                <a:solidFill>
                  <a:schemeClr val="accent1"/>
                </a:solidFill>
              </a:rPr>
              <a:t>43 % </a:t>
            </a:r>
            <a:r>
              <a:rPr lang="de-DE" dirty="0">
                <a:solidFill>
                  <a:schemeClr val="tx1"/>
                </a:solidFill>
              </a:rPr>
              <a:t>unter den Erwerbstätigen sehen Potenzial für ihren Arbeitsalltag</a:t>
            </a:r>
          </a:p>
        </p:txBody>
      </p:sp>
      <p:sp>
        <p:nvSpPr>
          <p:cNvPr id="5" name="Sechseck 4">
            <a:extLst>
              <a:ext uri="{FF2B5EF4-FFF2-40B4-BE49-F238E27FC236}">
                <a16:creationId xmlns:a16="http://schemas.microsoft.com/office/drawing/2014/main" id="{20BE9D4E-40E1-20F5-DA98-C80340B41DC3}"/>
              </a:ext>
            </a:extLst>
          </p:cNvPr>
          <p:cNvSpPr/>
          <p:nvPr/>
        </p:nvSpPr>
        <p:spPr>
          <a:xfrm>
            <a:off x="8610600" y="2350013"/>
            <a:ext cx="2743200" cy="2276573"/>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a:solidFill>
                  <a:schemeClr val="tx1"/>
                </a:solidFill>
              </a:rPr>
              <a:t>Nur</a:t>
            </a:r>
            <a:r>
              <a:rPr lang="de-DE" sz="1600" dirty="0">
                <a:solidFill>
                  <a:schemeClr val="tx1"/>
                </a:solidFill>
              </a:rPr>
              <a:t> </a:t>
            </a:r>
            <a:r>
              <a:rPr lang="de-DE" b="1" dirty="0">
                <a:solidFill>
                  <a:schemeClr val="accent1"/>
                </a:solidFill>
              </a:rPr>
              <a:t>13%</a:t>
            </a:r>
            <a:r>
              <a:rPr lang="de-DE" dirty="0"/>
              <a:t> </a:t>
            </a:r>
            <a:r>
              <a:rPr lang="de-DE" dirty="0">
                <a:solidFill>
                  <a:schemeClr val="tx1"/>
                </a:solidFill>
              </a:rPr>
              <a:t>sehen durch KI ihren Job bedroht</a:t>
            </a:r>
            <a:endParaRPr lang="de-DE" dirty="0">
              <a:solidFill>
                <a:schemeClr val="accent1"/>
              </a:solidFill>
            </a:endParaRPr>
          </a:p>
        </p:txBody>
      </p:sp>
    </p:spTree>
    <p:extLst>
      <p:ext uri="{BB962C8B-B14F-4D97-AF65-F5344CB8AC3E}">
        <p14:creationId xmlns:p14="http://schemas.microsoft.com/office/powerpoint/2010/main" val="2928423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CC742-B189-B46C-D944-5CB1D52C8C8D}"/>
            </a:ext>
          </a:extLst>
        </p:cNvPr>
        <p:cNvGrpSpPr/>
        <p:nvPr/>
      </p:nvGrpSpPr>
      <p:grpSpPr>
        <a:xfrm>
          <a:off x="0" y="0"/>
          <a:ext cx="0" cy="0"/>
          <a:chOff x="0" y="0"/>
          <a:chExt cx="0" cy="0"/>
        </a:xfrm>
      </p:grpSpPr>
      <p:pic>
        <p:nvPicPr>
          <p:cNvPr id="17" name="Grafik 16" descr="Ein Bild, das Himmel, Kunst, Vogel enthält.&#10;&#10;Automatisch generierte Beschreibung">
            <a:extLst>
              <a:ext uri="{FF2B5EF4-FFF2-40B4-BE49-F238E27FC236}">
                <a16:creationId xmlns:a16="http://schemas.microsoft.com/office/drawing/2014/main" id="{47421724-9D10-41BC-DBCC-0FF74E7BE82B}"/>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39890" b="26915"/>
          <a:stretch/>
        </p:blipFill>
        <p:spPr>
          <a:xfrm>
            <a:off x="0" y="4581427"/>
            <a:ext cx="12192000" cy="2276573"/>
          </a:xfrm>
          <a:prstGeom prst="rect">
            <a:avLst/>
          </a:prstGeom>
        </p:spPr>
      </p:pic>
      <p:sp>
        <p:nvSpPr>
          <p:cNvPr id="4" name="Slide Number Placeholder 3">
            <a:extLst>
              <a:ext uri="{FF2B5EF4-FFF2-40B4-BE49-F238E27FC236}">
                <a16:creationId xmlns:a16="http://schemas.microsoft.com/office/drawing/2014/main" id="{19586817-CD8C-7776-8000-6DAC2A86980F}"/>
              </a:ext>
            </a:extLst>
          </p:cNvPr>
          <p:cNvSpPr>
            <a:spLocks noGrp="1"/>
          </p:cNvSpPr>
          <p:nvPr>
            <p:ph type="sldNum" sz="quarter" idx="11"/>
          </p:nvPr>
        </p:nvSpPr>
        <p:spPr>
          <a:xfrm>
            <a:off x="8610600" y="6197192"/>
            <a:ext cx="2743200" cy="365125"/>
          </a:xfrm>
        </p:spPr>
        <p:txBody>
          <a:bodyPr/>
          <a:lstStyle/>
          <a:p>
            <a:fld id="{5058F5D3-696F-4784-84CA-AC11423F733D}" type="slidenum">
              <a:rPr lang="de-AT" smtClean="0"/>
              <a:pPr/>
              <a:t>6</a:t>
            </a:fld>
            <a:endParaRPr lang="de-AT" dirty="0"/>
          </a:p>
        </p:txBody>
      </p:sp>
      <p:sp>
        <p:nvSpPr>
          <p:cNvPr id="48" name="AutoShape 2" descr="Bildergebnis für whatchado">
            <a:extLst>
              <a:ext uri="{FF2B5EF4-FFF2-40B4-BE49-F238E27FC236}">
                <a16:creationId xmlns:a16="http://schemas.microsoft.com/office/drawing/2014/main" id="{8E689BD6-822F-01D2-A2CD-B953EB9A2650}"/>
              </a:ext>
            </a:extLst>
          </p:cNvPr>
          <p:cNvSpPr>
            <a:spLocks noChangeAspect="1" noChangeArrowheads="1"/>
          </p:cNvSpPr>
          <p:nvPr/>
        </p:nvSpPr>
        <p:spPr bwMode="auto">
          <a:xfrm>
            <a:off x="-1439637" y="-573038"/>
            <a:ext cx="3619500" cy="1257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sp>
        <p:nvSpPr>
          <p:cNvPr id="2" name="Fußzeilenplatzhalter 5">
            <a:extLst>
              <a:ext uri="{FF2B5EF4-FFF2-40B4-BE49-F238E27FC236}">
                <a16:creationId xmlns:a16="http://schemas.microsoft.com/office/drawing/2014/main" id="{2292E504-BD97-2711-D437-3E4F25E69FB7}"/>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a:t>
            </a:r>
            <a:r>
              <a:rPr lang="de-DE" dirty="0" err="1"/>
              <a:t>Digi</a:t>
            </a:r>
            <a:r>
              <a:rPr lang="de-DE" dirty="0"/>
              <a:t>+</a:t>
            </a:r>
            <a:endParaRPr lang="de-AT" dirty="0"/>
          </a:p>
        </p:txBody>
      </p:sp>
      <p:sp>
        <p:nvSpPr>
          <p:cNvPr id="16" name="Text Placeholder 5">
            <a:extLst>
              <a:ext uri="{FF2B5EF4-FFF2-40B4-BE49-F238E27FC236}">
                <a16:creationId xmlns:a16="http://schemas.microsoft.com/office/drawing/2014/main" id="{125016B2-8E35-3407-3B16-5D31180B9232}"/>
              </a:ext>
            </a:extLst>
          </p:cNvPr>
          <p:cNvSpPr txBox="1">
            <a:spLocks/>
          </p:cNvSpPr>
          <p:nvPr/>
        </p:nvSpPr>
        <p:spPr>
          <a:xfrm>
            <a:off x="0" y="440587"/>
            <a:ext cx="5052767" cy="1257301"/>
          </a:xfrm>
          <a:prstGeom prst="homePlate">
            <a:avLst>
              <a:gd name="adj" fmla="val 22028"/>
            </a:avLst>
          </a:prstGeom>
          <a:solidFill>
            <a:schemeClr val="tx2">
              <a:lumMod val="60000"/>
              <a:lumOff val="40000"/>
            </a:schemeClr>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3200" dirty="0">
                <a:solidFill>
                  <a:schemeClr val="bg1"/>
                </a:solidFill>
                <a:latin typeface="+mj-lt"/>
                <a:cs typeface="Arial" charset="0"/>
              </a:rPr>
              <a:t>Stellung zu KI</a:t>
            </a:r>
            <a:endParaRPr lang="en-US" sz="3200" dirty="0">
              <a:solidFill>
                <a:schemeClr val="bg1"/>
              </a:solidFill>
              <a:latin typeface="+mj-lt"/>
              <a:cs typeface="Arial" charset="0"/>
            </a:endParaRPr>
          </a:p>
        </p:txBody>
      </p:sp>
      <p:sp>
        <p:nvSpPr>
          <p:cNvPr id="3" name="TextBox 6">
            <a:extLst>
              <a:ext uri="{FF2B5EF4-FFF2-40B4-BE49-F238E27FC236}">
                <a16:creationId xmlns:a16="http://schemas.microsoft.com/office/drawing/2014/main" id="{48D78728-C604-E3FB-794D-A6B186165FB8}"/>
              </a:ext>
            </a:extLst>
          </p:cNvPr>
          <p:cNvSpPr txBox="1"/>
          <p:nvPr/>
        </p:nvSpPr>
        <p:spPr>
          <a:xfrm>
            <a:off x="6992624" y="4754479"/>
            <a:ext cx="5199376" cy="1532334"/>
          </a:xfrm>
          <a:prstGeom prst="roundRect">
            <a:avLst/>
          </a:prstGeom>
          <a:solidFill>
            <a:schemeClr val="bg1">
              <a:alpha val="64000"/>
            </a:schemeClr>
          </a:solidFill>
          <a:ln>
            <a:noFill/>
          </a:ln>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600" dirty="0">
                <a:solidFill>
                  <a:schemeClr val="accent1"/>
                </a:solidFill>
              </a:rPr>
              <a:t>„</a:t>
            </a:r>
            <a:r>
              <a:rPr lang="de-DE" sz="1600" dirty="0" err="1">
                <a:solidFill>
                  <a:schemeClr val="accent1"/>
                </a:solidFill>
              </a:rPr>
              <a:t>Around</a:t>
            </a:r>
            <a:r>
              <a:rPr lang="de-DE" sz="1600" dirty="0">
                <a:solidFill>
                  <a:schemeClr val="accent1"/>
                </a:solidFill>
              </a:rPr>
              <a:t> a </a:t>
            </a:r>
            <a:r>
              <a:rPr lang="de-DE" sz="1600" dirty="0" err="1">
                <a:solidFill>
                  <a:schemeClr val="accent1"/>
                </a:solidFill>
              </a:rPr>
              <a:t>quarter</a:t>
            </a:r>
            <a:r>
              <a:rPr lang="de-DE" sz="1600" dirty="0">
                <a:solidFill>
                  <a:schemeClr val="accent1"/>
                </a:solidFill>
              </a:rPr>
              <a:t> </a:t>
            </a:r>
            <a:r>
              <a:rPr lang="de-DE" sz="1600" dirty="0" err="1">
                <a:solidFill>
                  <a:schemeClr val="accent1"/>
                </a:solidFill>
              </a:rPr>
              <a:t>of</a:t>
            </a:r>
            <a:r>
              <a:rPr lang="de-DE" sz="1600" dirty="0">
                <a:solidFill>
                  <a:schemeClr val="accent1"/>
                </a:solidFill>
              </a:rPr>
              <a:t> </a:t>
            </a:r>
            <a:r>
              <a:rPr lang="de-DE" sz="1600" dirty="0" err="1">
                <a:solidFill>
                  <a:schemeClr val="accent1"/>
                </a:solidFill>
              </a:rPr>
              <a:t>the</a:t>
            </a:r>
            <a:r>
              <a:rPr lang="de-DE" sz="1600" dirty="0">
                <a:solidFill>
                  <a:schemeClr val="accent1"/>
                </a:solidFill>
              </a:rPr>
              <a:t> </a:t>
            </a:r>
            <a:r>
              <a:rPr lang="de-DE" sz="1600" dirty="0" err="1">
                <a:solidFill>
                  <a:schemeClr val="accent1"/>
                </a:solidFill>
              </a:rPr>
              <a:t>population</a:t>
            </a:r>
            <a:r>
              <a:rPr lang="de-DE" sz="1600" dirty="0">
                <a:solidFill>
                  <a:schemeClr val="accent1"/>
                </a:solidFill>
              </a:rPr>
              <a:t> rate </a:t>
            </a:r>
            <a:r>
              <a:rPr lang="de-DE" sz="1600" dirty="0" err="1">
                <a:solidFill>
                  <a:schemeClr val="accent1"/>
                </a:solidFill>
              </a:rPr>
              <a:t>their</a:t>
            </a:r>
            <a:r>
              <a:rPr lang="de-DE" sz="1600" dirty="0">
                <a:solidFill>
                  <a:schemeClr val="accent1"/>
                </a:solidFill>
              </a:rPr>
              <a:t> </a:t>
            </a:r>
            <a:r>
              <a:rPr lang="de-DE" sz="1600" dirty="0" err="1">
                <a:solidFill>
                  <a:schemeClr val="accent1"/>
                </a:solidFill>
              </a:rPr>
              <a:t>knowledge</a:t>
            </a:r>
            <a:r>
              <a:rPr lang="de-DE" sz="1600" dirty="0">
                <a:solidFill>
                  <a:schemeClr val="accent1"/>
                </a:solidFill>
              </a:rPr>
              <a:t> </a:t>
            </a:r>
            <a:r>
              <a:rPr lang="de-DE" sz="1600" dirty="0" err="1">
                <a:solidFill>
                  <a:schemeClr val="accent1"/>
                </a:solidFill>
              </a:rPr>
              <a:t>of</a:t>
            </a:r>
            <a:r>
              <a:rPr lang="de-DE" sz="1600" dirty="0">
                <a:solidFill>
                  <a:schemeClr val="accent1"/>
                </a:solidFill>
              </a:rPr>
              <a:t> AI </a:t>
            </a:r>
            <a:r>
              <a:rPr lang="de-DE" sz="1600" dirty="0" err="1">
                <a:solidFill>
                  <a:schemeClr val="accent1"/>
                </a:solidFill>
              </a:rPr>
              <a:t>as</a:t>
            </a:r>
            <a:r>
              <a:rPr lang="de-DE" sz="1600" dirty="0">
                <a:solidFill>
                  <a:schemeClr val="accent1"/>
                </a:solidFill>
              </a:rPr>
              <a:t> </a:t>
            </a:r>
            <a:r>
              <a:rPr lang="de-DE" sz="1600" dirty="0" err="1">
                <a:solidFill>
                  <a:schemeClr val="accent1"/>
                </a:solidFill>
              </a:rPr>
              <a:t>good</a:t>
            </a:r>
            <a:endParaRPr lang="de-DE" sz="1600" dirty="0">
              <a:solidFill>
                <a:schemeClr val="accent1"/>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de-DE" sz="1200" dirty="0">
              <a:solidFill>
                <a:sysClr val="windowText" lastClr="00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de-DE" sz="1200" dirty="0">
                <a:solidFill>
                  <a:sysClr val="windowText" lastClr="000000"/>
                </a:solidFill>
              </a:rPr>
              <a:t>Statistik Austria, 25.5.2025</a:t>
            </a:r>
          </a:p>
          <a:p>
            <a:pPr marL="0" marR="0" lvl="0" indent="0" algn="r" defTabSz="914400" rtl="0" eaLnBrk="1" fontAlgn="auto" latinLnBrk="0" hangingPunct="1">
              <a:lnSpc>
                <a:spcPct val="100000"/>
              </a:lnSpc>
              <a:spcBef>
                <a:spcPts val="0"/>
              </a:spcBef>
              <a:spcAft>
                <a:spcPts val="0"/>
              </a:spcAft>
              <a:buClrTx/>
              <a:buSzTx/>
              <a:buFontTx/>
              <a:buNone/>
              <a:tabLst/>
              <a:defRPr/>
            </a:pPr>
            <a:endParaRPr lang="de-DE" sz="1200" dirty="0">
              <a:solidFill>
                <a:sysClr val="windowText" lastClr="00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de-DE" sz="800" dirty="0">
                <a:solidFill>
                  <a:sysClr val="windowText" lastClr="000000"/>
                </a:solidFill>
              </a:rPr>
              <a:t>Link zur Studie:</a:t>
            </a:r>
          </a:p>
          <a:p>
            <a:pPr marL="0" marR="0" lvl="0" indent="0" algn="r" defTabSz="914400" rtl="0" eaLnBrk="1" fontAlgn="auto" latinLnBrk="0" hangingPunct="1">
              <a:lnSpc>
                <a:spcPct val="100000"/>
              </a:lnSpc>
              <a:spcBef>
                <a:spcPts val="0"/>
              </a:spcBef>
              <a:spcAft>
                <a:spcPts val="0"/>
              </a:spcAft>
              <a:buClrTx/>
              <a:buSzTx/>
              <a:buFontTx/>
              <a:buNone/>
              <a:tabLst/>
              <a:defRPr/>
            </a:pPr>
            <a:r>
              <a:rPr lang="de-DE" sz="800" dirty="0">
                <a:solidFill>
                  <a:sysClr val="windowText" lastClr="000000"/>
                </a:solidFill>
                <a:hlinkClick r:id="rId4"/>
              </a:rPr>
              <a:t>https://www.statistik.at/fileadmin/announcement/2025/05/20250515KI_AnalyseEN.pdf?utm</a:t>
            </a:r>
            <a:endParaRPr lang="de-DE" sz="800" dirty="0">
              <a:solidFill>
                <a:sysClr val="windowText" lastClr="000000"/>
              </a:solidFill>
            </a:endParaRPr>
          </a:p>
        </p:txBody>
      </p:sp>
      <p:sp>
        <p:nvSpPr>
          <p:cNvPr id="7" name="Sechseck 6">
            <a:extLst>
              <a:ext uri="{FF2B5EF4-FFF2-40B4-BE49-F238E27FC236}">
                <a16:creationId xmlns:a16="http://schemas.microsoft.com/office/drawing/2014/main" id="{FE8281E0-9A40-4668-C533-6FA0F9397264}"/>
              </a:ext>
            </a:extLst>
          </p:cNvPr>
          <p:cNvSpPr/>
          <p:nvPr/>
        </p:nvSpPr>
        <p:spPr>
          <a:xfrm>
            <a:off x="337457" y="1994178"/>
            <a:ext cx="3667019" cy="3136475"/>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b="1" dirty="0">
                <a:solidFill>
                  <a:schemeClr val="accent1"/>
                </a:solidFill>
              </a:rPr>
              <a:t>31% der Bevölkerung</a:t>
            </a:r>
            <a:br>
              <a:rPr lang="de-DE" dirty="0"/>
            </a:br>
            <a:r>
              <a:rPr lang="de-DE" dirty="0">
                <a:solidFill>
                  <a:schemeClr val="tx1"/>
                </a:solidFill>
              </a:rPr>
              <a:t>haben KI-Tools zumindest einmal verwendet.</a:t>
            </a:r>
          </a:p>
        </p:txBody>
      </p:sp>
      <p:sp>
        <p:nvSpPr>
          <p:cNvPr id="9" name="Sechseck 8">
            <a:extLst>
              <a:ext uri="{FF2B5EF4-FFF2-40B4-BE49-F238E27FC236}">
                <a16:creationId xmlns:a16="http://schemas.microsoft.com/office/drawing/2014/main" id="{F47A6A26-47F9-96B2-BC70-29980E579E6F}"/>
              </a:ext>
            </a:extLst>
          </p:cNvPr>
          <p:cNvSpPr/>
          <p:nvPr/>
        </p:nvSpPr>
        <p:spPr>
          <a:xfrm>
            <a:off x="3681167" y="3562415"/>
            <a:ext cx="2743200" cy="2276573"/>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solidFill>
                  <a:schemeClr val="tx1"/>
                </a:solidFill>
              </a:rPr>
              <a:t>Nur </a:t>
            </a:r>
            <a:r>
              <a:rPr lang="de-DE" sz="1600" b="1" dirty="0">
                <a:solidFill>
                  <a:schemeClr val="accent1"/>
                </a:solidFill>
              </a:rPr>
              <a:t>4</a:t>
            </a:r>
            <a:r>
              <a:rPr lang="de-DE" b="1" dirty="0">
                <a:solidFill>
                  <a:schemeClr val="accent1"/>
                </a:solidFill>
              </a:rPr>
              <a:t>%</a:t>
            </a:r>
            <a:r>
              <a:rPr lang="de-DE" dirty="0"/>
              <a:t> </a:t>
            </a:r>
            <a:r>
              <a:rPr lang="de-DE" dirty="0">
                <a:solidFill>
                  <a:schemeClr val="tx1"/>
                </a:solidFill>
              </a:rPr>
              <a:t>davon</a:t>
            </a:r>
            <a:r>
              <a:rPr lang="de-DE" dirty="0"/>
              <a:t> </a:t>
            </a:r>
            <a:r>
              <a:rPr lang="de-DE" dirty="0">
                <a:solidFill>
                  <a:schemeClr val="tx1"/>
                </a:solidFill>
              </a:rPr>
              <a:t>nutzen solche Tools täglich oder fast täglich</a:t>
            </a:r>
            <a:endParaRPr lang="de-DE" dirty="0">
              <a:solidFill>
                <a:schemeClr val="accent1"/>
              </a:solidFill>
            </a:endParaRPr>
          </a:p>
        </p:txBody>
      </p:sp>
      <p:sp>
        <p:nvSpPr>
          <p:cNvPr id="10" name="Sechseck 9">
            <a:extLst>
              <a:ext uri="{FF2B5EF4-FFF2-40B4-BE49-F238E27FC236}">
                <a16:creationId xmlns:a16="http://schemas.microsoft.com/office/drawing/2014/main" id="{F0B4C24F-2E51-2EFE-4B8A-F9B0AAAA7095}"/>
              </a:ext>
            </a:extLst>
          </p:cNvPr>
          <p:cNvSpPr/>
          <p:nvPr/>
        </p:nvSpPr>
        <p:spPr>
          <a:xfrm>
            <a:off x="5476276" y="817679"/>
            <a:ext cx="3373810" cy="2917788"/>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de-DE" sz="2000" b="1" dirty="0">
                <a:solidFill>
                  <a:schemeClr val="accent1"/>
                </a:solidFill>
              </a:rPr>
              <a:t>9 % </a:t>
            </a:r>
            <a:r>
              <a:rPr lang="de-DE" dirty="0">
                <a:solidFill>
                  <a:schemeClr val="tx1"/>
                </a:solidFill>
              </a:rPr>
              <a:t>davon</a:t>
            </a:r>
            <a:r>
              <a:rPr lang="de-DE" sz="2000" b="1" dirty="0">
                <a:solidFill>
                  <a:schemeClr val="accent1"/>
                </a:solidFill>
              </a:rPr>
              <a:t> </a:t>
            </a:r>
            <a:r>
              <a:rPr lang="de-DE" dirty="0">
                <a:solidFill>
                  <a:schemeClr val="tx1"/>
                </a:solidFill>
              </a:rPr>
              <a:t>nutzen KI-Tools mindestens einmal pro Woche</a:t>
            </a:r>
          </a:p>
        </p:txBody>
      </p:sp>
      <p:sp>
        <p:nvSpPr>
          <p:cNvPr id="5" name="Sechseck 4">
            <a:extLst>
              <a:ext uri="{FF2B5EF4-FFF2-40B4-BE49-F238E27FC236}">
                <a16:creationId xmlns:a16="http://schemas.microsoft.com/office/drawing/2014/main" id="{84192E62-0E6B-9247-EF98-45FE0CBF5C70}"/>
              </a:ext>
            </a:extLst>
          </p:cNvPr>
          <p:cNvSpPr/>
          <p:nvPr/>
        </p:nvSpPr>
        <p:spPr>
          <a:xfrm>
            <a:off x="8610600" y="2350013"/>
            <a:ext cx="2743200" cy="2276573"/>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a:solidFill>
                  <a:schemeClr val="tx1"/>
                </a:solidFill>
              </a:rPr>
              <a:t>Rund</a:t>
            </a:r>
            <a:r>
              <a:rPr lang="de-DE" sz="1600" dirty="0">
                <a:solidFill>
                  <a:schemeClr val="tx1"/>
                </a:solidFill>
              </a:rPr>
              <a:t> </a:t>
            </a:r>
            <a:r>
              <a:rPr lang="de-DE" b="1" dirty="0">
                <a:solidFill>
                  <a:schemeClr val="accent1"/>
                </a:solidFill>
              </a:rPr>
              <a:t>15%</a:t>
            </a:r>
            <a:r>
              <a:rPr lang="de-DE" dirty="0"/>
              <a:t> </a:t>
            </a:r>
            <a:r>
              <a:rPr lang="de-DE" dirty="0">
                <a:solidFill>
                  <a:schemeClr val="tx1"/>
                </a:solidFill>
              </a:rPr>
              <a:t>nutzen KI seltener als 1 Mal pro Woche</a:t>
            </a:r>
            <a:endParaRPr lang="de-DE" dirty="0">
              <a:solidFill>
                <a:schemeClr val="accent1"/>
              </a:solidFill>
            </a:endParaRPr>
          </a:p>
        </p:txBody>
      </p:sp>
    </p:spTree>
    <p:extLst>
      <p:ext uri="{BB962C8B-B14F-4D97-AF65-F5344CB8AC3E}">
        <p14:creationId xmlns:p14="http://schemas.microsoft.com/office/powerpoint/2010/main" val="3755496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52709-C786-80B3-E19F-1C9B8D80E0BB}"/>
            </a:ext>
          </a:extLst>
        </p:cNvPr>
        <p:cNvGrpSpPr/>
        <p:nvPr/>
      </p:nvGrpSpPr>
      <p:grpSpPr>
        <a:xfrm>
          <a:off x="0" y="0"/>
          <a:ext cx="0" cy="0"/>
          <a:chOff x="0" y="0"/>
          <a:chExt cx="0" cy="0"/>
        </a:xfrm>
      </p:grpSpPr>
      <p:pic>
        <p:nvPicPr>
          <p:cNvPr id="17" name="Grafik 16" descr="Ein Bild, das Himmel, Kunst, Vogel enthält.&#10;&#10;Automatisch generierte Beschreibung">
            <a:extLst>
              <a:ext uri="{FF2B5EF4-FFF2-40B4-BE49-F238E27FC236}">
                <a16:creationId xmlns:a16="http://schemas.microsoft.com/office/drawing/2014/main" id="{53F8E755-A20A-E0A9-05A9-BE05E764A5C1}"/>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39890" b="26915"/>
          <a:stretch/>
        </p:blipFill>
        <p:spPr>
          <a:xfrm>
            <a:off x="0" y="4581427"/>
            <a:ext cx="12192000" cy="2276573"/>
          </a:xfrm>
          <a:prstGeom prst="rect">
            <a:avLst/>
          </a:prstGeom>
        </p:spPr>
      </p:pic>
      <p:sp>
        <p:nvSpPr>
          <p:cNvPr id="4" name="Slide Number Placeholder 3">
            <a:extLst>
              <a:ext uri="{FF2B5EF4-FFF2-40B4-BE49-F238E27FC236}">
                <a16:creationId xmlns:a16="http://schemas.microsoft.com/office/drawing/2014/main" id="{B551DF21-48A7-04CC-43A1-DE461178AC6C}"/>
              </a:ext>
            </a:extLst>
          </p:cNvPr>
          <p:cNvSpPr>
            <a:spLocks noGrp="1"/>
          </p:cNvSpPr>
          <p:nvPr>
            <p:ph type="sldNum" sz="quarter" idx="11"/>
          </p:nvPr>
        </p:nvSpPr>
        <p:spPr>
          <a:xfrm>
            <a:off x="8610600" y="6197192"/>
            <a:ext cx="2743200" cy="365125"/>
          </a:xfrm>
        </p:spPr>
        <p:txBody>
          <a:bodyPr/>
          <a:lstStyle/>
          <a:p>
            <a:fld id="{5058F5D3-696F-4784-84CA-AC11423F733D}" type="slidenum">
              <a:rPr lang="de-AT" smtClean="0"/>
              <a:pPr/>
              <a:t>7</a:t>
            </a:fld>
            <a:endParaRPr lang="de-AT" dirty="0"/>
          </a:p>
        </p:txBody>
      </p:sp>
      <p:sp>
        <p:nvSpPr>
          <p:cNvPr id="48" name="AutoShape 2" descr="Bildergebnis für whatchado">
            <a:extLst>
              <a:ext uri="{FF2B5EF4-FFF2-40B4-BE49-F238E27FC236}">
                <a16:creationId xmlns:a16="http://schemas.microsoft.com/office/drawing/2014/main" id="{98F4EB6F-945C-94DD-9796-2F6360326265}"/>
              </a:ext>
            </a:extLst>
          </p:cNvPr>
          <p:cNvSpPr>
            <a:spLocks noChangeAspect="1" noChangeArrowheads="1"/>
          </p:cNvSpPr>
          <p:nvPr/>
        </p:nvSpPr>
        <p:spPr bwMode="auto">
          <a:xfrm>
            <a:off x="-1439637" y="-573038"/>
            <a:ext cx="3619500" cy="1257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sp>
        <p:nvSpPr>
          <p:cNvPr id="2" name="Fußzeilenplatzhalter 5">
            <a:extLst>
              <a:ext uri="{FF2B5EF4-FFF2-40B4-BE49-F238E27FC236}">
                <a16:creationId xmlns:a16="http://schemas.microsoft.com/office/drawing/2014/main" id="{B0947EB3-4BDB-2121-7FA1-7E790F914C0C}"/>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a:t>
            </a:r>
            <a:r>
              <a:rPr lang="de-DE" dirty="0" err="1"/>
              <a:t>Digi</a:t>
            </a:r>
            <a:r>
              <a:rPr lang="de-DE" dirty="0"/>
              <a:t>+</a:t>
            </a:r>
            <a:endParaRPr lang="de-AT" dirty="0"/>
          </a:p>
        </p:txBody>
      </p:sp>
      <p:sp>
        <p:nvSpPr>
          <p:cNvPr id="16" name="Text Placeholder 5">
            <a:extLst>
              <a:ext uri="{FF2B5EF4-FFF2-40B4-BE49-F238E27FC236}">
                <a16:creationId xmlns:a16="http://schemas.microsoft.com/office/drawing/2014/main" id="{1AA48227-E3E2-A61A-0F03-101C18E20B13}"/>
              </a:ext>
            </a:extLst>
          </p:cNvPr>
          <p:cNvSpPr txBox="1">
            <a:spLocks/>
          </p:cNvSpPr>
          <p:nvPr/>
        </p:nvSpPr>
        <p:spPr>
          <a:xfrm>
            <a:off x="0" y="440587"/>
            <a:ext cx="5052767" cy="1257301"/>
          </a:xfrm>
          <a:prstGeom prst="homePlate">
            <a:avLst>
              <a:gd name="adj" fmla="val 22028"/>
            </a:avLst>
          </a:prstGeom>
          <a:solidFill>
            <a:schemeClr val="tx2">
              <a:lumMod val="60000"/>
              <a:lumOff val="40000"/>
            </a:schemeClr>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3200" dirty="0">
                <a:solidFill>
                  <a:schemeClr val="bg1"/>
                </a:solidFill>
                <a:latin typeface="+mj-lt"/>
                <a:cs typeface="Arial" charset="0"/>
              </a:rPr>
              <a:t>Stellung zu KI</a:t>
            </a:r>
            <a:endParaRPr lang="en-US" sz="3200" dirty="0">
              <a:solidFill>
                <a:schemeClr val="bg1"/>
              </a:solidFill>
              <a:latin typeface="+mj-lt"/>
              <a:cs typeface="Arial" charset="0"/>
            </a:endParaRPr>
          </a:p>
        </p:txBody>
      </p:sp>
      <p:sp>
        <p:nvSpPr>
          <p:cNvPr id="3" name="TextBox 6">
            <a:extLst>
              <a:ext uri="{FF2B5EF4-FFF2-40B4-BE49-F238E27FC236}">
                <a16:creationId xmlns:a16="http://schemas.microsoft.com/office/drawing/2014/main" id="{213650BE-A4D4-B38A-1ADD-246CB64ED43E}"/>
              </a:ext>
            </a:extLst>
          </p:cNvPr>
          <p:cNvSpPr txBox="1"/>
          <p:nvPr/>
        </p:nvSpPr>
        <p:spPr>
          <a:xfrm>
            <a:off x="6992624" y="4754479"/>
            <a:ext cx="5199376" cy="1532334"/>
          </a:xfrm>
          <a:prstGeom prst="roundRect">
            <a:avLst/>
          </a:prstGeom>
          <a:solidFill>
            <a:schemeClr val="bg1">
              <a:alpha val="64000"/>
            </a:schemeClr>
          </a:solidFill>
          <a:ln>
            <a:noFill/>
          </a:ln>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600" dirty="0">
                <a:solidFill>
                  <a:schemeClr val="accent1"/>
                </a:solidFill>
              </a:rPr>
              <a:t>„</a:t>
            </a:r>
            <a:r>
              <a:rPr lang="de-DE" sz="1600" dirty="0" err="1">
                <a:solidFill>
                  <a:schemeClr val="accent1"/>
                </a:solidFill>
              </a:rPr>
              <a:t>Around</a:t>
            </a:r>
            <a:r>
              <a:rPr lang="de-DE" sz="1600" dirty="0">
                <a:solidFill>
                  <a:schemeClr val="accent1"/>
                </a:solidFill>
              </a:rPr>
              <a:t> a </a:t>
            </a:r>
            <a:r>
              <a:rPr lang="de-DE" sz="1600" dirty="0" err="1">
                <a:solidFill>
                  <a:schemeClr val="accent1"/>
                </a:solidFill>
              </a:rPr>
              <a:t>quarter</a:t>
            </a:r>
            <a:r>
              <a:rPr lang="de-DE" sz="1600" dirty="0">
                <a:solidFill>
                  <a:schemeClr val="accent1"/>
                </a:solidFill>
              </a:rPr>
              <a:t> </a:t>
            </a:r>
            <a:r>
              <a:rPr lang="de-DE" sz="1600" dirty="0" err="1">
                <a:solidFill>
                  <a:schemeClr val="accent1"/>
                </a:solidFill>
              </a:rPr>
              <a:t>of</a:t>
            </a:r>
            <a:r>
              <a:rPr lang="de-DE" sz="1600" dirty="0">
                <a:solidFill>
                  <a:schemeClr val="accent1"/>
                </a:solidFill>
              </a:rPr>
              <a:t> </a:t>
            </a:r>
            <a:r>
              <a:rPr lang="de-DE" sz="1600" dirty="0" err="1">
                <a:solidFill>
                  <a:schemeClr val="accent1"/>
                </a:solidFill>
              </a:rPr>
              <a:t>the</a:t>
            </a:r>
            <a:r>
              <a:rPr lang="de-DE" sz="1600" dirty="0">
                <a:solidFill>
                  <a:schemeClr val="accent1"/>
                </a:solidFill>
              </a:rPr>
              <a:t> </a:t>
            </a:r>
            <a:r>
              <a:rPr lang="de-DE" sz="1600" dirty="0" err="1">
                <a:solidFill>
                  <a:schemeClr val="accent1"/>
                </a:solidFill>
              </a:rPr>
              <a:t>population</a:t>
            </a:r>
            <a:r>
              <a:rPr lang="de-DE" sz="1600" dirty="0">
                <a:solidFill>
                  <a:schemeClr val="accent1"/>
                </a:solidFill>
              </a:rPr>
              <a:t> rate </a:t>
            </a:r>
            <a:r>
              <a:rPr lang="de-DE" sz="1600" dirty="0" err="1">
                <a:solidFill>
                  <a:schemeClr val="accent1"/>
                </a:solidFill>
              </a:rPr>
              <a:t>their</a:t>
            </a:r>
            <a:r>
              <a:rPr lang="de-DE" sz="1600" dirty="0">
                <a:solidFill>
                  <a:schemeClr val="accent1"/>
                </a:solidFill>
              </a:rPr>
              <a:t> </a:t>
            </a:r>
            <a:r>
              <a:rPr lang="de-DE" sz="1600" dirty="0" err="1">
                <a:solidFill>
                  <a:schemeClr val="accent1"/>
                </a:solidFill>
              </a:rPr>
              <a:t>knowledge</a:t>
            </a:r>
            <a:r>
              <a:rPr lang="de-DE" sz="1600" dirty="0">
                <a:solidFill>
                  <a:schemeClr val="accent1"/>
                </a:solidFill>
              </a:rPr>
              <a:t> </a:t>
            </a:r>
            <a:r>
              <a:rPr lang="de-DE" sz="1600" dirty="0" err="1">
                <a:solidFill>
                  <a:schemeClr val="accent1"/>
                </a:solidFill>
              </a:rPr>
              <a:t>of</a:t>
            </a:r>
            <a:r>
              <a:rPr lang="de-DE" sz="1600" dirty="0">
                <a:solidFill>
                  <a:schemeClr val="accent1"/>
                </a:solidFill>
              </a:rPr>
              <a:t> AI </a:t>
            </a:r>
            <a:r>
              <a:rPr lang="de-DE" sz="1600" dirty="0" err="1">
                <a:solidFill>
                  <a:schemeClr val="accent1"/>
                </a:solidFill>
              </a:rPr>
              <a:t>as</a:t>
            </a:r>
            <a:r>
              <a:rPr lang="de-DE" sz="1600" dirty="0">
                <a:solidFill>
                  <a:schemeClr val="accent1"/>
                </a:solidFill>
              </a:rPr>
              <a:t> </a:t>
            </a:r>
            <a:r>
              <a:rPr lang="de-DE" sz="1600" dirty="0" err="1">
                <a:solidFill>
                  <a:schemeClr val="accent1"/>
                </a:solidFill>
              </a:rPr>
              <a:t>good</a:t>
            </a:r>
            <a:endParaRPr lang="de-DE" sz="1600" dirty="0">
              <a:solidFill>
                <a:schemeClr val="accent1"/>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de-DE" sz="1200" dirty="0">
              <a:solidFill>
                <a:sysClr val="windowText" lastClr="00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de-DE" sz="1200" dirty="0">
                <a:solidFill>
                  <a:sysClr val="windowText" lastClr="000000"/>
                </a:solidFill>
              </a:rPr>
              <a:t>Statistik Austria, 25.5.2025</a:t>
            </a:r>
          </a:p>
          <a:p>
            <a:pPr marL="0" marR="0" lvl="0" indent="0" algn="r" defTabSz="914400" rtl="0" eaLnBrk="1" fontAlgn="auto" latinLnBrk="0" hangingPunct="1">
              <a:lnSpc>
                <a:spcPct val="100000"/>
              </a:lnSpc>
              <a:spcBef>
                <a:spcPts val="0"/>
              </a:spcBef>
              <a:spcAft>
                <a:spcPts val="0"/>
              </a:spcAft>
              <a:buClrTx/>
              <a:buSzTx/>
              <a:buFontTx/>
              <a:buNone/>
              <a:tabLst/>
              <a:defRPr/>
            </a:pPr>
            <a:endParaRPr lang="de-DE" sz="1200" dirty="0">
              <a:solidFill>
                <a:sysClr val="windowText" lastClr="00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de-DE" sz="800" dirty="0">
                <a:solidFill>
                  <a:sysClr val="windowText" lastClr="000000"/>
                </a:solidFill>
              </a:rPr>
              <a:t>Link zur Studie:</a:t>
            </a:r>
          </a:p>
          <a:p>
            <a:pPr marL="0" marR="0" lvl="0" indent="0" algn="r" defTabSz="914400" rtl="0" eaLnBrk="1" fontAlgn="auto" latinLnBrk="0" hangingPunct="1">
              <a:lnSpc>
                <a:spcPct val="100000"/>
              </a:lnSpc>
              <a:spcBef>
                <a:spcPts val="0"/>
              </a:spcBef>
              <a:spcAft>
                <a:spcPts val="0"/>
              </a:spcAft>
              <a:buClrTx/>
              <a:buSzTx/>
              <a:buFontTx/>
              <a:buNone/>
              <a:tabLst/>
              <a:defRPr/>
            </a:pPr>
            <a:r>
              <a:rPr lang="de-DE" sz="800" dirty="0">
                <a:solidFill>
                  <a:sysClr val="windowText" lastClr="000000"/>
                </a:solidFill>
                <a:hlinkClick r:id="rId4"/>
              </a:rPr>
              <a:t>https://www.statistik.at/fileadmin/announcement/2025/05/20250515KI_AnalyseEN.pdf?utm</a:t>
            </a:r>
            <a:endParaRPr lang="de-DE" sz="800" dirty="0">
              <a:solidFill>
                <a:sysClr val="windowText" lastClr="000000"/>
              </a:solidFill>
            </a:endParaRPr>
          </a:p>
        </p:txBody>
      </p:sp>
      <p:sp>
        <p:nvSpPr>
          <p:cNvPr id="7" name="Sechseck 6">
            <a:extLst>
              <a:ext uri="{FF2B5EF4-FFF2-40B4-BE49-F238E27FC236}">
                <a16:creationId xmlns:a16="http://schemas.microsoft.com/office/drawing/2014/main" id="{D2F17CC6-1B7E-367D-D50D-FE82AA564DDB}"/>
              </a:ext>
            </a:extLst>
          </p:cNvPr>
          <p:cNvSpPr/>
          <p:nvPr/>
        </p:nvSpPr>
        <p:spPr>
          <a:xfrm>
            <a:off x="337457" y="1994178"/>
            <a:ext cx="3667019" cy="3136475"/>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dirty="0">
                <a:solidFill>
                  <a:schemeClr val="tx1"/>
                </a:solidFill>
              </a:rPr>
              <a:t>Bei den 16-24jährigen nutzten</a:t>
            </a:r>
            <a:r>
              <a:rPr lang="de-DE" b="1" dirty="0">
                <a:solidFill>
                  <a:schemeClr val="accent1"/>
                </a:solidFill>
              </a:rPr>
              <a:t> 57% </a:t>
            </a:r>
            <a:r>
              <a:rPr lang="de-DE" dirty="0">
                <a:solidFill>
                  <a:schemeClr val="tx1"/>
                </a:solidFill>
              </a:rPr>
              <a:t>KI-Tools in den letzten 3 Monaten</a:t>
            </a:r>
          </a:p>
        </p:txBody>
      </p:sp>
      <p:sp>
        <p:nvSpPr>
          <p:cNvPr id="9" name="Sechseck 8">
            <a:extLst>
              <a:ext uri="{FF2B5EF4-FFF2-40B4-BE49-F238E27FC236}">
                <a16:creationId xmlns:a16="http://schemas.microsoft.com/office/drawing/2014/main" id="{60896BCE-4F0E-336D-2932-F1AC0A94EF37}"/>
              </a:ext>
            </a:extLst>
          </p:cNvPr>
          <p:cNvSpPr/>
          <p:nvPr/>
        </p:nvSpPr>
        <p:spPr>
          <a:xfrm>
            <a:off x="3681167" y="3562415"/>
            <a:ext cx="2743200" cy="2276573"/>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de-DE" dirty="0">
                <a:solidFill>
                  <a:schemeClr val="tx1"/>
                </a:solidFill>
              </a:rPr>
              <a:t>Bei den 25-34jährigen nutzten</a:t>
            </a:r>
            <a:r>
              <a:rPr lang="de-DE" b="1" dirty="0">
                <a:solidFill>
                  <a:schemeClr val="accent1"/>
                </a:solidFill>
              </a:rPr>
              <a:t> 41% </a:t>
            </a:r>
            <a:r>
              <a:rPr lang="de-DE" dirty="0">
                <a:solidFill>
                  <a:schemeClr val="tx1"/>
                </a:solidFill>
              </a:rPr>
              <a:t>KI-Tools in den letzten 3 Monaten</a:t>
            </a:r>
          </a:p>
        </p:txBody>
      </p:sp>
      <p:sp>
        <p:nvSpPr>
          <p:cNvPr id="10" name="Sechseck 9">
            <a:extLst>
              <a:ext uri="{FF2B5EF4-FFF2-40B4-BE49-F238E27FC236}">
                <a16:creationId xmlns:a16="http://schemas.microsoft.com/office/drawing/2014/main" id="{21193C55-7A09-04DE-FEC5-B82CB8FA2859}"/>
              </a:ext>
            </a:extLst>
          </p:cNvPr>
          <p:cNvSpPr/>
          <p:nvPr/>
        </p:nvSpPr>
        <p:spPr>
          <a:xfrm>
            <a:off x="4754905" y="1272951"/>
            <a:ext cx="2600924" cy="2147967"/>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de-DE" dirty="0">
                <a:solidFill>
                  <a:schemeClr val="tx1"/>
                </a:solidFill>
              </a:rPr>
              <a:t>Bei den 35-44jährigen nutzten</a:t>
            </a:r>
            <a:r>
              <a:rPr lang="de-DE" b="1" dirty="0">
                <a:solidFill>
                  <a:schemeClr val="accent1"/>
                </a:solidFill>
              </a:rPr>
              <a:t> 34% </a:t>
            </a:r>
            <a:r>
              <a:rPr lang="de-DE" dirty="0">
                <a:solidFill>
                  <a:schemeClr val="tx1"/>
                </a:solidFill>
              </a:rPr>
              <a:t>KI-Tools in den letzten 3 Monaten</a:t>
            </a:r>
          </a:p>
        </p:txBody>
      </p:sp>
      <p:sp>
        <p:nvSpPr>
          <p:cNvPr id="5" name="Sechseck 4">
            <a:extLst>
              <a:ext uri="{FF2B5EF4-FFF2-40B4-BE49-F238E27FC236}">
                <a16:creationId xmlns:a16="http://schemas.microsoft.com/office/drawing/2014/main" id="{37A64CE3-642E-8E60-4EA2-0EDBA291A839}"/>
              </a:ext>
            </a:extLst>
          </p:cNvPr>
          <p:cNvSpPr/>
          <p:nvPr/>
        </p:nvSpPr>
        <p:spPr>
          <a:xfrm>
            <a:off x="6992624" y="2353380"/>
            <a:ext cx="2743200" cy="2276573"/>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de-DE" dirty="0">
                <a:solidFill>
                  <a:schemeClr val="tx1"/>
                </a:solidFill>
              </a:rPr>
              <a:t>Bei den 45-54jährigen nutzten</a:t>
            </a:r>
            <a:r>
              <a:rPr lang="de-DE" b="1" dirty="0">
                <a:solidFill>
                  <a:schemeClr val="accent1"/>
                </a:solidFill>
              </a:rPr>
              <a:t> 24% </a:t>
            </a:r>
            <a:r>
              <a:rPr lang="de-DE" dirty="0">
                <a:solidFill>
                  <a:schemeClr val="tx1"/>
                </a:solidFill>
              </a:rPr>
              <a:t>KI-Tools in den letzten 3 Monaten</a:t>
            </a:r>
          </a:p>
        </p:txBody>
      </p:sp>
      <p:sp>
        <p:nvSpPr>
          <p:cNvPr id="6" name="Sechseck 5">
            <a:extLst>
              <a:ext uri="{FF2B5EF4-FFF2-40B4-BE49-F238E27FC236}">
                <a16:creationId xmlns:a16="http://schemas.microsoft.com/office/drawing/2014/main" id="{EFC5B7C2-0A45-163C-BA37-6CCD8CC6FF6C}"/>
              </a:ext>
            </a:extLst>
          </p:cNvPr>
          <p:cNvSpPr/>
          <p:nvPr/>
        </p:nvSpPr>
        <p:spPr>
          <a:xfrm>
            <a:off x="9354843" y="1217134"/>
            <a:ext cx="2600924" cy="2147967"/>
          </a:xfrm>
          <a:prstGeom prst="hexagon">
            <a:avLst/>
          </a:prstGeom>
          <a:solidFill>
            <a:schemeClr val="accent5">
              <a:lumMod val="40000"/>
              <a:lumOff val="60000"/>
            </a:schemeClr>
          </a:solidFill>
          <a:ln w="76200" cmpd="dbl">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de-DE" dirty="0">
                <a:solidFill>
                  <a:schemeClr val="tx1"/>
                </a:solidFill>
              </a:rPr>
              <a:t>Bei den 55-64jährigen nutzten</a:t>
            </a:r>
            <a:r>
              <a:rPr lang="de-DE" b="1" dirty="0">
                <a:solidFill>
                  <a:schemeClr val="accent1"/>
                </a:solidFill>
              </a:rPr>
              <a:t> 12% </a:t>
            </a:r>
            <a:r>
              <a:rPr lang="de-DE" dirty="0">
                <a:solidFill>
                  <a:schemeClr val="tx1"/>
                </a:solidFill>
              </a:rPr>
              <a:t>KI-Tools in den letzten 3 Monaten</a:t>
            </a:r>
          </a:p>
        </p:txBody>
      </p:sp>
    </p:spTree>
    <p:extLst>
      <p:ext uri="{BB962C8B-B14F-4D97-AF65-F5344CB8AC3E}">
        <p14:creationId xmlns:p14="http://schemas.microsoft.com/office/powerpoint/2010/main" val="158015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DB26CF-C09B-0F32-EA77-C87D6180780B}"/>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3157800-3FC9-D96B-CD29-C25248890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D69256-A52B-D0A1-C07F-CCE75C782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925FBB-4799-FCF6-9514-77B7BF6B3CA3}"/>
              </a:ext>
            </a:extLst>
          </p:cNvPr>
          <p:cNvSpPr>
            <a:spLocks noGrp="1"/>
          </p:cNvSpPr>
          <p:nvPr>
            <p:ph type="title"/>
          </p:nvPr>
        </p:nvSpPr>
        <p:spPr>
          <a:xfrm>
            <a:off x="804672" y="802955"/>
            <a:ext cx="4977976" cy="1454051"/>
          </a:xfrm>
        </p:spPr>
        <p:txBody>
          <a:bodyPr>
            <a:normAutofit/>
          </a:bodyPr>
          <a:lstStyle/>
          <a:p>
            <a:r>
              <a:rPr lang="de-DE" sz="3600" dirty="0">
                <a:solidFill>
                  <a:schemeClr val="tx2"/>
                </a:solidFill>
              </a:rPr>
              <a:t>Frage</a:t>
            </a:r>
          </a:p>
        </p:txBody>
      </p:sp>
      <p:sp>
        <p:nvSpPr>
          <p:cNvPr id="3" name="Inhaltsplatzhalter 2">
            <a:extLst>
              <a:ext uri="{FF2B5EF4-FFF2-40B4-BE49-F238E27FC236}">
                <a16:creationId xmlns:a16="http://schemas.microsoft.com/office/drawing/2014/main" id="{7C46BD41-0A9D-C301-4B99-C3CCFA1A53E9}"/>
              </a:ext>
            </a:extLst>
          </p:cNvPr>
          <p:cNvSpPr>
            <a:spLocks noGrp="1"/>
          </p:cNvSpPr>
          <p:nvPr>
            <p:ph idx="1"/>
          </p:nvPr>
        </p:nvSpPr>
        <p:spPr>
          <a:xfrm>
            <a:off x="804672" y="2421683"/>
            <a:ext cx="4977578" cy="3077418"/>
          </a:xfrm>
        </p:spPr>
        <p:txBody>
          <a:bodyPr anchor="ctr">
            <a:normAutofit/>
          </a:bodyPr>
          <a:lstStyle/>
          <a:p>
            <a:pPr marL="0" indent="0">
              <a:buNone/>
            </a:pPr>
            <a:r>
              <a:rPr lang="de-DE" sz="3600" dirty="0">
                <a:solidFill>
                  <a:schemeClr val="tx2"/>
                </a:solidFill>
              </a:rPr>
              <a:t>Welche Fähigkeiten hat KI?</a:t>
            </a:r>
          </a:p>
          <a:p>
            <a:endParaRPr lang="de-DE" dirty="0">
              <a:solidFill>
                <a:schemeClr val="tx2"/>
              </a:solidFill>
            </a:endParaRPr>
          </a:p>
        </p:txBody>
      </p:sp>
      <p:grpSp>
        <p:nvGrpSpPr>
          <p:cNvPr id="16" name="Group 15">
            <a:extLst>
              <a:ext uri="{FF2B5EF4-FFF2-40B4-BE49-F238E27FC236}">
                <a16:creationId xmlns:a16="http://schemas.microsoft.com/office/drawing/2014/main" id="{ACA292D5-D1AD-FFB3-19E9-71FE1B172F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7" name="Freeform: Shape 16">
              <a:extLst>
                <a:ext uri="{FF2B5EF4-FFF2-40B4-BE49-F238E27FC236}">
                  <a16:creationId xmlns:a16="http://schemas.microsoft.com/office/drawing/2014/main" id="{76DFC682-63F9-064A-A1F8-7DF164803D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40F70E1-DFC7-360B-ED36-DDE300E34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10A86E5-8C42-ADB3-3C8A-AD761E02A5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D7E84289-575E-34DC-7ACB-D45D7D7BE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Graphic 8" descr="Künstliche Intelligenz mit einfarbiger Füllung">
            <a:extLst>
              <a:ext uri="{FF2B5EF4-FFF2-40B4-BE49-F238E27FC236}">
                <a16:creationId xmlns:a16="http://schemas.microsoft.com/office/drawing/2014/main" id="{32D4C337-EB85-D713-D8C5-F801DE54A70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121726" y="1629089"/>
            <a:ext cx="3620021" cy="3620021"/>
          </a:xfrm>
          <a:prstGeom prst="rect">
            <a:avLst/>
          </a:prstGeom>
        </p:spPr>
      </p:pic>
      <p:sp>
        <p:nvSpPr>
          <p:cNvPr id="5" name="Fußzeilenplatzhalter 4">
            <a:extLst>
              <a:ext uri="{FF2B5EF4-FFF2-40B4-BE49-F238E27FC236}">
                <a16:creationId xmlns:a16="http://schemas.microsoft.com/office/drawing/2014/main" id="{54F66319-E312-4B34-CBB4-6C8209490AD2}"/>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0338083C-9597-D2BE-0CD8-D8F0BFD7DB4D}"/>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8</a:t>
            </a:fld>
            <a:endParaRPr lang="de-AT"/>
          </a:p>
        </p:txBody>
      </p:sp>
    </p:spTree>
    <p:extLst>
      <p:ext uri="{BB962C8B-B14F-4D97-AF65-F5344CB8AC3E}">
        <p14:creationId xmlns:p14="http://schemas.microsoft.com/office/powerpoint/2010/main" val="91103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18511-5CCB-0DEA-BA01-9EAA751F90B2}"/>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04361325-9C64-E3F8-0E59-5F59EF15BC7B}"/>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artisticBlur radius="4"/>
                    </a14:imgEffect>
                    <a14:imgEffect>
                      <a14:brightnessContrast bright="-40000"/>
                    </a14:imgEffect>
                  </a14:imgLayer>
                </a14:imgProps>
              </a:ext>
              <a:ext uri="{28A0092B-C50C-407E-A947-70E740481C1C}">
                <a14:useLocalDpi xmlns:a14="http://schemas.microsoft.com/office/drawing/2010/main" val="0"/>
              </a:ext>
            </a:extLst>
          </a:blip>
          <a:srcRect t="7796" b="7796"/>
          <a:stretch/>
        </p:blipFill>
        <p:spPr/>
      </p:pic>
      <p:sp>
        <p:nvSpPr>
          <p:cNvPr id="3" name="Foliennummernplatzhalter 2">
            <a:extLst>
              <a:ext uri="{FF2B5EF4-FFF2-40B4-BE49-F238E27FC236}">
                <a16:creationId xmlns:a16="http://schemas.microsoft.com/office/drawing/2014/main" id="{A976F6E3-E0F7-11B5-0C61-E1BA444D1647}"/>
              </a:ext>
            </a:extLst>
          </p:cNvPr>
          <p:cNvSpPr>
            <a:spLocks noGrp="1"/>
          </p:cNvSpPr>
          <p:nvPr>
            <p:ph type="sldNum" sz="quarter" idx="4"/>
          </p:nvPr>
        </p:nvSpPr>
        <p:spPr>
          <a:xfrm>
            <a:off x="10196422" y="6356350"/>
            <a:ext cx="1157377" cy="365125"/>
          </a:xfrm>
          <a:prstGeom prst="rect">
            <a:avLst/>
          </a:prstGeom>
        </p:spPr>
        <p:txBody>
          <a:bodyPr anchor="ctr"/>
          <a:lstStyle>
            <a:defPPr>
              <a:defRPr lang="de-DE"/>
            </a:defPPr>
            <a:lvl1pPr marL="0" algn="r"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55FB0E-4B63-47FD-937C-4B994ACB8B58}" type="slidenum">
              <a:rPr lang="de-AT" smtClean="0"/>
              <a:pPr/>
              <a:t>9</a:t>
            </a:fld>
            <a:endParaRPr lang="de-AT" dirty="0">
              <a:solidFill>
                <a:schemeClr val="bg1"/>
              </a:solidFill>
            </a:endParaRPr>
          </a:p>
        </p:txBody>
      </p:sp>
      <p:sp>
        <p:nvSpPr>
          <p:cNvPr id="4" name="Titel 3">
            <a:extLst>
              <a:ext uri="{FF2B5EF4-FFF2-40B4-BE49-F238E27FC236}">
                <a16:creationId xmlns:a16="http://schemas.microsoft.com/office/drawing/2014/main" id="{5894E58F-6C73-06AD-8A2D-6FFD057BE73E}"/>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AT" sz="3600" dirty="0">
                <a:solidFill>
                  <a:schemeClr val="accent1"/>
                </a:solidFill>
              </a:rPr>
              <a:t>Wie arbeitet KI</a:t>
            </a:r>
          </a:p>
        </p:txBody>
      </p:sp>
      <p:sp>
        <p:nvSpPr>
          <p:cNvPr id="5" name="Textplatzhalter 4">
            <a:extLst>
              <a:ext uri="{FF2B5EF4-FFF2-40B4-BE49-F238E27FC236}">
                <a16:creationId xmlns:a16="http://schemas.microsoft.com/office/drawing/2014/main" id="{980961C9-4718-7C98-4C59-0C5ED4D851F1}"/>
              </a:ext>
            </a:extLst>
          </p:cNvPr>
          <p:cNvSpPr>
            <a:spLocks noGrp="1"/>
          </p:cNvSpPr>
          <p:nvPr>
            <p:ph type="body" idx="1"/>
          </p:nvPr>
        </p:nvSpPr>
        <p:spPr>
          <a:xfrm>
            <a:off x="838200" y="4460429"/>
            <a:ext cx="10515600" cy="886009"/>
          </a:xfrm>
        </p:spPr>
        <p:txBody>
          <a:bodyPr/>
          <a:lstStyle/>
          <a:p>
            <a:r>
              <a:rPr lang="de-DE" dirty="0">
                <a:solidFill>
                  <a:schemeClr val="bg1"/>
                </a:solidFill>
              </a:rPr>
              <a:t>Vom grundsätzlichen Verständnis zu Einsatzbereichen</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9381C2EF-4F51-F736-5730-ADCFF29BFB7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
        <p:nvSpPr>
          <p:cNvPr id="2" name="Fußzeilenplatzhalter 5">
            <a:extLst>
              <a:ext uri="{FF2B5EF4-FFF2-40B4-BE49-F238E27FC236}">
                <a16:creationId xmlns:a16="http://schemas.microsoft.com/office/drawing/2014/main" id="{18CC8FF6-D95B-2B76-1CE0-9E7D5CD4B818}"/>
              </a:ext>
            </a:extLst>
          </p:cNvPr>
          <p:cNvSpPr>
            <a:spLocks noGrp="1"/>
          </p:cNvSpPr>
          <p:nvPr>
            <p:ph type="ftr" sz="quarter" idx="3"/>
          </p:nvPr>
        </p:nvSpPr>
        <p:spPr>
          <a:xfrm>
            <a:off x="838198" y="6356349"/>
            <a:ext cx="9358223" cy="365125"/>
          </a:xfrm>
          <a:prstGeom prst="rect">
            <a:avLst/>
          </a:prstGeom>
        </p:spPr>
        <p:txBody>
          <a:bodyPr anchor="ctr"/>
          <a:lstStyle>
            <a:defPPr>
              <a:defRPr lang="de-DE"/>
            </a:defPPr>
            <a:lvl1pPr marL="0" algn="l"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bg1"/>
                </a:solidFill>
              </a:rPr>
              <a:t>Demografieberatung Digi+			www.demografieberatungplus.at			@demografieberatungplus</a:t>
            </a:r>
            <a:endParaRPr lang="de-AT" dirty="0">
              <a:solidFill>
                <a:schemeClr val="bg1"/>
              </a:solidFill>
            </a:endParaRPr>
          </a:p>
        </p:txBody>
      </p:sp>
    </p:spTree>
    <p:extLst>
      <p:ext uri="{BB962C8B-B14F-4D97-AF65-F5344CB8AC3E}">
        <p14:creationId xmlns:p14="http://schemas.microsoft.com/office/powerpoint/2010/main" val="1469646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597E6A3-FA2A-69A6-0193-0F97C4908B4D}"/>
              </a:ext>
            </a:extLst>
          </p:cNvPr>
          <p:cNvSpPr>
            <a:spLocks noGrp="1"/>
          </p:cNvSpPr>
          <p:nvPr>
            <p:ph type="title"/>
          </p:nvPr>
        </p:nvSpPr>
        <p:spPr>
          <a:xfrm>
            <a:off x="841248" y="548640"/>
            <a:ext cx="3368894" cy="5248656"/>
          </a:xfrm>
        </p:spPr>
        <p:txBody>
          <a:bodyPr>
            <a:normAutofit/>
          </a:bodyPr>
          <a:lstStyle/>
          <a:p>
            <a:r>
              <a:rPr lang="de-AT" sz="5400" b="1" dirty="0"/>
              <a:t>KI lernt aus Mustern</a:t>
            </a:r>
            <a:endParaRPr lang="de-DE" sz="5400" dirty="0"/>
          </a:p>
        </p:txBody>
      </p:sp>
      <p:sp>
        <p:nvSpPr>
          <p:cNvPr id="3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58D724B7-59C4-3067-4E52-389B726082C6}"/>
              </a:ext>
            </a:extLst>
          </p:cNvPr>
          <p:cNvSpPr>
            <a:spLocks noGrp="1"/>
          </p:cNvSpPr>
          <p:nvPr>
            <p:ph idx="1"/>
          </p:nvPr>
        </p:nvSpPr>
        <p:spPr>
          <a:xfrm>
            <a:off x="5358384" y="1027579"/>
            <a:ext cx="5992369" cy="4956048"/>
          </a:xfrm>
        </p:spPr>
        <p:txBody>
          <a:bodyPr anchor="ctr">
            <a:normAutofit/>
          </a:bodyPr>
          <a:lstStyle/>
          <a:p>
            <a:r>
              <a:rPr lang="de-DE" sz="2000" dirty="0"/>
              <a:t>KI wird mit gigantischen Mengen an Text, Bildern oder anderen Daten </a:t>
            </a:r>
            <a:r>
              <a:rPr lang="de-DE" sz="2000" b="1" dirty="0"/>
              <a:t>trainiert. </a:t>
            </a:r>
            <a:r>
              <a:rPr lang="de-DE" sz="2000" dirty="0"/>
              <a:t>Dabei erkennt sie Muster:</a:t>
            </a:r>
            <a:br>
              <a:rPr lang="de-DE" sz="2000" dirty="0"/>
            </a:br>
            <a:endParaRPr lang="de-DE" sz="2000" dirty="0"/>
          </a:p>
          <a:p>
            <a:r>
              <a:rPr lang="de-DE" sz="2000" dirty="0"/>
              <a:t>Welche Wörter häufig zusammen stehen</a:t>
            </a:r>
          </a:p>
          <a:p>
            <a:r>
              <a:rPr lang="de-DE" sz="2000" dirty="0"/>
              <a:t>Wie Sätze normalerweise aufgebaut sind</a:t>
            </a:r>
          </a:p>
          <a:p>
            <a:r>
              <a:rPr lang="de-DE" sz="2000" dirty="0"/>
              <a:t>Welche Antworten auf welche Fragen folgen</a:t>
            </a:r>
          </a:p>
          <a:p>
            <a:r>
              <a:rPr lang="de-DE" sz="2000" dirty="0"/>
              <a:t>Welche Bildstrukturen typisch sind</a:t>
            </a:r>
          </a:p>
          <a:p>
            <a:endParaRPr lang="de-DE" sz="2000" dirty="0"/>
          </a:p>
          <a:p>
            <a:pPr marL="0" indent="0">
              <a:buNone/>
            </a:pPr>
            <a:r>
              <a:rPr lang="de-DE" sz="2000" dirty="0"/>
              <a:t>Sie </a:t>
            </a:r>
            <a:r>
              <a:rPr lang="de-DE" sz="2000" b="1" dirty="0"/>
              <a:t>versteht nicht</a:t>
            </a:r>
            <a:r>
              <a:rPr lang="de-DE" sz="2000" dirty="0"/>
              <a:t> so wie ein Mensch – sie erkennt </a:t>
            </a:r>
            <a:r>
              <a:rPr lang="de-DE" sz="2000" b="1" dirty="0"/>
              <a:t>statistische Zusammenhänge</a:t>
            </a:r>
            <a:r>
              <a:rPr lang="de-DE" sz="2000" dirty="0"/>
              <a:t>.</a:t>
            </a:r>
          </a:p>
          <a:p>
            <a:endParaRPr lang="de-DE" sz="2000" dirty="0"/>
          </a:p>
        </p:txBody>
      </p:sp>
      <p:sp>
        <p:nvSpPr>
          <p:cNvPr id="5" name="Fußzeilenplatzhalter 4">
            <a:extLst>
              <a:ext uri="{FF2B5EF4-FFF2-40B4-BE49-F238E27FC236}">
                <a16:creationId xmlns:a16="http://schemas.microsoft.com/office/drawing/2014/main" id="{5D4BE908-CD27-554D-5B3F-197B06ACE6F6}"/>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5E06E11E-5BED-5F32-9D58-748F669D9F08}"/>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10</a:t>
            </a:fld>
            <a:endParaRPr lang="de-AT"/>
          </a:p>
        </p:txBody>
      </p:sp>
      <p:pic>
        <p:nvPicPr>
          <p:cNvPr id="6" name="Grafik 5" descr="Ein Bild, das Text enthält.&#10;&#10;Automatisch generierte Beschreibung">
            <a:extLst>
              <a:ext uri="{FF2B5EF4-FFF2-40B4-BE49-F238E27FC236}">
                <a16:creationId xmlns:a16="http://schemas.microsoft.com/office/drawing/2014/main" id="{02D107BE-7CA8-7631-5F90-08A124D2256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883283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2EFF86-71D5-81E6-4EA8-5077717C2B30}"/>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CC677B6-B593-B8F4-380E-B033219A7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396CD7C-DA77-B36A-4FA9-52EA67B7B7B7}"/>
              </a:ext>
            </a:extLst>
          </p:cNvPr>
          <p:cNvSpPr>
            <a:spLocks noGrp="1"/>
          </p:cNvSpPr>
          <p:nvPr>
            <p:ph type="title"/>
          </p:nvPr>
        </p:nvSpPr>
        <p:spPr>
          <a:xfrm>
            <a:off x="335787" y="548640"/>
            <a:ext cx="4457619" cy="5248656"/>
          </a:xfrm>
        </p:spPr>
        <p:txBody>
          <a:bodyPr>
            <a:normAutofit/>
          </a:bodyPr>
          <a:lstStyle/>
          <a:p>
            <a:r>
              <a:rPr lang="de-AT" sz="5400" b="1" dirty="0"/>
              <a:t>Wahr-</a:t>
            </a:r>
            <a:r>
              <a:rPr lang="de-AT" sz="5400" b="1" dirty="0" err="1"/>
              <a:t>scheinlich</a:t>
            </a:r>
            <a:r>
              <a:rPr lang="de-AT" sz="5400" b="1" dirty="0"/>
              <a:t>-</a:t>
            </a:r>
            <a:br>
              <a:rPr lang="de-AT" sz="5400" b="1" dirty="0"/>
            </a:br>
            <a:r>
              <a:rPr lang="de-AT" sz="5400" b="1" dirty="0" err="1"/>
              <a:t>keits</a:t>
            </a:r>
            <a:r>
              <a:rPr lang="de-AT" sz="5400" b="1" dirty="0"/>
              <a:t>-</a:t>
            </a:r>
            <a:br>
              <a:rPr lang="de-AT" sz="5400" b="1" dirty="0"/>
            </a:br>
            <a:r>
              <a:rPr lang="de-AT" sz="5400" b="1" dirty="0" err="1"/>
              <a:t>rechnung</a:t>
            </a:r>
            <a:endParaRPr lang="de-DE" sz="5400" dirty="0"/>
          </a:p>
        </p:txBody>
      </p:sp>
      <p:sp>
        <p:nvSpPr>
          <p:cNvPr id="30" name="sketch line">
            <a:extLst>
              <a:ext uri="{FF2B5EF4-FFF2-40B4-BE49-F238E27FC236}">
                <a16:creationId xmlns:a16="http://schemas.microsoft.com/office/drawing/2014/main" id="{193881E9-4E20-F351-B2E8-9293B3E5C1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3899CF2C-D64B-DC55-982A-5C6BE3882D4A}"/>
              </a:ext>
            </a:extLst>
          </p:cNvPr>
          <p:cNvSpPr>
            <a:spLocks noGrp="1"/>
          </p:cNvSpPr>
          <p:nvPr>
            <p:ph idx="1"/>
          </p:nvPr>
        </p:nvSpPr>
        <p:spPr>
          <a:xfrm>
            <a:off x="5358384" y="1027579"/>
            <a:ext cx="5992369" cy="4956048"/>
          </a:xfrm>
        </p:spPr>
        <p:txBody>
          <a:bodyPr anchor="ctr">
            <a:normAutofit/>
          </a:bodyPr>
          <a:lstStyle/>
          <a:p>
            <a:pPr marL="0" indent="0">
              <a:buNone/>
            </a:pPr>
            <a:r>
              <a:rPr lang="de-DE" sz="2000" dirty="0"/>
              <a:t>Die KI berechnet für jedes mögliche nächste Wort:</a:t>
            </a:r>
          </a:p>
          <a:p>
            <a:pPr marL="0" indent="0">
              <a:buNone/>
            </a:pPr>
            <a:r>
              <a:rPr lang="de-DE" sz="2000" b="1" dirty="0"/>
              <a:t>Wie wahrscheinlich ist es, dass dieses Wort jetzt folgt?“</a:t>
            </a:r>
            <a:endParaRPr lang="de-DE" sz="2000" dirty="0"/>
          </a:p>
          <a:p>
            <a:pPr marL="0" indent="0">
              <a:buNone/>
            </a:pPr>
            <a:br>
              <a:rPr lang="de-DE" sz="2000" dirty="0"/>
            </a:br>
            <a:r>
              <a:rPr lang="de-DE" sz="2000" dirty="0"/>
              <a:t>Nicht so:</a:t>
            </a:r>
          </a:p>
          <a:p>
            <a:r>
              <a:rPr lang="de-DE" sz="2000" dirty="0"/>
              <a:t>„Was ist die richtige Antwort?“</a:t>
            </a:r>
          </a:p>
          <a:p>
            <a:pPr marL="0" indent="0">
              <a:buNone/>
            </a:pPr>
            <a:br>
              <a:rPr lang="de-DE" sz="2000" dirty="0"/>
            </a:br>
            <a:r>
              <a:rPr lang="de-DE" sz="2000" dirty="0"/>
              <a:t>Sondern:</a:t>
            </a:r>
          </a:p>
          <a:p>
            <a:r>
              <a:rPr lang="de-DE" sz="2000" dirty="0"/>
              <a:t>„Welches Wort ist am wahrscheinlichsten das nächste passend zum bisherigen Kontext“</a:t>
            </a:r>
          </a:p>
          <a:p>
            <a:pPr marL="0" indent="0">
              <a:buNone/>
            </a:pPr>
            <a:br>
              <a:rPr lang="de-DE" sz="2000" b="1" dirty="0"/>
            </a:br>
            <a:r>
              <a:rPr lang="de-DE" sz="2000" b="1" dirty="0"/>
              <a:t>Wort für Wort</a:t>
            </a:r>
            <a:r>
              <a:rPr lang="de-DE" sz="2000" dirty="0"/>
              <a:t>, blitzschnell – oft Milliarden Rechenschritte in Sekunden</a:t>
            </a:r>
          </a:p>
          <a:p>
            <a:endParaRPr lang="de-DE" sz="2000" dirty="0"/>
          </a:p>
        </p:txBody>
      </p:sp>
      <p:sp>
        <p:nvSpPr>
          <p:cNvPr id="5" name="Fußzeilenplatzhalter 4">
            <a:extLst>
              <a:ext uri="{FF2B5EF4-FFF2-40B4-BE49-F238E27FC236}">
                <a16:creationId xmlns:a16="http://schemas.microsoft.com/office/drawing/2014/main" id="{A614AD7A-452F-8002-911A-7238610484D3}"/>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84B1986F-A890-E11E-1FE4-340E8029A82C}"/>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11</a:t>
            </a:fld>
            <a:endParaRPr lang="de-AT"/>
          </a:p>
        </p:txBody>
      </p:sp>
      <p:pic>
        <p:nvPicPr>
          <p:cNvPr id="6" name="Grafik 5" descr="Ein Bild, das Text enthält.&#10;&#10;Automatisch generierte Beschreibung">
            <a:extLst>
              <a:ext uri="{FF2B5EF4-FFF2-40B4-BE49-F238E27FC236}">
                <a16:creationId xmlns:a16="http://schemas.microsoft.com/office/drawing/2014/main" id="{01B5FF7C-E86C-C6CA-E2C4-9F18656DA0C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372665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990869-3ADE-A920-38F1-C9E3563689F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F02EA35-56CC-4404-6A19-0D5639521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ADB38FC-FDF3-C1F0-0F2C-59BBB943D51C}"/>
              </a:ext>
            </a:extLst>
          </p:cNvPr>
          <p:cNvSpPr>
            <a:spLocks noGrp="1"/>
          </p:cNvSpPr>
          <p:nvPr>
            <p:ph type="title"/>
          </p:nvPr>
        </p:nvSpPr>
        <p:spPr>
          <a:xfrm>
            <a:off x="335787" y="548640"/>
            <a:ext cx="4457619" cy="5248656"/>
          </a:xfrm>
        </p:spPr>
        <p:txBody>
          <a:bodyPr>
            <a:normAutofit/>
          </a:bodyPr>
          <a:lstStyle/>
          <a:p>
            <a:r>
              <a:rPr lang="de-AT" sz="5400" b="1" dirty="0"/>
              <a:t>Wahr-</a:t>
            </a:r>
            <a:r>
              <a:rPr lang="de-AT" sz="5400" b="1" dirty="0" err="1"/>
              <a:t>scheinlich</a:t>
            </a:r>
            <a:r>
              <a:rPr lang="de-AT" sz="5400" b="1" dirty="0"/>
              <a:t>-</a:t>
            </a:r>
            <a:br>
              <a:rPr lang="de-AT" sz="5400" b="1" dirty="0"/>
            </a:br>
            <a:r>
              <a:rPr lang="de-AT" sz="5400" b="1" dirty="0" err="1"/>
              <a:t>keits</a:t>
            </a:r>
            <a:r>
              <a:rPr lang="de-AT" sz="5400" b="1" dirty="0"/>
              <a:t>-</a:t>
            </a:r>
            <a:br>
              <a:rPr lang="de-AT" sz="5400" b="1" dirty="0"/>
            </a:br>
            <a:r>
              <a:rPr lang="de-AT" sz="5400" b="1" dirty="0" err="1"/>
              <a:t>rechnung</a:t>
            </a:r>
            <a:endParaRPr lang="de-DE" sz="5400" dirty="0"/>
          </a:p>
        </p:txBody>
      </p:sp>
      <p:sp>
        <p:nvSpPr>
          <p:cNvPr id="30" name="sketch line">
            <a:extLst>
              <a:ext uri="{FF2B5EF4-FFF2-40B4-BE49-F238E27FC236}">
                <a16:creationId xmlns:a16="http://schemas.microsoft.com/office/drawing/2014/main" id="{2491BB2F-2C0B-DC37-4452-20FEA3A8A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97348C91-EDF1-2314-67AC-62AB0D270C9D}"/>
              </a:ext>
            </a:extLst>
          </p:cNvPr>
          <p:cNvSpPr>
            <a:spLocks noGrp="1"/>
          </p:cNvSpPr>
          <p:nvPr>
            <p:ph idx="1"/>
          </p:nvPr>
        </p:nvSpPr>
        <p:spPr>
          <a:xfrm>
            <a:off x="5358384" y="1027579"/>
            <a:ext cx="5992369" cy="4956048"/>
          </a:xfrm>
        </p:spPr>
        <p:txBody>
          <a:bodyPr anchor="ctr">
            <a:normAutofit/>
          </a:bodyPr>
          <a:lstStyle/>
          <a:p>
            <a:pPr marL="0" indent="0">
              <a:buNone/>
            </a:pPr>
            <a:r>
              <a:rPr lang="de-DE" sz="2000" dirty="0"/>
              <a:t>Dadurch entsteht:</a:t>
            </a:r>
            <a:br>
              <a:rPr lang="de-DE" sz="2000" dirty="0"/>
            </a:br>
            <a:endParaRPr lang="de-DE" sz="2000" dirty="0"/>
          </a:p>
          <a:p>
            <a:r>
              <a:rPr lang="de-DE" sz="2000" dirty="0"/>
              <a:t>ein Satz</a:t>
            </a:r>
          </a:p>
          <a:p>
            <a:r>
              <a:rPr lang="de-DE" sz="2000" dirty="0"/>
              <a:t>dann ein Absatz</a:t>
            </a:r>
          </a:p>
          <a:p>
            <a:r>
              <a:rPr lang="de-DE" sz="2000" dirty="0"/>
              <a:t>dann eine komplette Antwort</a:t>
            </a:r>
          </a:p>
          <a:p>
            <a:pPr marL="0" indent="0">
              <a:buNone/>
            </a:pPr>
            <a:br>
              <a:rPr lang="de-DE" sz="2000" dirty="0"/>
            </a:br>
            <a:r>
              <a:rPr lang="de-DE" sz="2000" dirty="0"/>
              <a:t>Die KI </a:t>
            </a:r>
            <a:r>
              <a:rPr lang="de-DE" sz="2000" b="1" dirty="0"/>
              <a:t>generiert</a:t>
            </a:r>
            <a:r>
              <a:rPr lang="de-DE" sz="2000" dirty="0"/>
              <a:t> also – sie ruft nichts ab.</a:t>
            </a:r>
            <a:br>
              <a:rPr lang="de-DE" sz="2000" dirty="0"/>
            </a:br>
            <a:r>
              <a:rPr lang="de-DE" sz="2000" dirty="0"/>
              <a:t>Sie berechnet kontinuierlich die nächstwahrscheinliche Fortsetzung</a:t>
            </a:r>
          </a:p>
          <a:p>
            <a:endParaRPr lang="de-DE" sz="2000" dirty="0"/>
          </a:p>
        </p:txBody>
      </p:sp>
      <p:sp>
        <p:nvSpPr>
          <p:cNvPr id="5" name="Fußzeilenplatzhalter 4">
            <a:extLst>
              <a:ext uri="{FF2B5EF4-FFF2-40B4-BE49-F238E27FC236}">
                <a16:creationId xmlns:a16="http://schemas.microsoft.com/office/drawing/2014/main" id="{A5307826-1B2C-BDCE-D57D-18C2E1A28089}"/>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9BF9B290-C1D6-7926-A3F5-6093394B00E3}"/>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12</a:t>
            </a:fld>
            <a:endParaRPr lang="de-AT"/>
          </a:p>
        </p:txBody>
      </p:sp>
      <p:pic>
        <p:nvPicPr>
          <p:cNvPr id="6" name="Grafik 5" descr="Ein Bild, das Text enthält.&#10;&#10;Automatisch generierte Beschreibung">
            <a:extLst>
              <a:ext uri="{FF2B5EF4-FFF2-40B4-BE49-F238E27FC236}">
                <a16:creationId xmlns:a16="http://schemas.microsoft.com/office/drawing/2014/main" id="{57407DDB-75AF-D885-8E9A-DB7A5D4FC16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028764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7C813F-4D50-B517-40A9-7778C4131A2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0826031-5DE1-9725-BA02-3CD1D9766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A36B445-1EAD-8200-9F4E-467B062FCBA9}"/>
              </a:ext>
            </a:extLst>
          </p:cNvPr>
          <p:cNvSpPr>
            <a:spLocks noGrp="1"/>
          </p:cNvSpPr>
          <p:nvPr>
            <p:ph type="title"/>
          </p:nvPr>
        </p:nvSpPr>
        <p:spPr>
          <a:xfrm>
            <a:off x="335787" y="548640"/>
            <a:ext cx="4457619" cy="5248656"/>
          </a:xfrm>
        </p:spPr>
        <p:txBody>
          <a:bodyPr>
            <a:normAutofit/>
          </a:bodyPr>
          <a:lstStyle/>
          <a:p>
            <a:r>
              <a:rPr lang="de-AT" sz="5400" b="1" dirty="0"/>
              <a:t>Warum wirkt das wie Denken?</a:t>
            </a:r>
            <a:endParaRPr lang="de-DE" sz="5400" dirty="0"/>
          </a:p>
        </p:txBody>
      </p:sp>
      <p:sp>
        <p:nvSpPr>
          <p:cNvPr id="30" name="sketch line">
            <a:extLst>
              <a:ext uri="{FF2B5EF4-FFF2-40B4-BE49-F238E27FC236}">
                <a16:creationId xmlns:a16="http://schemas.microsoft.com/office/drawing/2014/main" id="{DB1E63C2-9F99-E94B-D420-0986AABE3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7758C18F-05A5-C0CE-0C92-CAA29558BD79}"/>
              </a:ext>
            </a:extLst>
          </p:cNvPr>
          <p:cNvSpPr>
            <a:spLocks noGrp="1"/>
          </p:cNvSpPr>
          <p:nvPr>
            <p:ph idx="1"/>
          </p:nvPr>
        </p:nvSpPr>
        <p:spPr>
          <a:xfrm>
            <a:off x="5358384" y="1027579"/>
            <a:ext cx="5992369" cy="4956048"/>
          </a:xfrm>
        </p:spPr>
        <p:txBody>
          <a:bodyPr anchor="ctr">
            <a:normAutofit/>
          </a:bodyPr>
          <a:lstStyle/>
          <a:p>
            <a:pPr marL="0" indent="0">
              <a:buNone/>
            </a:pPr>
            <a:r>
              <a:rPr lang="de-DE" sz="2000" dirty="0"/>
              <a:t>Weil der Trainingsdatensatz so riesig ist, dass die Muster extrem komplex sind:</a:t>
            </a:r>
            <a:br>
              <a:rPr lang="de-DE" sz="2000" dirty="0"/>
            </a:br>
            <a:endParaRPr lang="de-DE" sz="2000" dirty="0"/>
          </a:p>
          <a:p>
            <a:r>
              <a:rPr lang="de-DE" sz="2000" dirty="0"/>
              <a:t>Fachwissen</a:t>
            </a:r>
          </a:p>
          <a:p>
            <a:r>
              <a:rPr lang="de-DE" sz="2000" dirty="0"/>
              <a:t>Sprache</a:t>
            </a:r>
          </a:p>
          <a:p>
            <a:r>
              <a:rPr lang="de-DE" sz="2000" dirty="0"/>
              <a:t>logisches Denken</a:t>
            </a:r>
          </a:p>
          <a:p>
            <a:r>
              <a:rPr lang="de-DE" sz="2000" dirty="0"/>
              <a:t>Problemlösen</a:t>
            </a:r>
          </a:p>
          <a:p>
            <a:r>
              <a:rPr lang="de-DE" sz="2000" dirty="0"/>
              <a:t>Stil, Tonalität</a:t>
            </a:r>
          </a:p>
          <a:p>
            <a:r>
              <a:rPr lang="de-DE" sz="2000" dirty="0"/>
              <a:t>sogar Emotionen in Texten</a:t>
            </a:r>
          </a:p>
          <a:p>
            <a:pPr marL="0" indent="0">
              <a:buNone/>
            </a:pPr>
            <a:br>
              <a:rPr lang="de-DE" sz="2000" dirty="0"/>
            </a:br>
            <a:r>
              <a:rPr lang="de-DE" sz="2000" dirty="0"/>
              <a:t>Die KI hat gelernt, wie Expert*innen schreiben oder antworten – nicht indem sie es </a:t>
            </a:r>
            <a:r>
              <a:rPr lang="de-DE" sz="2000" i="1" dirty="0"/>
              <a:t>versteht</a:t>
            </a:r>
            <a:r>
              <a:rPr lang="de-DE" sz="2000" dirty="0"/>
              <a:t>, sondern indem sie die </a:t>
            </a:r>
            <a:r>
              <a:rPr lang="de-DE" sz="2000" b="1" dirty="0"/>
              <a:t>statistischen Muster</a:t>
            </a:r>
            <a:r>
              <a:rPr lang="de-DE" sz="2000" dirty="0"/>
              <a:t> menschlicher Sprache erfasst.</a:t>
            </a:r>
          </a:p>
          <a:p>
            <a:endParaRPr lang="de-DE" sz="2000" dirty="0"/>
          </a:p>
        </p:txBody>
      </p:sp>
      <p:sp>
        <p:nvSpPr>
          <p:cNvPr id="5" name="Fußzeilenplatzhalter 4">
            <a:extLst>
              <a:ext uri="{FF2B5EF4-FFF2-40B4-BE49-F238E27FC236}">
                <a16:creationId xmlns:a16="http://schemas.microsoft.com/office/drawing/2014/main" id="{15707BBD-DCB5-E855-A48F-D93F2303A52F}"/>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EE44E33B-7FAB-C2AE-B3BA-6EFFF8256A61}"/>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13</a:t>
            </a:fld>
            <a:endParaRPr lang="de-AT"/>
          </a:p>
        </p:txBody>
      </p:sp>
      <p:pic>
        <p:nvPicPr>
          <p:cNvPr id="6" name="Grafik 5" descr="Ein Bild, das Text enthält.&#10;&#10;Automatisch generierte Beschreibung">
            <a:extLst>
              <a:ext uri="{FF2B5EF4-FFF2-40B4-BE49-F238E27FC236}">
                <a16:creationId xmlns:a16="http://schemas.microsoft.com/office/drawing/2014/main" id="{E6BC71A9-2DF3-85AB-75BB-78F2FA31394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793612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3A02FB-38C1-7D2A-69E5-41473B90913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9ED18AA-199A-452E-0C18-3BB252495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230E2B-8FE7-00A4-F642-F1B5E3EC11A4}"/>
              </a:ext>
            </a:extLst>
          </p:cNvPr>
          <p:cNvSpPr>
            <a:spLocks noGrp="1"/>
          </p:cNvSpPr>
          <p:nvPr>
            <p:ph type="title"/>
          </p:nvPr>
        </p:nvSpPr>
        <p:spPr>
          <a:xfrm>
            <a:off x="335787" y="548640"/>
            <a:ext cx="4457619" cy="5248656"/>
          </a:xfrm>
        </p:spPr>
        <p:txBody>
          <a:bodyPr>
            <a:normAutofit/>
          </a:bodyPr>
          <a:lstStyle/>
          <a:p>
            <a:r>
              <a:rPr lang="de-AT" sz="5400" b="1" dirty="0"/>
              <a:t>Was KI nicht tut</a:t>
            </a:r>
            <a:endParaRPr lang="de-DE" sz="5400" dirty="0"/>
          </a:p>
        </p:txBody>
      </p:sp>
      <p:sp>
        <p:nvSpPr>
          <p:cNvPr id="30" name="sketch line">
            <a:extLst>
              <a:ext uri="{FF2B5EF4-FFF2-40B4-BE49-F238E27FC236}">
                <a16:creationId xmlns:a16="http://schemas.microsoft.com/office/drawing/2014/main" id="{3098B22D-4F58-71A5-9A47-1E2B6C4AD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AF4A70FC-D771-1454-88C5-6E678D75EE66}"/>
              </a:ext>
            </a:extLst>
          </p:cNvPr>
          <p:cNvSpPr>
            <a:spLocks noGrp="1"/>
          </p:cNvSpPr>
          <p:nvPr>
            <p:ph idx="1"/>
          </p:nvPr>
        </p:nvSpPr>
        <p:spPr>
          <a:xfrm>
            <a:off x="5358384" y="1027579"/>
            <a:ext cx="5992369" cy="4956048"/>
          </a:xfrm>
        </p:spPr>
        <p:txBody>
          <a:bodyPr anchor="ctr">
            <a:normAutofit/>
          </a:bodyPr>
          <a:lstStyle/>
          <a:p>
            <a:r>
              <a:rPr lang="de-DE" sz="2000" dirty="0"/>
              <a:t>Sie bildet kein „echtes“ Verständnis.</a:t>
            </a:r>
          </a:p>
          <a:p>
            <a:r>
              <a:rPr lang="de-DE" sz="2000" dirty="0"/>
              <a:t>Sie weiß nicht, ob etwas wahr oder falsch ist.</a:t>
            </a:r>
          </a:p>
          <a:p>
            <a:r>
              <a:rPr lang="de-DE" sz="2000" dirty="0"/>
              <a:t>Sie kann Halluzinationen produzieren (weil Wahrscheinlichkeiten ≠ Fakten).</a:t>
            </a:r>
          </a:p>
          <a:p>
            <a:r>
              <a:rPr lang="de-DE" sz="2000" dirty="0"/>
              <a:t>Sie hat kein Bewusstsein, keine Absichten, keine Emotionen.</a:t>
            </a:r>
          </a:p>
        </p:txBody>
      </p:sp>
      <p:sp>
        <p:nvSpPr>
          <p:cNvPr id="5" name="Fußzeilenplatzhalter 4">
            <a:extLst>
              <a:ext uri="{FF2B5EF4-FFF2-40B4-BE49-F238E27FC236}">
                <a16:creationId xmlns:a16="http://schemas.microsoft.com/office/drawing/2014/main" id="{4A95ECD7-C2C7-8384-5967-9F1D1BCF05FD}"/>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E734CA3C-B1C6-7BCD-ABC7-ADC9FB7D20F3}"/>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14</a:t>
            </a:fld>
            <a:endParaRPr lang="de-AT"/>
          </a:p>
        </p:txBody>
      </p:sp>
      <p:pic>
        <p:nvPicPr>
          <p:cNvPr id="6" name="Grafik 5" descr="Ein Bild, das Text enthält.&#10;&#10;Automatisch generierte Beschreibung">
            <a:extLst>
              <a:ext uri="{FF2B5EF4-FFF2-40B4-BE49-F238E27FC236}">
                <a16:creationId xmlns:a16="http://schemas.microsoft.com/office/drawing/2014/main" id="{B3748B2F-6595-9E78-C051-9EF7E0EBA3D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163156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CB30B2-0D12-10E4-FFB7-0A345C85DAC8}"/>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263954D-BC29-C9BD-B7CE-E8BF26C5A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E56CC7B-9B1A-252A-09C0-90C185FBB046}"/>
              </a:ext>
            </a:extLst>
          </p:cNvPr>
          <p:cNvSpPr>
            <a:spLocks noGrp="1"/>
          </p:cNvSpPr>
          <p:nvPr>
            <p:ph type="title"/>
          </p:nvPr>
        </p:nvSpPr>
        <p:spPr>
          <a:xfrm>
            <a:off x="335787" y="548640"/>
            <a:ext cx="4457619" cy="5248656"/>
          </a:xfrm>
        </p:spPr>
        <p:txBody>
          <a:bodyPr>
            <a:normAutofit/>
          </a:bodyPr>
          <a:lstStyle/>
          <a:p>
            <a:r>
              <a:rPr lang="de-AT" sz="5400" b="1" dirty="0"/>
              <a:t>Wie </a:t>
            </a:r>
            <a:br>
              <a:rPr lang="de-AT" sz="5400" b="1" dirty="0"/>
            </a:br>
            <a:r>
              <a:rPr lang="de-AT" sz="5400" b="1" dirty="0"/>
              <a:t>wird KI trotzdem „gut“</a:t>
            </a:r>
            <a:endParaRPr lang="de-DE" sz="5400" dirty="0"/>
          </a:p>
        </p:txBody>
      </p:sp>
      <p:sp>
        <p:nvSpPr>
          <p:cNvPr id="30" name="sketch line">
            <a:extLst>
              <a:ext uri="{FF2B5EF4-FFF2-40B4-BE49-F238E27FC236}">
                <a16:creationId xmlns:a16="http://schemas.microsoft.com/office/drawing/2014/main" id="{065E1DE5-6E1B-CC1F-3465-34523927B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1F582638-EFB5-6270-4E8D-4971430069FF}"/>
              </a:ext>
            </a:extLst>
          </p:cNvPr>
          <p:cNvSpPr>
            <a:spLocks noGrp="1"/>
          </p:cNvSpPr>
          <p:nvPr>
            <p:ph idx="1"/>
          </p:nvPr>
        </p:nvSpPr>
        <p:spPr>
          <a:xfrm>
            <a:off x="5358384" y="1027578"/>
            <a:ext cx="5992369" cy="5328771"/>
          </a:xfrm>
        </p:spPr>
        <p:txBody>
          <a:bodyPr anchor="ctr">
            <a:normAutofit/>
          </a:bodyPr>
          <a:lstStyle/>
          <a:p>
            <a:pPr marL="0" indent="0">
              <a:buNone/>
            </a:pPr>
            <a:r>
              <a:rPr lang="de-DE" sz="2000" dirty="0"/>
              <a:t>Durch drei zentrale Faktoren:</a:t>
            </a:r>
          </a:p>
          <a:p>
            <a:pPr marL="0" indent="0">
              <a:buNone/>
            </a:pPr>
            <a:r>
              <a:rPr lang="de-DE" sz="2000" b="1" dirty="0"/>
              <a:t>1. Trainingsdaten</a:t>
            </a:r>
          </a:p>
          <a:p>
            <a:pPr marL="0" indent="0">
              <a:buNone/>
            </a:pPr>
            <a:r>
              <a:rPr lang="de-DE" sz="2000" dirty="0"/>
              <a:t>Je mehr und je diverser Daten, desto mehr Muster findet die KI.</a:t>
            </a:r>
          </a:p>
          <a:p>
            <a:pPr marL="0" indent="0">
              <a:buNone/>
            </a:pPr>
            <a:r>
              <a:rPr lang="de-DE" sz="2000" b="1" dirty="0"/>
              <a:t>2. Neuronale Netze</a:t>
            </a:r>
          </a:p>
          <a:p>
            <a:pPr marL="0" indent="0">
              <a:buNone/>
            </a:pPr>
            <a:r>
              <a:rPr lang="de-DE" sz="2000" dirty="0"/>
              <a:t>Vergleichbar mit einem menschlichen Gehirn. Hundert Milliarden Parameter werden zwischen Neuronen gespeichert →</a:t>
            </a:r>
            <a:br>
              <a:rPr lang="de-DE" sz="2000" dirty="0"/>
            </a:br>
            <a:r>
              <a:rPr lang="de-DE" sz="2000" dirty="0"/>
              <a:t>daraus entsteht ein hochkomplexes Modell </a:t>
            </a:r>
          </a:p>
          <a:p>
            <a:pPr marL="0" indent="0">
              <a:buNone/>
            </a:pPr>
            <a:r>
              <a:rPr lang="de-DE" sz="2000" b="1" dirty="0"/>
              <a:t>3. Reinforcement Learning (RLHF)</a:t>
            </a:r>
          </a:p>
          <a:p>
            <a:pPr marL="0" indent="0">
              <a:buNone/>
            </a:pPr>
            <a:r>
              <a:rPr lang="de-DE" sz="2000" dirty="0"/>
              <a:t>Menschen bewerten KI-Antworten</a:t>
            </a:r>
            <a:br>
              <a:rPr lang="de-DE" sz="2000" dirty="0"/>
            </a:br>
            <a:r>
              <a:rPr lang="de-DE" sz="2000" dirty="0"/>
              <a:t>→ KI lernt, welche Antworten hilfreicher, klarer oder moralisch angemessener sind.</a:t>
            </a:r>
          </a:p>
          <a:p>
            <a:pPr marL="0" indent="0">
              <a:buNone/>
            </a:pPr>
            <a:br>
              <a:rPr lang="de-DE" sz="2000" b="1" dirty="0"/>
            </a:br>
            <a:r>
              <a:rPr lang="de-DE" sz="2000" b="1" dirty="0"/>
              <a:t>Das ist der Grund, warum KI „vernünftig“ wirkt.</a:t>
            </a:r>
            <a:endParaRPr lang="de-DE" sz="2000" dirty="0"/>
          </a:p>
        </p:txBody>
      </p:sp>
      <p:sp>
        <p:nvSpPr>
          <p:cNvPr id="5" name="Fußzeilenplatzhalter 4">
            <a:extLst>
              <a:ext uri="{FF2B5EF4-FFF2-40B4-BE49-F238E27FC236}">
                <a16:creationId xmlns:a16="http://schemas.microsoft.com/office/drawing/2014/main" id="{FA9E0A4E-3D96-12ED-5474-98D77A788CD2}"/>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146D4D24-7B6F-7C9B-F9EC-5C8FFBE9E40E}"/>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15</a:t>
            </a:fld>
            <a:endParaRPr lang="de-AT"/>
          </a:p>
        </p:txBody>
      </p:sp>
      <p:pic>
        <p:nvPicPr>
          <p:cNvPr id="6" name="Grafik 5" descr="Ein Bild, das Text enthält.&#10;&#10;Automatisch generierte Beschreibung">
            <a:extLst>
              <a:ext uri="{FF2B5EF4-FFF2-40B4-BE49-F238E27FC236}">
                <a16:creationId xmlns:a16="http://schemas.microsoft.com/office/drawing/2014/main" id="{124B668F-3F66-239B-2E22-95A3E168796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527394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54DD9C-C617-7079-8D5F-C3CD93C033CA}"/>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D792659-466C-DE3C-C6B5-F6F2921723FF}"/>
              </a:ext>
            </a:extLst>
          </p:cNvPr>
          <p:cNvSpPr>
            <a:spLocks noGrp="1"/>
          </p:cNvSpPr>
          <p:nvPr>
            <p:ph type="title"/>
          </p:nvPr>
        </p:nvSpPr>
        <p:spPr>
          <a:xfrm>
            <a:off x="838200" y="556995"/>
            <a:ext cx="10515600" cy="1133693"/>
          </a:xfrm>
        </p:spPr>
        <p:txBody>
          <a:bodyPr vert="horz" lIns="91440" tIns="45720" rIns="91440" bIns="45720" rtlCol="0">
            <a:normAutofit/>
          </a:bodyPr>
          <a:lstStyle/>
          <a:p>
            <a:r>
              <a:rPr lang="en-US" sz="4400" kern="1200" dirty="0" err="1">
                <a:latin typeface="+mj-lt"/>
                <a:ea typeface="+mj-ea"/>
                <a:cs typeface="+mj-cs"/>
              </a:rPr>
              <a:t>Fazit</a:t>
            </a:r>
            <a:endParaRPr lang="en-US" sz="4400" kern="1200" dirty="0">
              <a:latin typeface="+mj-lt"/>
              <a:ea typeface="+mj-ea"/>
              <a:cs typeface="+mj-cs"/>
            </a:endParaRPr>
          </a:p>
        </p:txBody>
      </p:sp>
      <p:sp>
        <p:nvSpPr>
          <p:cNvPr id="4" name="Textfeld 3">
            <a:extLst>
              <a:ext uri="{FF2B5EF4-FFF2-40B4-BE49-F238E27FC236}">
                <a16:creationId xmlns:a16="http://schemas.microsoft.com/office/drawing/2014/main" id="{8E78402B-6187-32E9-28E2-C4B2783CDFF5}"/>
              </a:ext>
            </a:extLst>
          </p:cNvPr>
          <p:cNvSpPr txBox="1"/>
          <p:nvPr/>
        </p:nvSpPr>
        <p:spPr>
          <a:xfrm>
            <a:off x="838200" y="2690336"/>
            <a:ext cx="10426700" cy="1938992"/>
          </a:xfrm>
          <a:prstGeom prst="rect">
            <a:avLst/>
          </a:prstGeom>
          <a:noFill/>
        </p:spPr>
        <p:txBody>
          <a:bodyPr wrap="square">
            <a:spAutoFit/>
          </a:bodyPr>
          <a:lstStyle/>
          <a:p>
            <a:r>
              <a:rPr lang="de-DE" sz="2400" dirty="0"/>
              <a:t>KI ist ein </a:t>
            </a:r>
            <a:r>
              <a:rPr lang="de-DE" sz="2400" b="1" dirty="0"/>
              <a:t>Wahrscheinlichkeitsmodell</a:t>
            </a:r>
            <a:r>
              <a:rPr lang="de-DE" sz="2400" dirty="0"/>
              <a:t>.</a:t>
            </a:r>
          </a:p>
          <a:p>
            <a:br>
              <a:rPr lang="de-DE" sz="2400" dirty="0"/>
            </a:br>
            <a:r>
              <a:rPr lang="de-DE" sz="2400" dirty="0"/>
              <a:t>Es erstellt Antworten, indem es </a:t>
            </a:r>
            <a:r>
              <a:rPr lang="de-DE" sz="2400" b="1" dirty="0"/>
              <a:t>Muster</a:t>
            </a:r>
            <a:r>
              <a:rPr lang="de-DE" sz="2400" dirty="0"/>
              <a:t> aus riesigen Datenmengen erkennt und das statistisch wahrscheinlichste nächste Wort oder die wahrscheinlichste nächste Information generiert.</a:t>
            </a:r>
            <a:endParaRPr lang="de-AT" sz="2400" dirty="0"/>
          </a:p>
        </p:txBody>
      </p:sp>
    </p:spTree>
    <p:extLst>
      <p:ext uri="{BB962C8B-B14F-4D97-AF65-F5344CB8AC3E}">
        <p14:creationId xmlns:p14="http://schemas.microsoft.com/office/powerpoint/2010/main" val="3993532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712F3A76-9DAC-1AB5-67B4-E6D6AD1627B6}"/>
              </a:ext>
            </a:extLst>
          </p:cNvPr>
          <p:cNvSpPr/>
          <p:nvPr/>
        </p:nvSpPr>
        <p:spPr>
          <a:xfrm>
            <a:off x="5218523" y="3320589"/>
            <a:ext cx="8003343" cy="973537"/>
          </a:xfrm>
          <a:prstGeom prst="roundRect">
            <a:avLst/>
          </a:prstGeom>
          <a:solidFill>
            <a:srgbClr val="E8784A"/>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de-DE"/>
          </a:p>
        </p:txBody>
      </p:sp>
      <p:sp>
        <p:nvSpPr>
          <p:cNvPr id="4" name="Foliennummernplatzhalter 3">
            <a:extLst>
              <a:ext uri="{FF2B5EF4-FFF2-40B4-BE49-F238E27FC236}">
                <a16:creationId xmlns:a16="http://schemas.microsoft.com/office/drawing/2014/main" id="{04225D0C-A716-5324-6DFF-14BC660F266B}"/>
              </a:ext>
            </a:extLst>
          </p:cNvPr>
          <p:cNvSpPr>
            <a:spLocks noGrp="1"/>
          </p:cNvSpPr>
          <p:nvPr>
            <p:ph type="sldNum" sz="quarter" idx="12"/>
          </p:nvPr>
        </p:nvSpPr>
        <p:spPr/>
        <p:txBody>
          <a:bodyPr/>
          <a:lstStyle/>
          <a:p>
            <a:fld id="{5355FB0E-4B63-47FD-937C-4B994ACB8B58}" type="slidenum">
              <a:rPr lang="de-AT" smtClean="0"/>
              <a:t>17</a:t>
            </a:fld>
            <a:endParaRPr lang="de-AT"/>
          </a:p>
        </p:txBody>
      </p:sp>
      <p:sp>
        <p:nvSpPr>
          <p:cNvPr id="9" name="Inhaltsplatzhalter 2">
            <a:extLst>
              <a:ext uri="{FF2B5EF4-FFF2-40B4-BE49-F238E27FC236}">
                <a16:creationId xmlns:a16="http://schemas.microsoft.com/office/drawing/2014/main" id="{4FD4B595-E4AC-ACBF-9FDF-3469FC1F4354}"/>
              </a:ext>
            </a:extLst>
          </p:cNvPr>
          <p:cNvSpPr txBox="1">
            <a:spLocks/>
          </p:cNvSpPr>
          <p:nvPr/>
        </p:nvSpPr>
        <p:spPr>
          <a:xfrm>
            <a:off x="815516" y="662240"/>
            <a:ext cx="5280484" cy="6603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de-DE" sz="1800" dirty="0">
                <a:solidFill>
                  <a:schemeClr val="accent1"/>
                </a:solidFill>
                <a:latin typeface="Verdana Pro Black" panose="020B0A04030504040204" pitchFamily="34" charset="0"/>
              </a:rPr>
              <a:t>Was künstliche Intelligenz kann</a:t>
            </a:r>
            <a:endParaRPr lang="de-DE" sz="1800" dirty="0">
              <a:latin typeface="Verdana Pro Light" panose="020B0304030504040204" pitchFamily="34" charset="0"/>
            </a:endParaRPr>
          </a:p>
        </p:txBody>
      </p:sp>
      <p:sp>
        <p:nvSpPr>
          <p:cNvPr id="11" name="Inhaltsplatzhalter 2">
            <a:extLst>
              <a:ext uri="{FF2B5EF4-FFF2-40B4-BE49-F238E27FC236}">
                <a16:creationId xmlns:a16="http://schemas.microsoft.com/office/drawing/2014/main" id="{043E29EC-9EF4-130E-4156-A47F93D19EB0}"/>
              </a:ext>
            </a:extLst>
          </p:cNvPr>
          <p:cNvSpPr txBox="1">
            <a:spLocks/>
          </p:cNvSpPr>
          <p:nvPr/>
        </p:nvSpPr>
        <p:spPr>
          <a:xfrm>
            <a:off x="876063" y="3172263"/>
            <a:ext cx="4342460" cy="51347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de-DE" sz="1800" dirty="0">
                <a:solidFill>
                  <a:schemeClr val="accent1"/>
                </a:solidFill>
                <a:latin typeface="Verdana Pro Black" panose="020B0A04030504040204" pitchFamily="34" charset="0"/>
              </a:rPr>
              <a:t>Was künstliche Intelligenz nicht kann</a:t>
            </a:r>
            <a:endParaRPr lang="de-DE" sz="1800" dirty="0">
              <a:latin typeface="Verdana Pro Light" panose="020B0304030504040204" pitchFamily="34" charset="0"/>
            </a:endParaRPr>
          </a:p>
        </p:txBody>
      </p:sp>
      <p:sp>
        <p:nvSpPr>
          <p:cNvPr id="12" name="Bogen 11">
            <a:extLst>
              <a:ext uri="{FF2B5EF4-FFF2-40B4-BE49-F238E27FC236}">
                <a16:creationId xmlns:a16="http://schemas.microsoft.com/office/drawing/2014/main" id="{E1B0949C-4AEC-CC50-7EC0-0018FB467E8A}"/>
              </a:ext>
            </a:extLst>
          </p:cNvPr>
          <p:cNvSpPr/>
          <p:nvPr/>
        </p:nvSpPr>
        <p:spPr>
          <a:xfrm rot="20732602">
            <a:off x="6990927" y="1152804"/>
            <a:ext cx="1787718" cy="2591414"/>
          </a:xfrm>
          <a:prstGeom prst="arc">
            <a:avLst>
              <a:gd name="adj1" fmla="val 16200000"/>
              <a:gd name="adj2" fmla="val 1870896"/>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p>
        </p:txBody>
      </p:sp>
      <p:sp>
        <p:nvSpPr>
          <p:cNvPr id="15" name="Rechteck 14">
            <a:extLst>
              <a:ext uri="{FF2B5EF4-FFF2-40B4-BE49-F238E27FC236}">
                <a16:creationId xmlns:a16="http://schemas.microsoft.com/office/drawing/2014/main" id="{BE221BB7-579D-80E1-0BA7-927BC707CD23}"/>
              </a:ext>
            </a:extLst>
          </p:cNvPr>
          <p:cNvSpPr>
            <a:spLocks/>
          </p:cNvSpPr>
          <p:nvPr/>
        </p:nvSpPr>
        <p:spPr>
          <a:xfrm>
            <a:off x="145074" y="6007559"/>
            <a:ext cx="11859572" cy="148327"/>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600" dirty="0" err="1"/>
          </a:p>
        </p:txBody>
      </p:sp>
      <p:sp>
        <p:nvSpPr>
          <p:cNvPr id="3" name="Inhaltsplatzhalter 4">
            <a:extLst>
              <a:ext uri="{FF2B5EF4-FFF2-40B4-BE49-F238E27FC236}">
                <a16:creationId xmlns:a16="http://schemas.microsoft.com/office/drawing/2014/main" id="{690A5F82-4798-BEF5-45E4-81B0EBFE2102}"/>
              </a:ext>
            </a:extLst>
          </p:cNvPr>
          <p:cNvSpPr txBox="1">
            <a:spLocks/>
          </p:cNvSpPr>
          <p:nvPr/>
        </p:nvSpPr>
        <p:spPr>
          <a:xfrm>
            <a:off x="1138988" y="1322559"/>
            <a:ext cx="10237495" cy="413175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3750" lvl="1" indent="-285750">
              <a:lnSpc>
                <a:spcPct val="100000"/>
              </a:lnSpc>
            </a:pPr>
            <a:r>
              <a:rPr lang="de-AT" sz="1800" dirty="0"/>
              <a:t>Daten Verknüpfen</a:t>
            </a:r>
          </a:p>
          <a:p>
            <a:pPr marL="573750" lvl="1" indent="-285750">
              <a:lnSpc>
                <a:spcPct val="100000"/>
              </a:lnSpc>
            </a:pPr>
            <a:r>
              <a:rPr lang="de-AT" sz="1800" dirty="0"/>
              <a:t>Auf Basis von Wahrscheinlichkeiten Antworten generieren</a:t>
            </a:r>
          </a:p>
          <a:p>
            <a:pPr marL="573750" lvl="1" indent="-285750">
              <a:lnSpc>
                <a:spcPct val="100000"/>
              </a:lnSpc>
            </a:pPr>
            <a:r>
              <a:rPr lang="de-AT" sz="1800" dirty="0"/>
              <a:t>Probleme deduktiv lösen</a:t>
            </a:r>
          </a:p>
          <a:p>
            <a:pPr marL="0" indent="0">
              <a:lnSpc>
                <a:spcPct val="100000"/>
              </a:lnSpc>
              <a:buNone/>
            </a:pPr>
            <a:endParaRPr lang="de-AT" sz="1800" b="1" dirty="0"/>
          </a:p>
          <a:p>
            <a:pPr marL="0" indent="0">
              <a:lnSpc>
                <a:spcPct val="100000"/>
              </a:lnSpc>
              <a:buNone/>
            </a:pPr>
            <a:endParaRPr lang="de-AT" sz="1800" b="1" dirty="0"/>
          </a:p>
          <a:p>
            <a:pPr marL="0" indent="0">
              <a:lnSpc>
                <a:spcPct val="100000"/>
              </a:lnSpc>
              <a:buNone/>
            </a:pPr>
            <a:endParaRPr lang="de-AT" sz="1800" b="1" dirty="0"/>
          </a:p>
          <a:p>
            <a:pPr marL="0" indent="0">
              <a:lnSpc>
                <a:spcPct val="100000"/>
              </a:lnSpc>
              <a:buNone/>
            </a:pPr>
            <a:endParaRPr lang="de-AT" sz="1800" b="1" dirty="0"/>
          </a:p>
          <a:p>
            <a:pPr marL="573750" lvl="1" indent="-285750">
              <a:lnSpc>
                <a:spcPct val="100000"/>
              </a:lnSpc>
            </a:pPr>
            <a:r>
              <a:rPr lang="de-AT" sz="1800" dirty="0"/>
              <a:t>Emotionale Intelligenz</a:t>
            </a:r>
          </a:p>
          <a:p>
            <a:pPr marL="573750" lvl="1" indent="-285750">
              <a:lnSpc>
                <a:spcPct val="100000"/>
              </a:lnSpc>
            </a:pPr>
            <a:r>
              <a:rPr lang="de-AT" sz="1800" dirty="0"/>
              <a:t>Intuition</a:t>
            </a:r>
          </a:p>
          <a:p>
            <a:pPr marL="573750" lvl="1" indent="-285750">
              <a:lnSpc>
                <a:spcPct val="100000"/>
              </a:lnSpc>
            </a:pPr>
            <a:r>
              <a:rPr lang="de-AT" sz="1800" dirty="0"/>
              <a:t>Einfühlsamkeit</a:t>
            </a:r>
          </a:p>
        </p:txBody>
      </p:sp>
      <p:sp>
        <p:nvSpPr>
          <p:cNvPr id="6" name="Inhaltsplatzhalter 2">
            <a:extLst>
              <a:ext uri="{FF2B5EF4-FFF2-40B4-BE49-F238E27FC236}">
                <a16:creationId xmlns:a16="http://schemas.microsoft.com/office/drawing/2014/main" id="{70A48219-C078-DCA9-5FD3-82A349242F79}"/>
              </a:ext>
            </a:extLst>
          </p:cNvPr>
          <p:cNvSpPr txBox="1">
            <a:spLocks/>
          </p:cNvSpPr>
          <p:nvPr/>
        </p:nvSpPr>
        <p:spPr>
          <a:xfrm>
            <a:off x="6433571" y="2480249"/>
            <a:ext cx="5280484" cy="29740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Font typeface="Arial" panose="020B0604020202020204" pitchFamily="34" charset="0"/>
              <a:buNone/>
            </a:pPr>
            <a:r>
              <a:rPr lang="de-DE" sz="1800" b="1" dirty="0">
                <a:solidFill>
                  <a:schemeClr val="bg1"/>
                </a:solidFill>
                <a:latin typeface="+mj-lt"/>
              </a:rPr>
              <a:t>Grundsatz für uns:</a:t>
            </a:r>
          </a:p>
          <a:p>
            <a:pPr marL="0" indent="0" algn="ctr">
              <a:lnSpc>
                <a:spcPct val="130000"/>
              </a:lnSpc>
              <a:buFont typeface="Arial" panose="020B0604020202020204" pitchFamily="34" charset="0"/>
              <a:buNone/>
            </a:pPr>
            <a:r>
              <a:rPr lang="de-DE" sz="1800" dirty="0">
                <a:solidFill>
                  <a:schemeClr val="bg1"/>
                </a:solidFill>
                <a:latin typeface="Verdana Pro Black" panose="020B0A04030504040204" pitchFamily="34" charset="0"/>
              </a:rPr>
              <a:t>„Digital denken, menschlich handeln“</a:t>
            </a:r>
            <a:endParaRPr lang="de-AT" sz="1800" dirty="0"/>
          </a:p>
          <a:p>
            <a:pPr marL="0" indent="0">
              <a:lnSpc>
                <a:spcPct val="130000"/>
              </a:lnSpc>
              <a:buFont typeface="Arial" panose="020B0604020202020204" pitchFamily="34" charset="0"/>
              <a:buNone/>
            </a:pPr>
            <a:endParaRPr lang="de-DE" sz="1800" dirty="0">
              <a:latin typeface="Verdana Pro Light" panose="020B0304030504040204" pitchFamily="34" charset="0"/>
            </a:endParaRPr>
          </a:p>
        </p:txBody>
      </p:sp>
      <p:sp>
        <p:nvSpPr>
          <p:cNvPr id="2" name="Fußzeilenplatzhalter 5">
            <a:extLst>
              <a:ext uri="{FF2B5EF4-FFF2-40B4-BE49-F238E27FC236}">
                <a16:creationId xmlns:a16="http://schemas.microsoft.com/office/drawing/2014/main" id="{DCF27C44-AD07-5A36-D13A-26B7CA9D92E9}"/>
              </a:ext>
            </a:extLst>
          </p:cNvPr>
          <p:cNvSpPr txBox="1">
            <a:spLocks/>
          </p:cNvSpPr>
          <p:nvPr/>
        </p:nvSpPr>
        <p:spPr>
          <a:xfrm>
            <a:off x="838200" y="638546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Digi+</a:t>
            </a:r>
            <a:endParaRPr lang="de-AT" dirty="0"/>
          </a:p>
        </p:txBody>
      </p:sp>
    </p:spTree>
    <p:extLst>
      <p:ext uri="{BB962C8B-B14F-4D97-AF65-F5344CB8AC3E}">
        <p14:creationId xmlns:p14="http://schemas.microsoft.com/office/powerpoint/2010/main" val="425843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B4FCC6-3F62-23F2-E778-93680C56AB90}"/>
            </a:ext>
          </a:extLst>
        </p:cNvPr>
        <p:cNvGrpSpPr/>
        <p:nvPr/>
      </p:nvGrpSpPr>
      <p:grpSpPr>
        <a:xfrm>
          <a:off x="0" y="0"/>
          <a:ext cx="0" cy="0"/>
          <a:chOff x="0" y="0"/>
          <a:chExt cx="0" cy="0"/>
        </a:xfrm>
      </p:grpSpPr>
      <p:sp useBgFill="1">
        <p:nvSpPr>
          <p:cNvPr id="44" name="Rectangle 4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 name="Titel 1">
            <a:extLst>
              <a:ext uri="{FF2B5EF4-FFF2-40B4-BE49-F238E27FC236}">
                <a16:creationId xmlns:a16="http://schemas.microsoft.com/office/drawing/2014/main" id="{B173F0CF-9DB9-9CFE-C7D2-BF1599072404}"/>
              </a:ext>
            </a:extLst>
          </p:cNvPr>
          <p:cNvSpPr>
            <a:spLocks noGrp="1"/>
          </p:cNvSpPr>
          <p:nvPr>
            <p:ph type="title"/>
          </p:nvPr>
        </p:nvSpPr>
        <p:spPr>
          <a:xfrm>
            <a:off x="838200" y="557188"/>
            <a:ext cx="10515600" cy="1133499"/>
          </a:xfrm>
        </p:spPr>
        <p:txBody>
          <a:bodyPr vert="horz" lIns="91440" tIns="45720" rIns="91440" bIns="45720" rtlCol="0">
            <a:normAutofit/>
          </a:bodyPr>
          <a:lstStyle/>
          <a:p>
            <a:pPr algn="ctr"/>
            <a:r>
              <a:rPr lang="de-DE" sz="5200" kern="1200" noProof="0" dirty="0">
                <a:latin typeface="+mj-lt"/>
                <a:ea typeface="+mj-ea"/>
                <a:cs typeface="+mj-cs"/>
              </a:rPr>
              <a:t>KI Facts</a:t>
            </a:r>
          </a:p>
        </p:txBody>
      </p:sp>
      <p:graphicFrame>
        <p:nvGraphicFramePr>
          <p:cNvPr id="19" name="Textfeld 3">
            <a:extLst>
              <a:ext uri="{FF2B5EF4-FFF2-40B4-BE49-F238E27FC236}">
                <a16:creationId xmlns:a16="http://schemas.microsoft.com/office/drawing/2014/main" id="{838581E3-9398-2287-4E3F-063926B6F19F}"/>
              </a:ext>
            </a:extLst>
          </p:cNvPr>
          <p:cNvGraphicFramePr/>
          <p:nvPr>
            <p:extLst>
              <p:ext uri="{D42A27DB-BD31-4B8C-83A1-F6EECF244321}">
                <p14:modId xmlns:p14="http://schemas.microsoft.com/office/powerpoint/2010/main" val="2585892553"/>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fik 2" descr="Ein Bild, das Text, Schrift, Design enthält.&#10;&#10;KI-generierte Inhalte können fehlerhaft sein.">
            <a:extLst>
              <a:ext uri="{FF2B5EF4-FFF2-40B4-BE49-F238E27FC236}">
                <a16:creationId xmlns:a16="http://schemas.microsoft.com/office/drawing/2014/main" id="{BC4EE8EB-B1C3-CD24-19F5-FAB1918ED3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4499" y="237428"/>
            <a:ext cx="2593789" cy="603055"/>
          </a:xfrm>
          <a:prstGeom prst="rect">
            <a:avLst/>
          </a:prstGeom>
        </p:spPr>
      </p:pic>
    </p:spTree>
    <p:extLst>
      <p:ext uri="{BB962C8B-B14F-4D97-AF65-F5344CB8AC3E}">
        <p14:creationId xmlns:p14="http://schemas.microsoft.com/office/powerpoint/2010/main" val="1968019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35B087-91F4-0948-F566-3D0C4E11A13C}"/>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CDA7732A-920D-E3A8-E187-F03AC3220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8AA8319-0FDD-1B27-5F05-7994D44958A0}"/>
              </a:ext>
            </a:extLst>
          </p:cNvPr>
          <p:cNvSpPr>
            <a:spLocks noGrp="1"/>
          </p:cNvSpPr>
          <p:nvPr>
            <p:ph type="title"/>
          </p:nvPr>
        </p:nvSpPr>
        <p:spPr>
          <a:xfrm>
            <a:off x="838200" y="556995"/>
            <a:ext cx="10515600" cy="1133693"/>
          </a:xfrm>
        </p:spPr>
        <p:txBody>
          <a:bodyPr vert="horz" lIns="91440" tIns="45720" rIns="91440" bIns="45720" rtlCol="0">
            <a:normAutofit/>
          </a:bodyPr>
          <a:lstStyle/>
          <a:p>
            <a:r>
              <a:rPr lang="en-US" sz="4400" kern="1200" dirty="0">
                <a:latin typeface="+mj-lt"/>
                <a:ea typeface="+mj-ea"/>
                <a:cs typeface="+mj-cs"/>
              </a:rPr>
              <a:t>Was KI nicht </a:t>
            </a:r>
            <a:r>
              <a:rPr lang="en-US" sz="4400" kern="1200" dirty="0" err="1">
                <a:latin typeface="+mj-lt"/>
                <a:ea typeface="+mj-ea"/>
                <a:cs typeface="+mj-cs"/>
              </a:rPr>
              <a:t>kann</a:t>
            </a:r>
            <a:endParaRPr lang="en-US" sz="4400" kern="1200" dirty="0">
              <a:latin typeface="+mj-lt"/>
              <a:ea typeface="+mj-ea"/>
              <a:cs typeface="+mj-cs"/>
            </a:endParaRPr>
          </a:p>
        </p:txBody>
      </p:sp>
      <p:graphicFrame>
        <p:nvGraphicFramePr>
          <p:cNvPr id="20" name="Textfeld 3">
            <a:extLst>
              <a:ext uri="{FF2B5EF4-FFF2-40B4-BE49-F238E27FC236}">
                <a16:creationId xmlns:a16="http://schemas.microsoft.com/office/drawing/2014/main" id="{F35A2154-EA5D-6E54-DC97-2DA3358CC961}"/>
              </a:ext>
            </a:extLst>
          </p:cNvPr>
          <p:cNvGraphicFramePr/>
          <p:nvPr>
            <p:extLst>
              <p:ext uri="{D42A27DB-BD31-4B8C-83A1-F6EECF244321}">
                <p14:modId xmlns:p14="http://schemas.microsoft.com/office/powerpoint/2010/main" val="2550277309"/>
              </p:ext>
            </p:extLst>
          </p:nvPr>
        </p:nvGraphicFramePr>
        <p:xfrm>
          <a:off x="-559195" y="1690688"/>
          <a:ext cx="12733361" cy="5322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fik 2" descr="Ein Bild, das Text enthält.&#10;&#10;Automatisch generierte Beschreibung">
            <a:extLst>
              <a:ext uri="{FF2B5EF4-FFF2-40B4-BE49-F238E27FC236}">
                <a16:creationId xmlns:a16="http://schemas.microsoft.com/office/drawing/2014/main" id="{42640865-21DD-E12A-D858-6701CC90C2D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232521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3B1C5-4878-EB16-732E-DBA8DBF1F457}"/>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B2339AC9-5854-BD9D-3319-43960A05F39D}"/>
              </a:ext>
            </a:extLst>
          </p:cNvPr>
          <p:cNvSpPr>
            <a:spLocks noGrp="1"/>
          </p:cNvSpPr>
          <p:nvPr>
            <p:ph type="title"/>
          </p:nvPr>
        </p:nvSpPr>
        <p:spPr>
          <a:xfrm>
            <a:off x="708339" y="571500"/>
            <a:ext cx="10775322" cy="793716"/>
          </a:xfrm>
        </p:spPr>
        <p:txBody>
          <a:bodyPr/>
          <a:lstStyle/>
          <a:p>
            <a:r>
              <a:rPr lang="de-AT" sz="3200" dirty="0"/>
              <a:t>Mögliche Einsatzbereiche</a:t>
            </a:r>
            <a:endParaRPr lang="de-AT" sz="2000" dirty="0">
              <a:solidFill>
                <a:schemeClr val="accent5"/>
              </a:solidFill>
            </a:endParaRPr>
          </a:p>
        </p:txBody>
      </p:sp>
      <p:sp>
        <p:nvSpPr>
          <p:cNvPr id="5" name="Foliennummernplatzhalter 4">
            <a:extLst>
              <a:ext uri="{FF2B5EF4-FFF2-40B4-BE49-F238E27FC236}">
                <a16:creationId xmlns:a16="http://schemas.microsoft.com/office/drawing/2014/main" id="{E1B9D8FD-E8C6-F918-1A3C-2CC484E03B96}"/>
              </a:ext>
            </a:extLst>
          </p:cNvPr>
          <p:cNvSpPr>
            <a:spLocks noGrp="1"/>
          </p:cNvSpPr>
          <p:nvPr>
            <p:ph type="sldNum" sz="quarter" idx="12"/>
          </p:nvPr>
        </p:nvSpPr>
        <p:spPr/>
        <p:txBody>
          <a:bodyPr/>
          <a:lstStyle/>
          <a:p>
            <a:fld id="{5355FB0E-4B63-47FD-937C-4B994ACB8B58}" type="slidenum">
              <a:rPr lang="de-AT" smtClean="0"/>
              <a:t>20</a:t>
            </a:fld>
            <a:endParaRPr lang="de-AT"/>
          </a:p>
        </p:txBody>
      </p:sp>
      <p:sp>
        <p:nvSpPr>
          <p:cNvPr id="6" name="Fußzeilenplatzhalter 5">
            <a:extLst>
              <a:ext uri="{FF2B5EF4-FFF2-40B4-BE49-F238E27FC236}">
                <a16:creationId xmlns:a16="http://schemas.microsoft.com/office/drawing/2014/main" id="{3831E1B2-B7B0-048E-CF6F-F429708EE84B}"/>
              </a:ext>
            </a:extLst>
          </p:cNvPr>
          <p:cNvSpPr>
            <a:spLocks noGrp="1"/>
          </p:cNvSpPr>
          <p:nvPr>
            <p:ph type="ftr" sz="quarter" idx="11"/>
          </p:nvPr>
        </p:nvSpPr>
        <p:spPr/>
        <p:txBody>
          <a:bodyPr/>
          <a:lstStyle/>
          <a:p>
            <a:r>
              <a:rPr lang="de-DE" sz="1100" dirty="0"/>
              <a:t>Demografieberatung Digi+</a:t>
            </a:r>
            <a:endParaRPr lang="de-AT" sz="1100" dirty="0"/>
          </a:p>
        </p:txBody>
      </p:sp>
      <p:sp>
        <p:nvSpPr>
          <p:cNvPr id="3" name="Text Placeholder 5">
            <a:extLst>
              <a:ext uri="{FF2B5EF4-FFF2-40B4-BE49-F238E27FC236}">
                <a16:creationId xmlns:a16="http://schemas.microsoft.com/office/drawing/2014/main" id="{D7BFBB96-40BC-37CA-0C6F-4B7EC5F797C6}"/>
              </a:ext>
            </a:extLst>
          </p:cNvPr>
          <p:cNvSpPr txBox="1">
            <a:spLocks/>
          </p:cNvSpPr>
          <p:nvPr/>
        </p:nvSpPr>
        <p:spPr>
          <a:xfrm>
            <a:off x="0" y="275374"/>
            <a:ext cx="2582390" cy="296126"/>
          </a:xfrm>
          <a:prstGeom prst="homePlate">
            <a:avLst>
              <a:gd name="adj" fmla="val 22028"/>
            </a:avLst>
          </a:prstGeom>
          <a:solidFill>
            <a:schemeClr val="bg2"/>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1800" dirty="0">
                <a:cs typeface="Arial" charset="0"/>
              </a:rPr>
              <a:t>Aktiv werden</a:t>
            </a:r>
            <a:endParaRPr lang="en-US" sz="1800" dirty="0">
              <a:cs typeface="Arial" charset="0"/>
            </a:endParaRPr>
          </a:p>
        </p:txBody>
      </p:sp>
      <p:sp>
        <p:nvSpPr>
          <p:cNvPr id="4" name="TextBox 6">
            <a:extLst>
              <a:ext uri="{FF2B5EF4-FFF2-40B4-BE49-F238E27FC236}">
                <a16:creationId xmlns:a16="http://schemas.microsoft.com/office/drawing/2014/main" id="{0BA4CF81-F68E-6276-BCC1-4158B4F0A2DA}"/>
              </a:ext>
            </a:extLst>
          </p:cNvPr>
          <p:cNvSpPr txBox="1"/>
          <p:nvPr/>
        </p:nvSpPr>
        <p:spPr>
          <a:xfrm>
            <a:off x="2499323" y="5834260"/>
            <a:ext cx="3155682" cy="340519"/>
          </a:xfrm>
          <a:prstGeom prst="roundRect">
            <a:avLst/>
          </a:prstGeom>
          <a:solidFill>
            <a:srgbClr val="F4F4F4"/>
          </a:solid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de-DE" sz="700" dirty="0">
                <a:solidFill>
                  <a:sysClr val="windowText" lastClr="000000"/>
                </a:solidFill>
              </a:rPr>
              <a:t>Sample: „600 amerikanische Unternehmer*innen</a:t>
            </a:r>
          </a:p>
          <a:p>
            <a:pPr marL="0" marR="0" lvl="0" indent="0" defTabSz="914400" rtl="0" eaLnBrk="1" fontAlgn="auto" latinLnBrk="0" hangingPunct="1">
              <a:lnSpc>
                <a:spcPct val="100000"/>
              </a:lnSpc>
              <a:spcBef>
                <a:spcPts val="0"/>
              </a:spcBef>
              <a:spcAft>
                <a:spcPts val="0"/>
              </a:spcAft>
              <a:buClrTx/>
              <a:buSzTx/>
              <a:buFontTx/>
              <a:buNone/>
              <a:tabLst/>
              <a:defRPr/>
            </a:pPr>
            <a:r>
              <a:rPr lang="de-DE" sz="700" dirty="0">
                <a:solidFill>
                  <a:sysClr val="windowText" lastClr="000000"/>
                </a:solidFill>
              </a:rPr>
              <a:t>Befragungszeitraum: 20. März bis zum 5. April 2023 </a:t>
            </a:r>
          </a:p>
        </p:txBody>
      </p:sp>
      <p:pic>
        <p:nvPicPr>
          <p:cNvPr id="8" name="Grafik 7">
            <a:extLst>
              <a:ext uri="{FF2B5EF4-FFF2-40B4-BE49-F238E27FC236}">
                <a16:creationId xmlns:a16="http://schemas.microsoft.com/office/drawing/2014/main" id="{7F9A64B5-2DE9-CC91-7C76-92749BB47B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875" y="1469429"/>
            <a:ext cx="7842250" cy="4705350"/>
          </a:xfrm>
          <a:prstGeom prst="rect">
            <a:avLst/>
          </a:prstGeom>
        </p:spPr>
      </p:pic>
      <p:sp>
        <p:nvSpPr>
          <p:cNvPr id="9" name="Textfeld 8">
            <a:extLst>
              <a:ext uri="{FF2B5EF4-FFF2-40B4-BE49-F238E27FC236}">
                <a16:creationId xmlns:a16="http://schemas.microsoft.com/office/drawing/2014/main" id="{ACC14D51-8BB8-32A4-0594-A9CBEB2E8EDA}"/>
              </a:ext>
            </a:extLst>
          </p:cNvPr>
          <p:cNvSpPr txBox="1"/>
          <p:nvPr/>
        </p:nvSpPr>
        <p:spPr>
          <a:xfrm>
            <a:off x="9461499" y="4469864"/>
            <a:ext cx="2022161" cy="1323439"/>
          </a:xfrm>
          <a:prstGeom prst="rect">
            <a:avLst/>
          </a:prstGeom>
          <a:noFill/>
        </p:spPr>
        <p:txBody>
          <a:bodyPr wrap="square" rtlCol="0">
            <a:spAutoFit/>
          </a:bodyPr>
          <a:lstStyle/>
          <a:p>
            <a:r>
              <a:rPr lang="de-DE" sz="1000" dirty="0"/>
              <a:t>Quelle: Statistik Austria (2024): „Nutzung von künstlicher Intelligenz in Unternehmen innerhalb eines Jahres fast verdoppelt“.</a:t>
            </a:r>
            <a:br>
              <a:rPr lang="de-DE" sz="1000" dirty="0"/>
            </a:br>
            <a:r>
              <a:rPr lang="de-DE" sz="1000" dirty="0"/>
              <a:t>Link: </a:t>
            </a:r>
            <a:r>
              <a:rPr lang="de-DE" sz="1000" b="1" dirty="0">
                <a:hlinkClick r:id="rId4"/>
              </a:rPr>
              <a:t>https://www.statistik.at/fileadmin/announcement/2024/10/20241016IKTU2024.pdf</a:t>
            </a:r>
            <a:endParaRPr lang="de-AT" sz="1000" dirty="0"/>
          </a:p>
        </p:txBody>
      </p:sp>
    </p:spTree>
    <p:extLst>
      <p:ext uri="{BB962C8B-B14F-4D97-AF65-F5344CB8AC3E}">
        <p14:creationId xmlns:p14="http://schemas.microsoft.com/office/powerpoint/2010/main" val="4224862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3CA5E-3C08-A6CC-EB5A-8F858C0A0D49}"/>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B46C2283-0B70-C136-A421-7EC163A6F737}"/>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artisticBlur radius="4"/>
                    </a14:imgEffect>
                    <a14:imgEffect>
                      <a14:brightnessContrast bright="-40000"/>
                    </a14:imgEffect>
                  </a14:imgLayer>
                </a14:imgProps>
              </a:ext>
              <a:ext uri="{28A0092B-C50C-407E-A947-70E740481C1C}">
                <a14:useLocalDpi xmlns:a14="http://schemas.microsoft.com/office/drawing/2010/main" val="0"/>
              </a:ext>
            </a:extLst>
          </a:blip>
          <a:srcRect t="7796" b="7796"/>
          <a:stretch/>
        </p:blipFill>
        <p:spPr/>
      </p:pic>
      <p:sp>
        <p:nvSpPr>
          <p:cNvPr id="3" name="Foliennummernplatzhalter 2">
            <a:extLst>
              <a:ext uri="{FF2B5EF4-FFF2-40B4-BE49-F238E27FC236}">
                <a16:creationId xmlns:a16="http://schemas.microsoft.com/office/drawing/2014/main" id="{12312003-CB77-F127-15FA-60FB0564D355}"/>
              </a:ext>
            </a:extLst>
          </p:cNvPr>
          <p:cNvSpPr>
            <a:spLocks noGrp="1"/>
          </p:cNvSpPr>
          <p:nvPr>
            <p:ph type="sldNum" sz="quarter" idx="4"/>
          </p:nvPr>
        </p:nvSpPr>
        <p:spPr>
          <a:xfrm>
            <a:off x="10196422" y="6356350"/>
            <a:ext cx="1157377" cy="365125"/>
          </a:xfrm>
          <a:prstGeom prst="rect">
            <a:avLst/>
          </a:prstGeom>
        </p:spPr>
        <p:txBody>
          <a:bodyPr anchor="ctr"/>
          <a:lstStyle>
            <a:defPPr>
              <a:defRPr lang="de-DE"/>
            </a:defPPr>
            <a:lvl1pPr marL="0" algn="r"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55FB0E-4B63-47FD-937C-4B994ACB8B58}" type="slidenum">
              <a:rPr lang="de-AT" smtClean="0"/>
              <a:pPr/>
              <a:t>21</a:t>
            </a:fld>
            <a:endParaRPr lang="de-AT" dirty="0">
              <a:solidFill>
                <a:schemeClr val="bg1"/>
              </a:solidFill>
            </a:endParaRPr>
          </a:p>
        </p:txBody>
      </p:sp>
      <p:sp>
        <p:nvSpPr>
          <p:cNvPr id="4" name="Titel 3">
            <a:extLst>
              <a:ext uri="{FF2B5EF4-FFF2-40B4-BE49-F238E27FC236}">
                <a16:creationId xmlns:a16="http://schemas.microsoft.com/office/drawing/2014/main" id="{6966617A-3E66-D5C0-336D-1542841923E5}"/>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AT" sz="3600" dirty="0">
                <a:solidFill>
                  <a:schemeClr val="accent1"/>
                </a:solidFill>
              </a:rPr>
              <a:t>Tools und Anwendungsfälle</a:t>
            </a:r>
          </a:p>
        </p:txBody>
      </p:sp>
      <p:sp>
        <p:nvSpPr>
          <p:cNvPr id="5" name="Textplatzhalter 4">
            <a:extLst>
              <a:ext uri="{FF2B5EF4-FFF2-40B4-BE49-F238E27FC236}">
                <a16:creationId xmlns:a16="http://schemas.microsoft.com/office/drawing/2014/main" id="{54EBD4CA-3DF4-B151-A3A3-FBCCF76C0FD4}"/>
              </a:ext>
            </a:extLst>
          </p:cNvPr>
          <p:cNvSpPr>
            <a:spLocks noGrp="1"/>
          </p:cNvSpPr>
          <p:nvPr>
            <p:ph type="body" idx="1"/>
          </p:nvPr>
        </p:nvSpPr>
        <p:spPr>
          <a:xfrm>
            <a:off x="838200" y="4460429"/>
            <a:ext cx="10515600" cy="886009"/>
          </a:xfrm>
        </p:spPr>
        <p:txBody>
          <a:bodyPr/>
          <a:lstStyle/>
          <a:p>
            <a:r>
              <a:rPr lang="de-DE" dirty="0">
                <a:solidFill>
                  <a:schemeClr val="bg1"/>
                </a:solidFill>
              </a:rPr>
              <a:t>Exemplarische Toolvorstellung</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543AE440-4900-E8AB-C511-FAC29B798CE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
        <p:nvSpPr>
          <p:cNvPr id="2" name="Fußzeilenplatzhalter 5">
            <a:extLst>
              <a:ext uri="{FF2B5EF4-FFF2-40B4-BE49-F238E27FC236}">
                <a16:creationId xmlns:a16="http://schemas.microsoft.com/office/drawing/2014/main" id="{89C8C0E6-C7EC-859E-ED5B-A2647F20F29C}"/>
              </a:ext>
            </a:extLst>
          </p:cNvPr>
          <p:cNvSpPr>
            <a:spLocks noGrp="1"/>
          </p:cNvSpPr>
          <p:nvPr>
            <p:ph type="ftr" sz="quarter" idx="3"/>
          </p:nvPr>
        </p:nvSpPr>
        <p:spPr>
          <a:xfrm>
            <a:off x="838198" y="6356349"/>
            <a:ext cx="9358223" cy="365125"/>
          </a:xfrm>
          <a:prstGeom prst="rect">
            <a:avLst/>
          </a:prstGeom>
        </p:spPr>
        <p:txBody>
          <a:bodyPr anchor="ctr"/>
          <a:lstStyle>
            <a:defPPr>
              <a:defRPr lang="de-DE"/>
            </a:defPPr>
            <a:lvl1pPr marL="0" algn="l"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bg1"/>
                </a:solidFill>
              </a:rPr>
              <a:t>Demografieberatung Digi+			www.demografieberatungplus.at			@demografieberatungplus</a:t>
            </a:r>
            <a:endParaRPr lang="de-AT" dirty="0">
              <a:solidFill>
                <a:schemeClr val="bg1"/>
              </a:solidFill>
            </a:endParaRPr>
          </a:p>
        </p:txBody>
      </p:sp>
    </p:spTree>
    <p:extLst>
      <p:ext uri="{BB962C8B-B14F-4D97-AF65-F5344CB8AC3E}">
        <p14:creationId xmlns:p14="http://schemas.microsoft.com/office/powerpoint/2010/main" val="490968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F8DF3-CC15-3E5C-F929-7745861438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70763D-21CF-563C-29C6-96BFB4C4F257}"/>
              </a:ext>
            </a:extLst>
          </p:cNvPr>
          <p:cNvSpPr>
            <a:spLocks noGrp="1"/>
          </p:cNvSpPr>
          <p:nvPr>
            <p:ph type="title"/>
          </p:nvPr>
        </p:nvSpPr>
        <p:spPr>
          <a:xfrm>
            <a:off x="838200" y="184805"/>
            <a:ext cx="10515600" cy="1505883"/>
          </a:xfrm>
        </p:spPr>
        <p:txBody>
          <a:bodyPr anchor="ctr">
            <a:normAutofit/>
          </a:bodyPr>
          <a:lstStyle/>
          <a:p>
            <a:r>
              <a:rPr lang="de-DE" sz="5200"/>
              <a:t>KI Tool Übersicht</a:t>
            </a:r>
          </a:p>
        </p:txBody>
      </p:sp>
      <p:sp>
        <p:nvSpPr>
          <p:cNvPr id="4" name="Fußzeilenplatzhalter 3">
            <a:extLst>
              <a:ext uri="{FF2B5EF4-FFF2-40B4-BE49-F238E27FC236}">
                <a16:creationId xmlns:a16="http://schemas.microsoft.com/office/drawing/2014/main" id="{20A8D3E6-F588-E424-1208-B9CE2523831E}"/>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t>Demografieberatung Digi+</a:t>
            </a:r>
            <a:endParaRPr lang="de-AT"/>
          </a:p>
        </p:txBody>
      </p:sp>
      <p:sp>
        <p:nvSpPr>
          <p:cNvPr id="3" name="Foliennummernplatzhalter 2">
            <a:extLst>
              <a:ext uri="{FF2B5EF4-FFF2-40B4-BE49-F238E27FC236}">
                <a16:creationId xmlns:a16="http://schemas.microsoft.com/office/drawing/2014/main" id="{7060D8B9-8AF9-EC18-121A-B421A5BC6D49}"/>
              </a:ext>
            </a:extLst>
          </p:cNvPr>
          <p:cNvSpPr>
            <a:spLocks noGrp="1"/>
          </p:cNvSpPr>
          <p:nvPr>
            <p:ph type="sldNum" sz="quarter" idx="12"/>
          </p:nvPr>
        </p:nvSpPr>
        <p:spPr>
          <a:xfrm>
            <a:off x="8610600" y="6356350"/>
            <a:ext cx="2743200" cy="365125"/>
          </a:xfrm>
        </p:spPr>
        <p:txBody>
          <a:bodyPr>
            <a:normAutofit/>
          </a:bodyPr>
          <a:lstStyle/>
          <a:p>
            <a:pPr>
              <a:spcAft>
                <a:spcPts val="600"/>
              </a:spcAft>
            </a:pPr>
            <a:fld id="{5355FB0E-4B63-47FD-937C-4B994ACB8B58}" type="slidenum">
              <a:rPr lang="de-AT" smtClean="0"/>
              <a:pPr>
                <a:spcAft>
                  <a:spcPts val="600"/>
                </a:spcAft>
              </a:pPr>
              <a:t>22</a:t>
            </a:fld>
            <a:endParaRPr lang="de-AT"/>
          </a:p>
        </p:txBody>
      </p:sp>
      <p:graphicFrame>
        <p:nvGraphicFramePr>
          <p:cNvPr id="5" name="Tabelle 4">
            <a:extLst>
              <a:ext uri="{FF2B5EF4-FFF2-40B4-BE49-F238E27FC236}">
                <a16:creationId xmlns:a16="http://schemas.microsoft.com/office/drawing/2014/main" id="{B8496E40-9A54-580B-CF58-70984FA7CAEB}"/>
              </a:ext>
            </a:extLst>
          </p:cNvPr>
          <p:cNvGraphicFramePr>
            <a:graphicFrameLocks noGrp="1"/>
          </p:cNvGraphicFramePr>
          <p:nvPr/>
        </p:nvGraphicFramePr>
        <p:xfrm>
          <a:off x="841251" y="1875493"/>
          <a:ext cx="10512549" cy="4266066"/>
        </p:xfrm>
        <a:graphic>
          <a:graphicData uri="http://schemas.openxmlformats.org/drawingml/2006/table">
            <a:tbl>
              <a:tblPr>
                <a:tableStyleId>{8EC20E35-A176-4012-BC5E-935CFFF8708E}</a:tableStyleId>
              </a:tblPr>
              <a:tblGrid>
                <a:gridCol w="1250848">
                  <a:extLst>
                    <a:ext uri="{9D8B030D-6E8A-4147-A177-3AD203B41FA5}">
                      <a16:colId xmlns:a16="http://schemas.microsoft.com/office/drawing/2014/main" val="2789717921"/>
                    </a:ext>
                  </a:extLst>
                </a:gridCol>
                <a:gridCol w="1585771">
                  <a:extLst>
                    <a:ext uri="{9D8B030D-6E8A-4147-A177-3AD203B41FA5}">
                      <a16:colId xmlns:a16="http://schemas.microsoft.com/office/drawing/2014/main" val="745992325"/>
                    </a:ext>
                  </a:extLst>
                </a:gridCol>
                <a:gridCol w="3097356">
                  <a:extLst>
                    <a:ext uri="{9D8B030D-6E8A-4147-A177-3AD203B41FA5}">
                      <a16:colId xmlns:a16="http://schemas.microsoft.com/office/drawing/2014/main" val="1831355713"/>
                    </a:ext>
                  </a:extLst>
                </a:gridCol>
                <a:gridCol w="2792558">
                  <a:extLst>
                    <a:ext uri="{9D8B030D-6E8A-4147-A177-3AD203B41FA5}">
                      <a16:colId xmlns:a16="http://schemas.microsoft.com/office/drawing/2014/main" val="3750397031"/>
                    </a:ext>
                  </a:extLst>
                </a:gridCol>
                <a:gridCol w="1786016">
                  <a:extLst>
                    <a:ext uri="{9D8B030D-6E8A-4147-A177-3AD203B41FA5}">
                      <a16:colId xmlns:a16="http://schemas.microsoft.com/office/drawing/2014/main" val="1334674390"/>
                    </a:ext>
                  </a:extLst>
                </a:gridCol>
              </a:tblGrid>
              <a:tr h="239005">
                <a:tc>
                  <a:txBody>
                    <a:bodyPr/>
                    <a:lstStyle/>
                    <a:p>
                      <a:pPr>
                        <a:buNone/>
                      </a:pPr>
                      <a:r>
                        <a:rPr lang="de-AT" sz="1100" b="1"/>
                        <a:t>Tool / Plattform</a:t>
                      </a:r>
                      <a:endParaRPr lang="de-AT" sz="1100"/>
                    </a:p>
                  </a:txBody>
                  <a:tcPr marL="28055" marR="28055" marT="14028" marB="14028" anchor="ctr"/>
                </a:tc>
                <a:tc>
                  <a:txBody>
                    <a:bodyPr/>
                    <a:lstStyle/>
                    <a:p>
                      <a:pPr>
                        <a:buNone/>
                      </a:pPr>
                      <a:r>
                        <a:rPr lang="de-AT" sz="1100" b="1"/>
                        <a:t>Einsatzbereich</a:t>
                      </a:r>
                      <a:endParaRPr lang="de-AT" sz="1100"/>
                    </a:p>
                  </a:txBody>
                  <a:tcPr marL="28055" marR="28055" marT="14028" marB="14028" anchor="ctr"/>
                </a:tc>
                <a:tc>
                  <a:txBody>
                    <a:bodyPr/>
                    <a:lstStyle/>
                    <a:p>
                      <a:pPr>
                        <a:buNone/>
                      </a:pPr>
                      <a:r>
                        <a:rPr lang="de-AT" sz="1100" b="1"/>
                        <a:t>Beschreibung &amp; Nutzen</a:t>
                      </a:r>
                      <a:endParaRPr lang="de-AT" sz="1100"/>
                    </a:p>
                  </a:txBody>
                  <a:tcPr marL="28055" marR="28055" marT="14028" marB="14028" anchor="ctr"/>
                </a:tc>
                <a:tc>
                  <a:txBody>
                    <a:bodyPr/>
                    <a:lstStyle/>
                    <a:p>
                      <a:pPr>
                        <a:buNone/>
                      </a:pPr>
                      <a:r>
                        <a:rPr lang="de-AT" sz="1100" b="1"/>
                        <a:t>Datenschutz / Nutzungsempfehlung</a:t>
                      </a:r>
                      <a:endParaRPr lang="de-AT" sz="1100"/>
                    </a:p>
                  </a:txBody>
                  <a:tcPr marL="28055" marR="28055" marT="14028" marB="14028" anchor="ctr"/>
                </a:tc>
                <a:tc>
                  <a:txBody>
                    <a:bodyPr/>
                    <a:lstStyle/>
                    <a:p>
                      <a:pPr>
                        <a:buNone/>
                      </a:pPr>
                      <a:r>
                        <a:rPr lang="de-AT" sz="1100" b="1"/>
                        <a:t>Kosten / Version</a:t>
                      </a:r>
                      <a:endParaRPr lang="de-AT" sz="1100"/>
                    </a:p>
                  </a:txBody>
                  <a:tcPr marL="28055" marR="28055" marT="14028" marB="14028" anchor="ctr"/>
                </a:tc>
                <a:extLst>
                  <a:ext uri="{0D108BD9-81ED-4DB2-BD59-A6C34878D82A}">
                    <a16:rowId xmlns:a16="http://schemas.microsoft.com/office/drawing/2014/main" val="2364460065"/>
                  </a:ext>
                </a:extLst>
              </a:tr>
              <a:tr h="749364">
                <a:tc>
                  <a:txBody>
                    <a:bodyPr/>
                    <a:lstStyle/>
                    <a:p>
                      <a:pPr>
                        <a:buNone/>
                      </a:pPr>
                      <a:r>
                        <a:rPr lang="de-AT" sz="1100" b="1"/>
                        <a:t>ChatGPT (OpenAI)</a:t>
                      </a:r>
                      <a:endParaRPr lang="de-AT" sz="1100"/>
                    </a:p>
                  </a:txBody>
                  <a:tcPr marL="28055" marR="28055" marT="14028" marB="14028" anchor="ctr"/>
                </a:tc>
                <a:tc>
                  <a:txBody>
                    <a:bodyPr/>
                    <a:lstStyle/>
                    <a:p>
                      <a:pPr>
                        <a:buNone/>
                      </a:pPr>
                      <a:r>
                        <a:rPr lang="de-AT" sz="1100"/>
                        <a:t>Text, Ideen, Konzepte, Kommunikation</a:t>
                      </a:r>
                    </a:p>
                  </a:txBody>
                  <a:tcPr marL="28055" marR="28055" marT="14028" marB="14028" anchor="ctr"/>
                </a:tc>
                <a:tc>
                  <a:txBody>
                    <a:bodyPr/>
                    <a:lstStyle/>
                    <a:p>
                      <a:pPr>
                        <a:buNone/>
                      </a:pPr>
                      <a:r>
                        <a:rPr lang="de-AT" sz="1100"/>
                        <a:t>Erzeugt Texte, Ideen, Zusammenfassungen oder Vorschläge auf Basis von Eingaben. Ideal für Brainstorming, E-Mail-Vorschläge, Textentwürfe.</a:t>
                      </a:r>
                    </a:p>
                  </a:txBody>
                  <a:tcPr marL="28055" marR="28055" marT="14028" marB="14028" anchor="ctr"/>
                </a:tc>
                <a:tc>
                  <a:txBody>
                    <a:bodyPr/>
                    <a:lstStyle/>
                    <a:p>
                      <a:pPr>
                        <a:buNone/>
                      </a:pPr>
                      <a:r>
                        <a:rPr lang="de-AT" sz="1100"/>
                        <a:t>Keine sensiblen Daten eingeben! In der Business-Version (ChatGPT Team/Enterprise) werden Daten nicht für Trainingszwecke genutzt.</a:t>
                      </a:r>
                    </a:p>
                  </a:txBody>
                  <a:tcPr marL="28055" marR="28055" marT="14028" marB="14028" anchor="ctr"/>
                </a:tc>
                <a:tc>
                  <a:txBody>
                    <a:bodyPr/>
                    <a:lstStyle/>
                    <a:p>
                      <a:pPr>
                        <a:buNone/>
                      </a:pPr>
                      <a:r>
                        <a:rPr lang="de-AT" sz="1100"/>
                        <a:t>Kostenlos (Basis), Plus- oder Teamversion empfohlen</a:t>
                      </a:r>
                    </a:p>
                  </a:txBody>
                  <a:tcPr marL="28055" marR="28055" marT="14028" marB="14028" anchor="ctr"/>
                </a:tc>
                <a:extLst>
                  <a:ext uri="{0D108BD9-81ED-4DB2-BD59-A6C34878D82A}">
                    <a16:rowId xmlns:a16="http://schemas.microsoft.com/office/drawing/2014/main" val="642791007"/>
                  </a:ext>
                </a:extLst>
              </a:tr>
              <a:tr h="579245">
                <a:tc>
                  <a:txBody>
                    <a:bodyPr/>
                    <a:lstStyle/>
                    <a:p>
                      <a:pPr>
                        <a:buNone/>
                      </a:pPr>
                      <a:r>
                        <a:rPr lang="de-AT" sz="1100" b="1"/>
                        <a:t>Microsoft Copilot (M365)</a:t>
                      </a:r>
                      <a:endParaRPr lang="de-AT" sz="1100"/>
                    </a:p>
                  </a:txBody>
                  <a:tcPr marL="28055" marR="28055" marT="14028" marB="14028" anchor="ctr"/>
                </a:tc>
                <a:tc>
                  <a:txBody>
                    <a:bodyPr/>
                    <a:lstStyle/>
                    <a:p>
                      <a:pPr>
                        <a:buNone/>
                      </a:pPr>
                      <a:r>
                        <a:rPr lang="de-AT" sz="1100"/>
                        <a:t>Produktivität, Automatisierung, Textbearbeitung</a:t>
                      </a:r>
                    </a:p>
                  </a:txBody>
                  <a:tcPr marL="28055" marR="28055" marT="14028" marB="14028" anchor="ctr"/>
                </a:tc>
                <a:tc>
                  <a:txBody>
                    <a:bodyPr/>
                    <a:lstStyle/>
                    <a:p>
                      <a:pPr>
                        <a:buNone/>
                      </a:pPr>
                      <a:r>
                        <a:rPr lang="de-AT" sz="1100"/>
                        <a:t>Integriert in Word, Excel, Outlook, Teams. Hilft beim Schreiben, Analysieren, Planen.</a:t>
                      </a:r>
                    </a:p>
                  </a:txBody>
                  <a:tcPr marL="28055" marR="28055" marT="14028" marB="14028" anchor="ctr"/>
                </a:tc>
                <a:tc>
                  <a:txBody>
                    <a:bodyPr/>
                    <a:lstStyle/>
                    <a:p>
                      <a:pPr>
                        <a:buNone/>
                      </a:pPr>
                      <a:r>
                        <a:rPr lang="de-AT" sz="1100"/>
                        <a:t>Datenschutzkonform bei Nutzung im Microsoft-Tenant (Unternehmenslizenz). Keine privaten Konten verwenden.</a:t>
                      </a:r>
                    </a:p>
                  </a:txBody>
                  <a:tcPr marL="28055" marR="28055" marT="14028" marB="14028" anchor="ctr"/>
                </a:tc>
                <a:tc>
                  <a:txBody>
                    <a:bodyPr/>
                    <a:lstStyle/>
                    <a:p>
                      <a:pPr>
                        <a:buNone/>
                      </a:pPr>
                      <a:r>
                        <a:rPr lang="de-AT" sz="1100"/>
                        <a:t>In Microsoft 365 Business Premium enthalten (oder Add-on)</a:t>
                      </a:r>
                    </a:p>
                  </a:txBody>
                  <a:tcPr marL="28055" marR="28055" marT="14028" marB="14028" anchor="ctr"/>
                </a:tc>
                <a:extLst>
                  <a:ext uri="{0D108BD9-81ED-4DB2-BD59-A6C34878D82A}">
                    <a16:rowId xmlns:a16="http://schemas.microsoft.com/office/drawing/2014/main" val="3648138227"/>
                  </a:ext>
                </a:extLst>
              </a:tr>
              <a:tr h="409125">
                <a:tc>
                  <a:txBody>
                    <a:bodyPr/>
                    <a:lstStyle/>
                    <a:p>
                      <a:pPr>
                        <a:buNone/>
                      </a:pPr>
                      <a:r>
                        <a:rPr lang="de-AT" sz="1100" b="1"/>
                        <a:t>Canva Magic Studio</a:t>
                      </a:r>
                      <a:endParaRPr lang="de-AT" sz="1100"/>
                    </a:p>
                  </a:txBody>
                  <a:tcPr marL="28055" marR="28055" marT="14028" marB="14028" anchor="ctr"/>
                </a:tc>
                <a:tc>
                  <a:txBody>
                    <a:bodyPr/>
                    <a:lstStyle/>
                    <a:p>
                      <a:pPr>
                        <a:buNone/>
                      </a:pPr>
                      <a:r>
                        <a:rPr lang="de-AT" sz="1100"/>
                        <a:t>Design, Social Media, Präsentationen</a:t>
                      </a:r>
                    </a:p>
                  </a:txBody>
                  <a:tcPr marL="28055" marR="28055" marT="14028" marB="14028" anchor="ctr"/>
                </a:tc>
                <a:tc>
                  <a:txBody>
                    <a:bodyPr/>
                    <a:lstStyle/>
                    <a:p>
                      <a:pPr>
                        <a:buNone/>
                      </a:pPr>
                      <a:r>
                        <a:rPr lang="de-AT" sz="1100" dirty="0"/>
                        <a:t>KI-Unterstützung für Layouts, Texte, Bilder. Besonders einfach für nicht-Grafiker.</a:t>
                      </a:r>
                    </a:p>
                  </a:txBody>
                  <a:tcPr marL="28055" marR="28055" marT="14028" marB="14028" anchor="ctr"/>
                </a:tc>
                <a:tc>
                  <a:txBody>
                    <a:bodyPr/>
                    <a:lstStyle/>
                    <a:p>
                      <a:pPr>
                        <a:buNone/>
                      </a:pPr>
                      <a:r>
                        <a:rPr lang="de-AT" sz="1100"/>
                        <a:t>Cloudbasiert, keine sensiblen Daten hochladen.</a:t>
                      </a:r>
                    </a:p>
                  </a:txBody>
                  <a:tcPr marL="28055" marR="28055" marT="14028" marB="14028" anchor="ctr"/>
                </a:tc>
                <a:tc>
                  <a:txBody>
                    <a:bodyPr/>
                    <a:lstStyle/>
                    <a:p>
                      <a:pPr>
                        <a:buNone/>
                      </a:pPr>
                      <a:r>
                        <a:rPr lang="de-AT" sz="1100"/>
                        <a:t>Kostenlos / Pro-Version verfügbar</a:t>
                      </a:r>
                    </a:p>
                  </a:txBody>
                  <a:tcPr marL="28055" marR="28055" marT="14028" marB="14028" anchor="ctr"/>
                </a:tc>
                <a:extLst>
                  <a:ext uri="{0D108BD9-81ED-4DB2-BD59-A6C34878D82A}">
                    <a16:rowId xmlns:a16="http://schemas.microsoft.com/office/drawing/2014/main" val="1280146805"/>
                  </a:ext>
                </a:extLst>
              </a:tr>
              <a:tr h="409125">
                <a:tc>
                  <a:txBody>
                    <a:bodyPr/>
                    <a:lstStyle/>
                    <a:p>
                      <a:pPr>
                        <a:buNone/>
                      </a:pPr>
                      <a:r>
                        <a:rPr lang="de-AT" sz="1100" b="1"/>
                        <a:t>Notion AI</a:t>
                      </a:r>
                      <a:endParaRPr lang="de-AT" sz="1100"/>
                    </a:p>
                  </a:txBody>
                  <a:tcPr marL="28055" marR="28055" marT="14028" marB="14028" anchor="ctr"/>
                </a:tc>
                <a:tc>
                  <a:txBody>
                    <a:bodyPr/>
                    <a:lstStyle/>
                    <a:p>
                      <a:pPr>
                        <a:buNone/>
                      </a:pPr>
                      <a:r>
                        <a:rPr lang="de-AT" sz="1100"/>
                        <a:t>Organisation, Wissensmanagement</a:t>
                      </a:r>
                    </a:p>
                  </a:txBody>
                  <a:tcPr marL="28055" marR="28055" marT="14028" marB="14028" anchor="ctr"/>
                </a:tc>
                <a:tc>
                  <a:txBody>
                    <a:bodyPr/>
                    <a:lstStyle/>
                    <a:p>
                      <a:pPr>
                        <a:buNone/>
                      </a:pPr>
                      <a:r>
                        <a:rPr lang="de-AT" sz="1100" dirty="0"/>
                        <a:t>Schreibt, fasst zusammen und strukturiert Inhalte in Wissensdatenbanken.</a:t>
                      </a:r>
                    </a:p>
                  </a:txBody>
                  <a:tcPr marL="28055" marR="28055" marT="14028" marB="14028" anchor="ctr"/>
                </a:tc>
                <a:tc>
                  <a:txBody>
                    <a:bodyPr/>
                    <a:lstStyle/>
                    <a:p>
                      <a:pPr>
                        <a:buNone/>
                      </a:pPr>
                      <a:r>
                        <a:rPr lang="de-AT" sz="1100"/>
                        <a:t>Daten liegen in der Cloud – keine vertraulichen Infos eingeben.</a:t>
                      </a:r>
                    </a:p>
                  </a:txBody>
                  <a:tcPr marL="28055" marR="28055" marT="14028" marB="14028" anchor="ctr"/>
                </a:tc>
                <a:tc>
                  <a:txBody>
                    <a:bodyPr/>
                    <a:lstStyle/>
                    <a:p>
                      <a:pPr>
                        <a:buNone/>
                      </a:pPr>
                      <a:r>
                        <a:rPr lang="de-AT" sz="1100"/>
                        <a:t>Ab ca. 10 €/Monat</a:t>
                      </a:r>
                    </a:p>
                  </a:txBody>
                  <a:tcPr marL="28055" marR="28055" marT="14028" marB="14028" anchor="ctr"/>
                </a:tc>
                <a:extLst>
                  <a:ext uri="{0D108BD9-81ED-4DB2-BD59-A6C34878D82A}">
                    <a16:rowId xmlns:a16="http://schemas.microsoft.com/office/drawing/2014/main" val="2595575201"/>
                  </a:ext>
                </a:extLst>
              </a:tr>
              <a:tr h="409125">
                <a:tc>
                  <a:txBody>
                    <a:bodyPr/>
                    <a:lstStyle/>
                    <a:p>
                      <a:pPr>
                        <a:buNone/>
                      </a:pPr>
                      <a:r>
                        <a:rPr lang="de-AT" sz="1100" b="1"/>
                        <a:t>Perplexity AI</a:t>
                      </a:r>
                      <a:endParaRPr lang="de-AT" sz="1100"/>
                    </a:p>
                  </a:txBody>
                  <a:tcPr marL="28055" marR="28055" marT="14028" marB="14028" anchor="ctr"/>
                </a:tc>
                <a:tc>
                  <a:txBody>
                    <a:bodyPr/>
                    <a:lstStyle/>
                    <a:p>
                      <a:pPr>
                        <a:buNone/>
                      </a:pPr>
                      <a:r>
                        <a:rPr lang="de-AT" sz="1100"/>
                        <a:t>Recherche &amp; Wissensabruf</a:t>
                      </a:r>
                    </a:p>
                  </a:txBody>
                  <a:tcPr marL="28055" marR="28055" marT="14028" marB="14028" anchor="ctr"/>
                </a:tc>
                <a:tc>
                  <a:txBody>
                    <a:bodyPr/>
                    <a:lstStyle/>
                    <a:p>
                      <a:pPr>
                        <a:buNone/>
                      </a:pPr>
                      <a:r>
                        <a:rPr lang="de-AT" sz="1100" dirty="0"/>
                        <a:t>Liefert Antworten mit Quellenangaben – ideal zur schnellen Informationsrecherche.</a:t>
                      </a:r>
                    </a:p>
                  </a:txBody>
                  <a:tcPr marL="28055" marR="28055" marT="14028" marB="14028" anchor="ctr"/>
                </a:tc>
                <a:tc>
                  <a:txBody>
                    <a:bodyPr/>
                    <a:lstStyle/>
                    <a:p>
                      <a:pPr>
                        <a:buNone/>
                      </a:pPr>
                      <a:r>
                        <a:rPr lang="de-AT" sz="1100"/>
                        <a:t>Achtung: externe Quellen können unzuverlässig sein.</a:t>
                      </a:r>
                    </a:p>
                  </a:txBody>
                  <a:tcPr marL="28055" marR="28055" marT="14028" marB="14028" anchor="ctr"/>
                </a:tc>
                <a:tc>
                  <a:txBody>
                    <a:bodyPr/>
                    <a:lstStyle/>
                    <a:p>
                      <a:pPr>
                        <a:buNone/>
                      </a:pPr>
                      <a:r>
                        <a:rPr lang="de-AT" sz="1100"/>
                        <a:t>Kostenlos / Pro-Version</a:t>
                      </a:r>
                    </a:p>
                  </a:txBody>
                  <a:tcPr marL="28055" marR="28055" marT="14028" marB="14028" anchor="ctr"/>
                </a:tc>
                <a:extLst>
                  <a:ext uri="{0D108BD9-81ED-4DB2-BD59-A6C34878D82A}">
                    <a16:rowId xmlns:a16="http://schemas.microsoft.com/office/drawing/2014/main" val="3086232091"/>
                  </a:ext>
                </a:extLst>
              </a:tr>
              <a:tr h="409125">
                <a:tc>
                  <a:txBody>
                    <a:bodyPr/>
                    <a:lstStyle/>
                    <a:p>
                      <a:pPr>
                        <a:buNone/>
                      </a:pPr>
                      <a:r>
                        <a:rPr lang="de-AT" sz="1100" b="1"/>
                        <a:t>Otter.ai</a:t>
                      </a:r>
                      <a:endParaRPr lang="de-AT" sz="1100"/>
                    </a:p>
                  </a:txBody>
                  <a:tcPr marL="28055" marR="28055" marT="14028" marB="14028" anchor="ctr"/>
                </a:tc>
                <a:tc>
                  <a:txBody>
                    <a:bodyPr/>
                    <a:lstStyle/>
                    <a:p>
                      <a:pPr>
                        <a:buNone/>
                      </a:pPr>
                      <a:r>
                        <a:rPr lang="de-AT" sz="1100"/>
                        <a:t>Meeting-Protokolle &amp; Transkripte</a:t>
                      </a:r>
                    </a:p>
                  </a:txBody>
                  <a:tcPr marL="28055" marR="28055" marT="14028" marB="14028" anchor="ctr"/>
                </a:tc>
                <a:tc>
                  <a:txBody>
                    <a:bodyPr/>
                    <a:lstStyle/>
                    <a:p>
                      <a:pPr>
                        <a:buNone/>
                      </a:pPr>
                      <a:r>
                        <a:rPr lang="de-AT" sz="1100" dirty="0"/>
                        <a:t>Erstellt automatisch Mitschriften und Zusammenfassungen von Gesprächen.</a:t>
                      </a:r>
                    </a:p>
                  </a:txBody>
                  <a:tcPr marL="28055" marR="28055" marT="14028" marB="14028" anchor="ctr"/>
                </a:tc>
                <a:tc>
                  <a:txBody>
                    <a:bodyPr/>
                    <a:lstStyle/>
                    <a:p>
                      <a:pPr>
                        <a:buNone/>
                      </a:pPr>
                      <a:r>
                        <a:rPr lang="de-AT" sz="1100"/>
                        <a:t>Datenschutz beachten (Aufnahmefunktion transparent kommunizieren).</a:t>
                      </a:r>
                    </a:p>
                  </a:txBody>
                  <a:tcPr marL="28055" marR="28055" marT="14028" marB="14028" anchor="ctr"/>
                </a:tc>
                <a:tc>
                  <a:txBody>
                    <a:bodyPr/>
                    <a:lstStyle/>
                    <a:p>
                      <a:pPr>
                        <a:buNone/>
                      </a:pPr>
                      <a:r>
                        <a:rPr lang="de-AT" sz="1100"/>
                        <a:t>Kostenlos / Pro-Version</a:t>
                      </a:r>
                    </a:p>
                  </a:txBody>
                  <a:tcPr marL="28055" marR="28055" marT="14028" marB="14028" anchor="ctr"/>
                </a:tc>
                <a:extLst>
                  <a:ext uri="{0D108BD9-81ED-4DB2-BD59-A6C34878D82A}">
                    <a16:rowId xmlns:a16="http://schemas.microsoft.com/office/drawing/2014/main" val="275680246"/>
                  </a:ext>
                </a:extLst>
              </a:tr>
              <a:tr h="409125">
                <a:tc>
                  <a:txBody>
                    <a:bodyPr/>
                    <a:lstStyle/>
                    <a:p>
                      <a:pPr>
                        <a:buNone/>
                      </a:pPr>
                      <a:r>
                        <a:rPr lang="de-AT" sz="1100" b="1"/>
                        <a:t>DALL·E / Adobe Firefly</a:t>
                      </a:r>
                      <a:endParaRPr lang="de-AT" sz="1100"/>
                    </a:p>
                  </a:txBody>
                  <a:tcPr marL="28055" marR="28055" marT="14028" marB="14028" anchor="ctr"/>
                </a:tc>
                <a:tc>
                  <a:txBody>
                    <a:bodyPr/>
                    <a:lstStyle/>
                    <a:p>
                      <a:pPr>
                        <a:buNone/>
                      </a:pPr>
                      <a:r>
                        <a:rPr lang="de-AT" sz="1100"/>
                        <a:t>Bild- und Grafikgenerierung</a:t>
                      </a:r>
                    </a:p>
                  </a:txBody>
                  <a:tcPr marL="28055" marR="28055" marT="14028" marB="14028" anchor="ctr"/>
                </a:tc>
                <a:tc>
                  <a:txBody>
                    <a:bodyPr/>
                    <a:lstStyle/>
                    <a:p>
                      <a:pPr>
                        <a:buNone/>
                      </a:pPr>
                      <a:r>
                        <a:rPr lang="de-AT" sz="1100"/>
                        <a:t>Erstellt Illustrationen, Fotos oder Designs aus Textbefehlen.</a:t>
                      </a:r>
                    </a:p>
                  </a:txBody>
                  <a:tcPr marL="28055" marR="28055" marT="14028" marB="14028" anchor="ctr"/>
                </a:tc>
                <a:tc>
                  <a:txBody>
                    <a:bodyPr/>
                    <a:lstStyle/>
                    <a:p>
                      <a:pPr>
                        <a:buNone/>
                      </a:pPr>
                      <a:r>
                        <a:rPr lang="de-AT" sz="1100"/>
                        <a:t>Urheberrechte &amp; Bildnutzung prüfen. Keine echten Personen generieren.</a:t>
                      </a:r>
                    </a:p>
                  </a:txBody>
                  <a:tcPr marL="28055" marR="28055" marT="14028" marB="14028" anchor="ctr"/>
                </a:tc>
                <a:tc>
                  <a:txBody>
                    <a:bodyPr/>
                    <a:lstStyle/>
                    <a:p>
                      <a:pPr>
                        <a:buNone/>
                      </a:pPr>
                      <a:r>
                        <a:rPr lang="de-AT" sz="1100"/>
                        <a:t>Inklusive bei ChatGPT Plus bzw. Adobe Creative Cloud</a:t>
                      </a:r>
                    </a:p>
                  </a:txBody>
                  <a:tcPr marL="28055" marR="28055" marT="14028" marB="14028" anchor="ctr"/>
                </a:tc>
                <a:extLst>
                  <a:ext uri="{0D108BD9-81ED-4DB2-BD59-A6C34878D82A}">
                    <a16:rowId xmlns:a16="http://schemas.microsoft.com/office/drawing/2014/main" val="2702296379"/>
                  </a:ext>
                </a:extLst>
              </a:tr>
              <a:tr h="409125">
                <a:tc>
                  <a:txBody>
                    <a:bodyPr/>
                    <a:lstStyle/>
                    <a:p>
                      <a:pPr>
                        <a:buNone/>
                      </a:pPr>
                      <a:r>
                        <a:rPr lang="de-AT" sz="1100" b="1"/>
                        <a:t>Power BI / Tableau</a:t>
                      </a:r>
                      <a:endParaRPr lang="de-AT" sz="1100"/>
                    </a:p>
                  </a:txBody>
                  <a:tcPr marL="28055" marR="28055" marT="14028" marB="14028" anchor="ctr"/>
                </a:tc>
                <a:tc>
                  <a:txBody>
                    <a:bodyPr/>
                    <a:lstStyle/>
                    <a:p>
                      <a:pPr>
                        <a:buNone/>
                      </a:pPr>
                      <a:r>
                        <a:rPr lang="de-AT" sz="1100"/>
                        <a:t>Datenanalyse &amp; Visualisierung</a:t>
                      </a:r>
                    </a:p>
                  </a:txBody>
                  <a:tcPr marL="28055" marR="28055" marT="14028" marB="14028" anchor="ctr"/>
                </a:tc>
                <a:tc>
                  <a:txBody>
                    <a:bodyPr/>
                    <a:lstStyle/>
                    <a:p>
                      <a:pPr>
                        <a:buNone/>
                      </a:pPr>
                      <a:r>
                        <a:rPr lang="de-AT" sz="1100"/>
                        <a:t>Automatisierte Auswertungen und Dashboards, teils mit KI-Unterstützung.</a:t>
                      </a:r>
                    </a:p>
                  </a:txBody>
                  <a:tcPr marL="28055" marR="28055" marT="14028" marB="14028" anchor="ctr"/>
                </a:tc>
                <a:tc>
                  <a:txBody>
                    <a:bodyPr/>
                    <a:lstStyle/>
                    <a:p>
                      <a:pPr>
                        <a:buNone/>
                      </a:pPr>
                      <a:r>
                        <a:rPr lang="de-AT" sz="1100" dirty="0"/>
                        <a:t>DSGVO-konform bei lokaler oder gesicherter Cloud-Nutzung.</a:t>
                      </a:r>
                    </a:p>
                  </a:txBody>
                  <a:tcPr marL="28055" marR="28055" marT="14028" marB="14028" anchor="ctr"/>
                </a:tc>
                <a:tc>
                  <a:txBody>
                    <a:bodyPr/>
                    <a:lstStyle/>
                    <a:p>
                      <a:pPr>
                        <a:buNone/>
                      </a:pPr>
                      <a:r>
                        <a:rPr lang="de-AT" sz="1100" dirty="0"/>
                        <a:t>Unternehmenslizenz notwendig</a:t>
                      </a:r>
                    </a:p>
                  </a:txBody>
                  <a:tcPr marL="28055" marR="28055" marT="14028" marB="14028" anchor="ctr"/>
                </a:tc>
                <a:extLst>
                  <a:ext uri="{0D108BD9-81ED-4DB2-BD59-A6C34878D82A}">
                    <a16:rowId xmlns:a16="http://schemas.microsoft.com/office/drawing/2014/main" val="1227500673"/>
                  </a:ext>
                </a:extLst>
              </a:tr>
            </a:tbl>
          </a:graphicData>
        </a:graphic>
      </p:graphicFrame>
    </p:spTree>
    <p:extLst>
      <p:ext uri="{BB962C8B-B14F-4D97-AF65-F5344CB8AC3E}">
        <p14:creationId xmlns:p14="http://schemas.microsoft.com/office/powerpoint/2010/main" val="171441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7EED0-3F55-1892-CA85-D71C05307935}"/>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822D4F10-6E26-A2A4-8997-099759EE3D26}"/>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5976" r="9673" b="7816"/>
          <a:stretch/>
        </p:blipFill>
        <p:spPr>
          <a:xfrm>
            <a:off x="0" y="0"/>
            <a:ext cx="12192000" cy="6858000"/>
          </a:xfrm>
        </p:spPr>
      </p:pic>
      <p:sp>
        <p:nvSpPr>
          <p:cNvPr id="3" name="Foliennummernplatzhalter 2">
            <a:extLst>
              <a:ext uri="{FF2B5EF4-FFF2-40B4-BE49-F238E27FC236}">
                <a16:creationId xmlns:a16="http://schemas.microsoft.com/office/drawing/2014/main" id="{475F4697-B664-1642-0373-BA25F754433D}"/>
              </a:ext>
            </a:extLst>
          </p:cNvPr>
          <p:cNvSpPr>
            <a:spLocks noGrp="1"/>
          </p:cNvSpPr>
          <p:nvPr>
            <p:ph type="sldNum" sz="quarter" idx="4"/>
          </p:nvPr>
        </p:nvSpPr>
        <p:spPr>
          <a:xfrm>
            <a:off x="10196422" y="6356350"/>
            <a:ext cx="1157377" cy="365125"/>
          </a:xfrm>
          <a:prstGeom prst="rect">
            <a:avLst/>
          </a:prstGeom>
        </p:spPr>
        <p:txBody>
          <a:bodyPr anchor="ctr"/>
          <a:lstStyle>
            <a:defPPr>
              <a:defRPr lang="de-DE"/>
            </a:defPPr>
            <a:lvl1pPr marL="0" algn="r"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55FB0E-4B63-47FD-937C-4B994ACB8B58}" type="slidenum">
              <a:rPr lang="de-AT" smtClean="0"/>
              <a:pPr/>
              <a:t>23</a:t>
            </a:fld>
            <a:endParaRPr lang="de-AT" dirty="0">
              <a:solidFill>
                <a:schemeClr val="bg1"/>
              </a:solidFill>
            </a:endParaRPr>
          </a:p>
        </p:txBody>
      </p:sp>
      <p:sp>
        <p:nvSpPr>
          <p:cNvPr id="4" name="Titel 3">
            <a:extLst>
              <a:ext uri="{FF2B5EF4-FFF2-40B4-BE49-F238E27FC236}">
                <a16:creationId xmlns:a16="http://schemas.microsoft.com/office/drawing/2014/main" id="{BEDAEE68-6420-5057-8E7A-DAD7E6AF81A1}"/>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AT" sz="3600" dirty="0">
                <a:solidFill>
                  <a:schemeClr val="accent1"/>
                </a:solidFill>
              </a:rPr>
              <a:t>Datenschutz und Co.</a:t>
            </a:r>
          </a:p>
        </p:txBody>
      </p:sp>
      <p:sp>
        <p:nvSpPr>
          <p:cNvPr id="5" name="Textplatzhalter 4">
            <a:extLst>
              <a:ext uri="{FF2B5EF4-FFF2-40B4-BE49-F238E27FC236}">
                <a16:creationId xmlns:a16="http://schemas.microsoft.com/office/drawing/2014/main" id="{04C45664-5B70-4716-5FF1-75D47DF4D8C0}"/>
              </a:ext>
            </a:extLst>
          </p:cNvPr>
          <p:cNvSpPr>
            <a:spLocks noGrp="1"/>
          </p:cNvSpPr>
          <p:nvPr>
            <p:ph type="body" idx="1"/>
          </p:nvPr>
        </p:nvSpPr>
        <p:spPr>
          <a:xfrm>
            <a:off x="838200" y="4767087"/>
            <a:ext cx="10515600" cy="886009"/>
          </a:xfrm>
        </p:spPr>
        <p:txBody>
          <a:bodyPr/>
          <a:lstStyle/>
          <a:p>
            <a:r>
              <a:rPr lang="de-DE" dirty="0">
                <a:solidFill>
                  <a:schemeClr val="bg1"/>
                </a:solidFill>
              </a:rPr>
              <a:t>Sicherh</a:t>
            </a:r>
            <a:r>
              <a:rPr lang="de-DE" dirty="0"/>
              <a:t>eit geht vor…</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E6D678AD-6100-A755-8941-72469089975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
        <p:nvSpPr>
          <p:cNvPr id="2" name="Fußzeilenplatzhalter 5">
            <a:extLst>
              <a:ext uri="{FF2B5EF4-FFF2-40B4-BE49-F238E27FC236}">
                <a16:creationId xmlns:a16="http://schemas.microsoft.com/office/drawing/2014/main" id="{E546C9B8-03E6-B815-A9DE-EB3D07C67BFE}"/>
              </a:ext>
            </a:extLst>
          </p:cNvPr>
          <p:cNvSpPr>
            <a:spLocks noGrp="1"/>
          </p:cNvSpPr>
          <p:nvPr>
            <p:ph type="ftr" sz="quarter" idx="3"/>
          </p:nvPr>
        </p:nvSpPr>
        <p:spPr>
          <a:xfrm>
            <a:off x="838198" y="6356349"/>
            <a:ext cx="9358223" cy="365125"/>
          </a:xfrm>
          <a:prstGeom prst="rect">
            <a:avLst/>
          </a:prstGeom>
        </p:spPr>
        <p:txBody>
          <a:bodyPr anchor="ctr"/>
          <a:lstStyle>
            <a:defPPr>
              <a:defRPr lang="de-DE"/>
            </a:defPPr>
            <a:lvl1pPr marL="0" algn="l"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bg1"/>
                </a:solidFill>
              </a:rPr>
              <a:t>Demografieberatung Digi+			www.demografieberatungplus.at			@demografieberatungplus</a:t>
            </a:r>
            <a:endParaRPr lang="de-AT" dirty="0">
              <a:solidFill>
                <a:schemeClr val="bg1"/>
              </a:solidFill>
            </a:endParaRPr>
          </a:p>
        </p:txBody>
      </p:sp>
    </p:spTree>
    <p:extLst>
      <p:ext uri="{BB962C8B-B14F-4D97-AF65-F5344CB8AC3E}">
        <p14:creationId xmlns:p14="http://schemas.microsoft.com/office/powerpoint/2010/main" val="1680865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CC315B2F-AA15-B851-4F7A-930B5186D7C0}"/>
              </a:ext>
            </a:extLst>
          </p:cNvPr>
          <p:cNvPicPr>
            <a:picLocks noChangeAspect="1"/>
          </p:cNvPicPr>
          <p:nvPr/>
        </p:nvPicPr>
        <p:blipFill>
          <a:blip r:embed="rId2"/>
          <a:stretch>
            <a:fillRect/>
          </a:stretch>
        </p:blipFill>
        <p:spPr>
          <a:xfrm>
            <a:off x="419100" y="251107"/>
            <a:ext cx="11353800" cy="5754362"/>
          </a:xfrm>
          <a:prstGeom prst="rect">
            <a:avLst/>
          </a:prstGeom>
        </p:spPr>
      </p:pic>
      <p:sp>
        <p:nvSpPr>
          <p:cNvPr id="2" name="Foliennummernplatzhalter 1">
            <a:extLst>
              <a:ext uri="{FF2B5EF4-FFF2-40B4-BE49-F238E27FC236}">
                <a16:creationId xmlns:a16="http://schemas.microsoft.com/office/drawing/2014/main" id="{943AC660-3D9E-AC50-BFDD-03520807A9D9}"/>
              </a:ext>
            </a:extLst>
          </p:cNvPr>
          <p:cNvSpPr>
            <a:spLocks noGrp="1"/>
          </p:cNvSpPr>
          <p:nvPr>
            <p:ph type="sldNum" sz="quarter" idx="12"/>
          </p:nvPr>
        </p:nvSpPr>
        <p:spPr/>
        <p:txBody>
          <a:bodyPr/>
          <a:lstStyle/>
          <a:p>
            <a:fld id="{5355FB0E-4B63-47FD-937C-4B994ACB8B58}" type="slidenum">
              <a:rPr lang="de-AT" smtClean="0"/>
              <a:t>24</a:t>
            </a:fld>
            <a:endParaRPr lang="de-AT"/>
          </a:p>
        </p:txBody>
      </p:sp>
      <p:sp>
        <p:nvSpPr>
          <p:cNvPr id="3" name="Fußzeilenplatzhalter 2">
            <a:extLst>
              <a:ext uri="{FF2B5EF4-FFF2-40B4-BE49-F238E27FC236}">
                <a16:creationId xmlns:a16="http://schemas.microsoft.com/office/drawing/2014/main" id="{85D767E7-51F7-EC94-F10E-511776F09413}"/>
              </a:ext>
            </a:extLst>
          </p:cNvPr>
          <p:cNvSpPr>
            <a:spLocks noGrp="1"/>
          </p:cNvSpPr>
          <p:nvPr>
            <p:ph type="ftr" sz="quarter" idx="11"/>
          </p:nvPr>
        </p:nvSpPr>
        <p:spPr/>
        <p:txBody>
          <a:bodyPr/>
          <a:lstStyle/>
          <a:p>
            <a:r>
              <a:rPr lang="de-DE"/>
              <a:t>Demografieberatung Digi+</a:t>
            </a:r>
            <a:endParaRPr lang="de-AT" dirty="0"/>
          </a:p>
        </p:txBody>
      </p:sp>
      <p:pic>
        <p:nvPicPr>
          <p:cNvPr id="10" name="Grafik 9" descr="Ein Bild, das Text enthält.&#10;&#10;Automatisch generierte Beschreibung">
            <a:extLst>
              <a:ext uri="{FF2B5EF4-FFF2-40B4-BE49-F238E27FC236}">
                <a16:creationId xmlns:a16="http://schemas.microsoft.com/office/drawing/2014/main" id="{AFC67D97-B647-EC73-FBC2-1DCC8F18CBA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2862721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abgerundete Ecken 15">
            <a:extLst>
              <a:ext uri="{FF2B5EF4-FFF2-40B4-BE49-F238E27FC236}">
                <a16:creationId xmlns:a16="http://schemas.microsoft.com/office/drawing/2014/main" id="{5F1E9A3A-AAD4-EF3D-3E3C-AF19F383B9CE}"/>
              </a:ext>
            </a:extLst>
          </p:cNvPr>
          <p:cNvSpPr/>
          <p:nvPr/>
        </p:nvSpPr>
        <p:spPr>
          <a:xfrm>
            <a:off x="8091948" y="1297858"/>
            <a:ext cx="3549446" cy="4689988"/>
          </a:xfrm>
          <a:prstGeom prst="roundRect">
            <a:avLst>
              <a:gd name="adj" fmla="val 1364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174C395-F8B1-0278-CF80-D2C753B94D0A}"/>
              </a:ext>
            </a:extLst>
          </p:cNvPr>
          <p:cNvSpPr>
            <a:spLocks noGrp="1"/>
          </p:cNvSpPr>
          <p:nvPr>
            <p:ph type="title"/>
          </p:nvPr>
        </p:nvSpPr>
        <p:spPr>
          <a:xfrm>
            <a:off x="1206777" y="1095353"/>
            <a:ext cx="4135759" cy="711097"/>
          </a:xfrm>
        </p:spPr>
        <p:txBody>
          <a:bodyPr/>
          <a:lstStyle/>
          <a:p>
            <a:r>
              <a:rPr lang="de-DE" dirty="0"/>
              <a:t>Der EU-AI Act</a:t>
            </a:r>
          </a:p>
        </p:txBody>
      </p:sp>
      <p:pic>
        <p:nvPicPr>
          <p:cNvPr id="6" name="Onlinemedien 5" title="EDAY25: Der AI Act und seine Bedeutung für kleine Unternehmen">
            <a:hlinkClick r:id="" action="ppaction://media"/>
            <a:extLst>
              <a:ext uri="{FF2B5EF4-FFF2-40B4-BE49-F238E27FC236}">
                <a16:creationId xmlns:a16="http://schemas.microsoft.com/office/drawing/2014/main" id="{9999BBDB-9CB4-14DD-B1C7-0F1E185E0831}"/>
              </a:ext>
            </a:extLst>
          </p:cNvPr>
          <p:cNvPicPr>
            <a:picLocks noGrp="1" noRot="1" noChangeAspect="1"/>
          </p:cNvPicPr>
          <p:nvPr>
            <p:ph idx="1"/>
            <a:videoFile r:link="rId1"/>
          </p:nvPr>
        </p:nvPicPr>
        <p:blipFill>
          <a:blip r:embed="rId3"/>
          <a:stretch>
            <a:fillRect/>
          </a:stretch>
        </p:blipFill>
        <p:spPr>
          <a:xfrm>
            <a:off x="8312995" y="1525612"/>
            <a:ext cx="3107352" cy="1754326"/>
          </a:xfrm>
          <a:prstGeom prst="roundRect">
            <a:avLst/>
          </a:prstGeom>
          <a:ln w="76200">
            <a:solidFill>
              <a:schemeClr val="bg1"/>
            </a:solidFill>
          </a:ln>
        </p:spPr>
      </p:pic>
      <p:sp>
        <p:nvSpPr>
          <p:cNvPr id="4" name="Foliennummernplatzhalter 3">
            <a:extLst>
              <a:ext uri="{FF2B5EF4-FFF2-40B4-BE49-F238E27FC236}">
                <a16:creationId xmlns:a16="http://schemas.microsoft.com/office/drawing/2014/main" id="{139D1DDB-127E-2FCF-CB67-526274E11618}"/>
              </a:ext>
            </a:extLst>
          </p:cNvPr>
          <p:cNvSpPr>
            <a:spLocks noGrp="1"/>
          </p:cNvSpPr>
          <p:nvPr>
            <p:ph type="sldNum" sz="quarter" idx="12"/>
          </p:nvPr>
        </p:nvSpPr>
        <p:spPr/>
        <p:txBody>
          <a:bodyPr/>
          <a:lstStyle/>
          <a:p>
            <a:fld id="{5355FB0E-4B63-47FD-937C-4B994ACB8B58}" type="slidenum">
              <a:rPr lang="de-AT" smtClean="0"/>
              <a:t>25</a:t>
            </a:fld>
            <a:endParaRPr lang="de-AT"/>
          </a:p>
        </p:txBody>
      </p:sp>
      <p:sp>
        <p:nvSpPr>
          <p:cNvPr id="10" name="Textfeld 9">
            <a:extLst>
              <a:ext uri="{FF2B5EF4-FFF2-40B4-BE49-F238E27FC236}">
                <a16:creationId xmlns:a16="http://schemas.microsoft.com/office/drawing/2014/main" id="{878FBF6C-8A37-B480-8904-93827E7116D8}"/>
              </a:ext>
            </a:extLst>
          </p:cNvPr>
          <p:cNvSpPr txBox="1"/>
          <p:nvPr/>
        </p:nvSpPr>
        <p:spPr>
          <a:xfrm>
            <a:off x="8558848" y="3507691"/>
            <a:ext cx="2840551" cy="1292662"/>
          </a:xfrm>
          <a:prstGeom prst="rect">
            <a:avLst/>
          </a:prstGeom>
          <a:noFill/>
        </p:spPr>
        <p:txBody>
          <a:bodyPr wrap="square">
            <a:spAutoFit/>
          </a:bodyPr>
          <a:lstStyle/>
          <a:p>
            <a:pPr algn="r"/>
            <a:r>
              <a:rPr lang="de-DE" b="1" dirty="0">
                <a:latin typeface="+mj-lt"/>
              </a:rPr>
              <a:t>Vortrag von</a:t>
            </a:r>
          </a:p>
          <a:p>
            <a:pPr algn="r"/>
            <a:r>
              <a:rPr lang="de-DE" b="1" dirty="0">
                <a:latin typeface="+mj-lt"/>
              </a:rPr>
              <a:t>Thomas Schreiber,</a:t>
            </a:r>
          </a:p>
          <a:p>
            <a:pPr algn="r"/>
            <a:r>
              <a:rPr lang="de-DE" sz="1200" dirty="0"/>
              <a:t>KI-Servicestelle in der RTR</a:t>
            </a:r>
            <a:endParaRPr lang="de-DE" dirty="0"/>
          </a:p>
          <a:p>
            <a:pPr algn="r"/>
            <a:r>
              <a:rPr lang="de-DE" dirty="0"/>
              <a:t>-</a:t>
            </a:r>
          </a:p>
          <a:p>
            <a:pPr algn="r"/>
            <a:r>
              <a:rPr lang="de-DE" sz="1200" dirty="0"/>
              <a:t>Inhaltlicher Teil zu AI Act ab </a:t>
            </a:r>
            <a:r>
              <a:rPr lang="de-DE" sz="1200" u="sng" dirty="0"/>
              <a:t>5:27</a:t>
            </a:r>
          </a:p>
        </p:txBody>
      </p:sp>
      <p:sp>
        <p:nvSpPr>
          <p:cNvPr id="12" name="Textfeld 11">
            <a:extLst>
              <a:ext uri="{FF2B5EF4-FFF2-40B4-BE49-F238E27FC236}">
                <a16:creationId xmlns:a16="http://schemas.microsoft.com/office/drawing/2014/main" id="{1A730D29-5D20-372A-367D-00669F691A6C}"/>
              </a:ext>
            </a:extLst>
          </p:cNvPr>
          <p:cNvSpPr txBox="1"/>
          <p:nvPr/>
        </p:nvSpPr>
        <p:spPr>
          <a:xfrm>
            <a:off x="8886284" y="5173099"/>
            <a:ext cx="2513115" cy="461665"/>
          </a:xfrm>
          <a:prstGeom prst="rect">
            <a:avLst/>
          </a:prstGeom>
          <a:noFill/>
        </p:spPr>
        <p:txBody>
          <a:bodyPr wrap="square">
            <a:spAutoFit/>
          </a:bodyPr>
          <a:lstStyle/>
          <a:p>
            <a:pPr algn="r"/>
            <a:r>
              <a:rPr lang="de-DE" sz="1200" dirty="0"/>
              <a:t>Weitere Informationen unter: </a:t>
            </a:r>
            <a:r>
              <a:rPr lang="de-DE" sz="1200" dirty="0">
                <a:hlinkClick r:id="rId4"/>
              </a:rPr>
              <a:t>KI-Servicestelle der RTR | RTR</a:t>
            </a:r>
            <a:endParaRPr lang="de-DE" sz="1200" dirty="0"/>
          </a:p>
        </p:txBody>
      </p:sp>
      <p:sp>
        <p:nvSpPr>
          <p:cNvPr id="14" name="Fußzeilenplatzhalter 5">
            <a:extLst>
              <a:ext uri="{FF2B5EF4-FFF2-40B4-BE49-F238E27FC236}">
                <a16:creationId xmlns:a16="http://schemas.microsoft.com/office/drawing/2014/main" id="{87D7262E-07CB-B9FF-5941-575D3D37297D}"/>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Digi+</a:t>
            </a:r>
            <a:endParaRPr lang="de-AT" dirty="0"/>
          </a:p>
        </p:txBody>
      </p:sp>
      <p:sp>
        <p:nvSpPr>
          <p:cNvPr id="15" name="Textfeld 14">
            <a:extLst>
              <a:ext uri="{FF2B5EF4-FFF2-40B4-BE49-F238E27FC236}">
                <a16:creationId xmlns:a16="http://schemas.microsoft.com/office/drawing/2014/main" id="{7FD7069B-2FEF-B505-8539-6E34EA9329E4}"/>
              </a:ext>
            </a:extLst>
          </p:cNvPr>
          <p:cNvSpPr txBox="1"/>
          <p:nvPr/>
        </p:nvSpPr>
        <p:spPr>
          <a:xfrm>
            <a:off x="1414033" y="2206077"/>
            <a:ext cx="5632591" cy="3139321"/>
          </a:xfrm>
          <a:prstGeom prst="rect">
            <a:avLst/>
          </a:prstGeom>
          <a:noFill/>
        </p:spPr>
        <p:txBody>
          <a:bodyPr wrap="square" rtlCol="0">
            <a:spAutoFit/>
          </a:bodyPr>
          <a:lstStyle/>
          <a:p>
            <a:pPr marL="285750" indent="-285750">
              <a:buFont typeface="Arial" panose="020B0604020202020204" pitchFamily="34" charset="0"/>
              <a:buChar char="•"/>
            </a:pPr>
            <a:r>
              <a:rPr lang="de-DE" dirty="0"/>
              <a:t>Die meisten KI-Systeme unterliegen keiner Regulierung (bei normaler Endnutzung von Produkten)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Vorsicht bei Nutzung im Personalwesen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KI-Schulung für Mitarbeitende ist verpflichtend (Format allerdings recht frei)</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Bei öffentlicher Verwendung von KI-Texten oder Bildern besteht Kennzeichnungspflicht</a:t>
            </a:r>
          </a:p>
        </p:txBody>
      </p:sp>
    </p:spTree>
    <p:extLst>
      <p:ext uri="{BB962C8B-B14F-4D97-AF65-F5344CB8AC3E}">
        <p14:creationId xmlns:p14="http://schemas.microsoft.com/office/powerpoint/2010/main" val="3610361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D3B01A97-7FAF-B0B9-119C-FE7E5EBFDD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348" r="22348"/>
          <a:stretch/>
        </p:blipFill>
        <p:spPr>
          <a:xfrm>
            <a:off x="0" y="825500"/>
            <a:ext cx="5029200" cy="6048374"/>
          </a:xfrm>
        </p:spPr>
      </p:pic>
      <p:sp>
        <p:nvSpPr>
          <p:cNvPr id="3" name="Titel 2">
            <a:extLst>
              <a:ext uri="{FF2B5EF4-FFF2-40B4-BE49-F238E27FC236}">
                <a16:creationId xmlns:a16="http://schemas.microsoft.com/office/drawing/2014/main" id="{D48D83DD-101F-E1AB-F9AF-8F914FFF747C}"/>
              </a:ext>
            </a:extLst>
          </p:cNvPr>
          <p:cNvSpPr>
            <a:spLocks noGrp="1"/>
          </p:cNvSpPr>
          <p:nvPr>
            <p:ph type="title"/>
          </p:nvPr>
        </p:nvSpPr>
        <p:spPr>
          <a:xfrm>
            <a:off x="5800726" y="1189701"/>
            <a:ext cx="5553074" cy="1325563"/>
          </a:xfrm>
        </p:spPr>
        <p:txBody>
          <a:bodyPr>
            <a:normAutofit fontScale="90000"/>
          </a:bodyPr>
          <a:lstStyle/>
          <a:p>
            <a:r>
              <a:rPr lang="de-AT" dirty="0">
                <a:solidFill>
                  <a:schemeClr val="accent2"/>
                </a:solidFill>
              </a:rPr>
              <a:t>Worauf muss man bei Anwendungen wie </a:t>
            </a:r>
            <a:r>
              <a:rPr lang="de-AT" dirty="0" err="1">
                <a:solidFill>
                  <a:schemeClr val="accent2"/>
                </a:solidFill>
              </a:rPr>
              <a:t>ChatGPT</a:t>
            </a:r>
            <a:r>
              <a:rPr lang="de-AT" dirty="0">
                <a:solidFill>
                  <a:schemeClr val="accent2"/>
                </a:solidFill>
              </a:rPr>
              <a:t> achten?</a:t>
            </a:r>
          </a:p>
        </p:txBody>
      </p:sp>
      <p:sp>
        <p:nvSpPr>
          <p:cNvPr id="4" name="Inhaltsplatzhalter 3">
            <a:extLst>
              <a:ext uri="{FF2B5EF4-FFF2-40B4-BE49-F238E27FC236}">
                <a16:creationId xmlns:a16="http://schemas.microsoft.com/office/drawing/2014/main" id="{7C94419A-91FC-8C25-78AE-2ADC7C883B8A}"/>
              </a:ext>
            </a:extLst>
          </p:cNvPr>
          <p:cNvSpPr>
            <a:spLocks noGrp="1"/>
          </p:cNvSpPr>
          <p:nvPr>
            <p:ph idx="1"/>
          </p:nvPr>
        </p:nvSpPr>
        <p:spPr>
          <a:xfrm>
            <a:off x="5800726" y="2876550"/>
            <a:ext cx="5553074" cy="3333750"/>
          </a:xfrm>
        </p:spPr>
        <p:txBody>
          <a:bodyPr>
            <a:normAutofit fontScale="85000" lnSpcReduction="10000"/>
          </a:bodyPr>
          <a:lstStyle/>
          <a:p>
            <a:pPr marL="285750" indent="-285750">
              <a:lnSpc>
                <a:spcPct val="120000"/>
              </a:lnSpc>
              <a:buFont typeface="Arial" panose="020B0604020202020204" pitchFamily="34" charset="0"/>
              <a:buChar char="•"/>
            </a:pPr>
            <a:r>
              <a:rPr lang="de-AT" sz="1800" b="1" dirty="0">
                <a:effectLst/>
                <a:latin typeface="Verdana Pro Light" panose="020B0304030504040204" pitchFamily="34" charset="0"/>
                <a:ea typeface="Times New Roman" panose="02020603050405020304" pitchFamily="18" charset="0"/>
                <a:cs typeface="Times New Roman" panose="02020603050405020304" pitchFamily="18" charset="0"/>
              </a:rPr>
              <a:t>Keine persönlichen Informationen </a:t>
            </a:r>
            <a:r>
              <a:rPr lang="de-AT" sz="1800" dirty="0">
                <a:effectLst/>
                <a:latin typeface="Verdana Pro Light" panose="020B0304030504040204" pitchFamily="34" charset="0"/>
                <a:ea typeface="Times New Roman" panose="02020603050405020304" pitchFamily="18" charset="0"/>
                <a:cs typeface="Times New Roman" panose="02020603050405020304" pitchFamily="18" charset="0"/>
              </a:rPr>
              <a:t>wie Name, Adresse, Telefonnummer, E-Mail-Adresse oder andere vertrauliche Daten angeben. </a:t>
            </a:r>
            <a:endParaRPr lang="de-DE" sz="1800" dirty="0">
              <a:effectLst/>
              <a:latin typeface="Verdana Pro Light" panose="020B0304030504040204" pitchFamily="34" charset="0"/>
              <a:ea typeface="Times New Roman" panose="02020603050405020304" pitchFamily="18" charset="0"/>
              <a:cs typeface="Times New Roman" panose="02020603050405020304" pitchFamily="18" charset="0"/>
            </a:endParaRPr>
          </a:p>
          <a:p>
            <a:pPr marL="285750" indent="-285750">
              <a:lnSpc>
                <a:spcPct val="120000"/>
              </a:lnSpc>
              <a:buFont typeface="Arial" panose="020B0604020202020204" pitchFamily="34" charset="0"/>
              <a:buChar char="•"/>
            </a:pPr>
            <a:r>
              <a:rPr lang="de-AT" sz="1800" b="1" dirty="0">
                <a:latin typeface="Verdana Pro Light" panose="020B0304030504040204" pitchFamily="34" charset="0"/>
                <a:ea typeface="Times New Roman" panose="02020603050405020304" pitchFamily="18" charset="0"/>
                <a:cs typeface="Times New Roman" panose="02020603050405020304" pitchFamily="18" charset="0"/>
              </a:rPr>
              <a:t>K</a:t>
            </a:r>
            <a:r>
              <a:rPr lang="de-AT" sz="1800" b="1" dirty="0">
                <a:effectLst/>
                <a:latin typeface="Verdana Pro Light" panose="020B0304030504040204" pitchFamily="34" charset="0"/>
                <a:ea typeface="Times New Roman" panose="02020603050405020304" pitchFamily="18" charset="0"/>
                <a:cs typeface="Times New Roman" panose="02020603050405020304" pitchFamily="18" charset="0"/>
              </a:rPr>
              <a:t>eine vertraulichen oder sensiblen unternehmensbezogene Informationen </a:t>
            </a:r>
            <a:r>
              <a:rPr lang="de-AT" sz="1800" dirty="0">
                <a:effectLst/>
                <a:latin typeface="Verdana Pro Light" panose="020B0304030504040204" pitchFamily="34" charset="0"/>
                <a:ea typeface="Times New Roman" panose="02020603050405020304" pitchFamily="18" charset="0"/>
                <a:cs typeface="Times New Roman" panose="02020603050405020304" pitchFamily="18" charset="0"/>
              </a:rPr>
              <a:t>wie Berichte, Präsentationen, Konzepte, Texte hochladen.</a:t>
            </a:r>
            <a:endParaRPr lang="de-DE" sz="1800" dirty="0">
              <a:effectLst/>
              <a:latin typeface="Verdana Pro Light" panose="020B0304030504040204" pitchFamily="34" charset="0"/>
              <a:ea typeface="Times New Roman" panose="02020603050405020304" pitchFamily="18" charset="0"/>
              <a:cs typeface="Times New Roman" panose="02020603050405020304" pitchFamily="18" charset="0"/>
            </a:endParaRPr>
          </a:p>
          <a:p>
            <a:pPr marL="285750" indent="-285750">
              <a:lnSpc>
                <a:spcPct val="120000"/>
              </a:lnSpc>
              <a:buFont typeface="Arial" panose="020B0604020202020204" pitchFamily="34" charset="0"/>
              <a:buChar char="•"/>
            </a:pPr>
            <a:r>
              <a:rPr lang="de-AT" sz="1800" b="1" dirty="0">
                <a:effectLst/>
                <a:latin typeface="Verdana Pro Light" panose="020B0304030504040204" pitchFamily="34" charset="0"/>
                <a:ea typeface="Times New Roman" panose="02020603050405020304" pitchFamily="18" charset="0"/>
                <a:cs typeface="Times New Roman" panose="02020603050405020304" pitchFamily="18" charset="0"/>
              </a:rPr>
              <a:t>Prüfe Quellen </a:t>
            </a:r>
            <a:r>
              <a:rPr lang="de-AT" sz="1800" dirty="0">
                <a:effectLst/>
                <a:latin typeface="Verdana Pro Light" panose="020B0304030504040204" pitchFamily="34" charset="0"/>
                <a:ea typeface="Times New Roman" panose="02020603050405020304" pitchFamily="18" charset="0"/>
                <a:cs typeface="Times New Roman" panose="02020603050405020304" pitchFamily="18" charset="0"/>
              </a:rPr>
              <a:t>und hinterfrage den </a:t>
            </a:r>
            <a:r>
              <a:rPr lang="de-AT" sz="1800" b="1" dirty="0">
                <a:effectLst/>
                <a:latin typeface="Verdana Pro Light" panose="020B0304030504040204" pitchFamily="34" charset="0"/>
                <a:ea typeface="Times New Roman" panose="02020603050405020304" pitchFamily="18" charset="0"/>
                <a:cs typeface="Times New Roman" panose="02020603050405020304" pitchFamily="18" charset="0"/>
              </a:rPr>
              <a:t>Wahrheitsgehalt </a:t>
            </a:r>
            <a:r>
              <a:rPr lang="de-AT" sz="1800" dirty="0">
                <a:effectLst/>
                <a:latin typeface="Verdana Pro Light" panose="020B0304030504040204" pitchFamily="34" charset="0"/>
                <a:ea typeface="Times New Roman" panose="02020603050405020304" pitchFamily="18" charset="0"/>
                <a:cs typeface="Times New Roman" panose="02020603050405020304" pitchFamily="18" charset="0"/>
              </a:rPr>
              <a:t>der Antworten – erfundene oder falsche Inhalte kann KI selten von korrekten unterscheiden.</a:t>
            </a:r>
            <a:endParaRPr lang="de-DE" sz="1800" dirty="0">
              <a:effectLst/>
              <a:latin typeface="Verdana Pro Light" panose="020B0304030504040204" pitchFamily="34" charset="0"/>
              <a:ea typeface="Times New Roman" panose="02020603050405020304" pitchFamily="18" charset="0"/>
              <a:cs typeface="Times New Roman" panose="02020603050405020304" pitchFamily="18" charset="0"/>
            </a:endParaRPr>
          </a:p>
          <a:p>
            <a:pPr marL="285750" indent="-285750">
              <a:lnSpc>
                <a:spcPct val="120000"/>
              </a:lnSpc>
              <a:buFont typeface="Arial" panose="020B0604020202020204" pitchFamily="34" charset="0"/>
              <a:buChar char="•"/>
            </a:pPr>
            <a:r>
              <a:rPr lang="de-AT" sz="1800" dirty="0">
                <a:effectLst/>
                <a:latin typeface="Verdana Pro Light" panose="020B0304030504040204" pitchFamily="34" charset="0"/>
                <a:ea typeface="Times New Roman" panose="02020603050405020304" pitchFamily="18" charset="0"/>
                <a:cs typeface="Times New Roman" panose="02020603050405020304" pitchFamily="18" charset="0"/>
              </a:rPr>
              <a:t>Keine Fragen oder Anweisungen, die gegen Unternehmensrichtlinien oder Gesetze verstoßen. </a:t>
            </a:r>
            <a:endParaRPr lang="de-DE" sz="1800" dirty="0">
              <a:effectLst/>
              <a:latin typeface="Verdana Pro Light" panose="020B0304030504040204" pitchFamily="34" charset="0"/>
              <a:ea typeface="Times New Roman" panose="02020603050405020304" pitchFamily="18" charset="0"/>
              <a:cs typeface="Times New Roman" panose="02020603050405020304" pitchFamily="18" charset="0"/>
            </a:endParaRPr>
          </a:p>
        </p:txBody>
      </p:sp>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26</a:t>
            </a:fld>
            <a:endParaRPr lang="de-AT"/>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ext Placeholder 5">
            <a:extLst>
              <a:ext uri="{FF2B5EF4-FFF2-40B4-BE49-F238E27FC236}">
                <a16:creationId xmlns:a16="http://schemas.microsoft.com/office/drawing/2014/main" id="{198F84A2-A9B8-A7E6-36D8-91C140FD46F1}"/>
              </a:ext>
            </a:extLst>
          </p:cNvPr>
          <p:cNvSpPr txBox="1">
            <a:spLocks/>
          </p:cNvSpPr>
          <p:nvPr/>
        </p:nvSpPr>
        <p:spPr>
          <a:xfrm>
            <a:off x="0" y="275374"/>
            <a:ext cx="2582390" cy="296126"/>
          </a:xfrm>
          <a:prstGeom prst="homePlate">
            <a:avLst>
              <a:gd name="adj" fmla="val 22028"/>
            </a:avLst>
          </a:prstGeom>
          <a:solidFill>
            <a:schemeClr val="bg2"/>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1800" dirty="0">
                <a:cs typeface="Arial" charset="0"/>
              </a:rPr>
              <a:t>Ausprobieren</a:t>
            </a:r>
            <a:endParaRPr lang="en-US" sz="1800" dirty="0">
              <a:cs typeface="Arial" charset="0"/>
            </a:endParaRPr>
          </a:p>
        </p:txBody>
      </p:sp>
    </p:spTree>
    <p:extLst>
      <p:ext uri="{BB962C8B-B14F-4D97-AF65-F5344CB8AC3E}">
        <p14:creationId xmlns:p14="http://schemas.microsoft.com/office/powerpoint/2010/main" val="3459433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02CB1B-1718-33CA-3EBD-ED3414010239}"/>
              </a:ext>
            </a:extLst>
          </p:cNvPr>
          <p:cNvSpPr>
            <a:spLocks noGrp="1"/>
          </p:cNvSpPr>
          <p:nvPr>
            <p:ph type="title"/>
          </p:nvPr>
        </p:nvSpPr>
        <p:spPr/>
        <p:txBody>
          <a:bodyPr/>
          <a:lstStyle/>
          <a:p>
            <a:r>
              <a:rPr lang="de-DE" dirty="0"/>
              <a:t>Privatsphäre Einstellungen exemplarischer Tools</a:t>
            </a:r>
          </a:p>
        </p:txBody>
      </p:sp>
      <p:sp>
        <p:nvSpPr>
          <p:cNvPr id="3" name="Foliennummernplatzhalter 2">
            <a:extLst>
              <a:ext uri="{FF2B5EF4-FFF2-40B4-BE49-F238E27FC236}">
                <a16:creationId xmlns:a16="http://schemas.microsoft.com/office/drawing/2014/main" id="{22221690-FF90-9C1E-EC7E-B74C8D239597}"/>
              </a:ext>
            </a:extLst>
          </p:cNvPr>
          <p:cNvSpPr>
            <a:spLocks noGrp="1"/>
          </p:cNvSpPr>
          <p:nvPr>
            <p:ph type="sldNum" sz="quarter" idx="12"/>
          </p:nvPr>
        </p:nvSpPr>
        <p:spPr/>
        <p:txBody>
          <a:bodyPr/>
          <a:lstStyle/>
          <a:p>
            <a:fld id="{5355FB0E-4B63-47FD-937C-4B994ACB8B58}" type="slidenum">
              <a:rPr lang="de-AT" smtClean="0"/>
              <a:t>27</a:t>
            </a:fld>
            <a:endParaRPr lang="de-AT"/>
          </a:p>
        </p:txBody>
      </p:sp>
      <p:sp>
        <p:nvSpPr>
          <p:cNvPr id="4" name="Fußzeilenplatzhalter 3">
            <a:extLst>
              <a:ext uri="{FF2B5EF4-FFF2-40B4-BE49-F238E27FC236}">
                <a16:creationId xmlns:a16="http://schemas.microsoft.com/office/drawing/2014/main" id="{252179D8-4A60-9603-FD6C-BD4211EB6500}"/>
              </a:ext>
            </a:extLst>
          </p:cNvPr>
          <p:cNvSpPr>
            <a:spLocks noGrp="1"/>
          </p:cNvSpPr>
          <p:nvPr>
            <p:ph type="ftr" sz="quarter" idx="11"/>
          </p:nvPr>
        </p:nvSpPr>
        <p:spPr/>
        <p:txBody>
          <a:bodyPr/>
          <a:lstStyle/>
          <a:p>
            <a:r>
              <a:rPr lang="de-DE"/>
              <a:t>Demografieberatung Digi+</a:t>
            </a:r>
            <a:endParaRPr lang="de-AT" dirty="0"/>
          </a:p>
        </p:txBody>
      </p:sp>
      <p:sp>
        <p:nvSpPr>
          <p:cNvPr id="5" name="Inhaltsplatzhalter 2">
            <a:extLst>
              <a:ext uri="{FF2B5EF4-FFF2-40B4-BE49-F238E27FC236}">
                <a16:creationId xmlns:a16="http://schemas.microsoft.com/office/drawing/2014/main" id="{506F2B39-1E44-3AF7-BCE7-90E534BDFB19}"/>
              </a:ext>
            </a:extLst>
          </p:cNvPr>
          <p:cNvSpPr txBox="1">
            <a:spLocks/>
          </p:cNvSpPr>
          <p:nvPr/>
        </p:nvSpPr>
        <p:spPr>
          <a:xfrm>
            <a:off x="838200" y="2292824"/>
            <a:ext cx="10515599" cy="388413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AT" sz="1800" b="1" dirty="0"/>
              <a:t>Microsoft Copilot</a:t>
            </a:r>
          </a:p>
          <a:p>
            <a:pPr marL="0" indent="0">
              <a:buFont typeface="Arial" panose="020B0604020202020204" pitchFamily="34" charset="0"/>
              <a:buNone/>
            </a:pPr>
            <a:r>
              <a:rPr lang="de-AT" sz="1800" b="1" dirty="0"/>
              <a:t>Empfohlene Einstellungen &amp; Nutzungshinweise:</a:t>
            </a:r>
            <a:endParaRPr lang="de-AT" sz="1800" dirty="0"/>
          </a:p>
          <a:p>
            <a:r>
              <a:rPr lang="de-AT" sz="1800" b="1" dirty="0"/>
              <a:t>Unternehmenslizenz verwenden:</a:t>
            </a:r>
            <a:br>
              <a:rPr lang="de-AT" sz="1800" dirty="0"/>
            </a:br>
            <a:r>
              <a:rPr lang="de-AT" sz="1800" dirty="0"/>
              <a:t>Nur innerhalb des </a:t>
            </a:r>
            <a:r>
              <a:rPr lang="de-AT" sz="1800" b="1" dirty="0"/>
              <a:t>Microsoft 365 </a:t>
            </a:r>
            <a:r>
              <a:rPr lang="de-AT" sz="1800" b="1" dirty="0" err="1"/>
              <a:t>Tenants</a:t>
            </a:r>
            <a:r>
              <a:rPr lang="de-AT" sz="1800" dirty="0"/>
              <a:t> – keine privaten Microsoft- oder Outlook-Konten.</a:t>
            </a:r>
          </a:p>
          <a:p>
            <a:r>
              <a:rPr lang="de-AT" sz="1800" b="1" dirty="0"/>
              <a:t>Datenspeicherung:</a:t>
            </a:r>
            <a:br>
              <a:rPr lang="de-AT" sz="1800" dirty="0"/>
            </a:br>
            <a:r>
              <a:rPr lang="de-AT" sz="1800" dirty="0"/>
              <a:t>Alle Daten bleiben im firmeneigenen Microsoft-Umfeld (Zero Data Retention Policy).</a:t>
            </a:r>
          </a:p>
          <a:p>
            <a:r>
              <a:rPr lang="de-AT" sz="1800" b="1" dirty="0"/>
              <a:t>Freigaben prüfen:</a:t>
            </a:r>
            <a:br>
              <a:rPr lang="de-AT" sz="1800" dirty="0"/>
            </a:br>
            <a:r>
              <a:rPr lang="de-AT" sz="1800" dirty="0"/>
              <a:t>Zugriff auf OneDrive, SharePoint, Teams – sensible Datenzugriffe regelmäßig kontrollieren.</a:t>
            </a:r>
          </a:p>
          <a:p>
            <a:r>
              <a:rPr lang="de-AT" sz="1800" b="1" dirty="0"/>
              <a:t>Transparenz im Team:</a:t>
            </a:r>
            <a:br>
              <a:rPr lang="de-AT" sz="1800" dirty="0"/>
            </a:br>
            <a:r>
              <a:rPr lang="de-AT" sz="1800" dirty="0"/>
              <a:t>Klare Richtlinien, welche Inhalte Copilot bearbeiten darf (z. B. keine Personalakten).</a:t>
            </a:r>
          </a:p>
          <a:p>
            <a:endParaRPr lang="de-AT" sz="1800" dirty="0"/>
          </a:p>
          <a:p>
            <a:endParaRPr lang="de-DE" sz="1200" dirty="0"/>
          </a:p>
        </p:txBody>
      </p:sp>
    </p:spTree>
    <p:extLst>
      <p:ext uri="{BB962C8B-B14F-4D97-AF65-F5344CB8AC3E}">
        <p14:creationId xmlns:p14="http://schemas.microsoft.com/office/powerpoint/2010/main" val="905838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6E22F-ED20-466F-C3C0-4A56288CE0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F36069-5C5B-F1A7-3FCA-F11A27A53486}"/>
              </a:ext>
            </a:extLst>
          </p:cNvPr>
          <p:cNvSpPr>
            <a:spLocks noGrp="1"/>
          </p:cNvSpPr>
          <p:nvPr>
            <p:ph type="title"/>
          </p:nvPr>
        </p:nvSpPr>
        <p:spPr/>
        <p:txBody>
          <a:bodyPr/>
          <a:lstStyle/>
          <a:p>
            <a:r>
              <a:rPr lang="de-DE" dirty="0"/>
              <a:t>Privatsphäre Einstellungen exemplarischer Tools</a:t>
            </a:r>
          </a:p>
        </p:txBody>
      </p:sp>
      <p:sp>
        <p:nvSpPr>
          <p:cNvPr id="3" name="Foliennummernplatzhalter 2">
            <a:extLst>
              <a:ext uri="{FF2B5EF4-FFF2-40B4-BE49-F238E27FC236}">
                <a16:creationId xmlns:a16="http://schemas.microsoft.com/office/drawing/2014/main" id="{99E9604D-F190-5937-A590-34AA83D92290}"/>
              </a:ext>
            </a:extLst>
          </p:cNvPr>
          <p:cNvSpPr>
            <a:spLocks noGrp="1"/>
          </p:cNvSpPr>
          <p:nvPr>
            <p:ph type="sldNum" sz="quarter" idx="12"/>
          </p:nvPr>
        </p:nvSpPr>
        <p:spPr/>
        <p:txBody>
          <a:bodyPr/>
          <a:lstStyle/>
          <a:p>
            <a:fld id="{5355FB0E-4B63-47FD-937C-4B994ACB8B58}" type="slidenum">
              <a:rPr lang="de-AT" smtClean="0"/>
              <a:t>28</a:t>
            </a:fld>
            <a:endParaRPr lang="de-AT"/>
          </a:p>
        </p:txBody>
      </p:sp>
      <p:sp>
        <p:nvSpPr>
          <p:cNvPr id="4" name="Fußzeilenplatzhalter 3">
            <a:extLst>
              <a:ext uri="{FF2B5EF4-FFF2-40B4-BE49-F238E27FC236}">
                <a16:creationId xmlns:a16="http://schemas.microsoft.com/office/drawing/2014/main" id="{F4B1ECD0-933A-3AAA-27B8-A3AC169CBA89}"/>
              </a:ext>
            </a:extLst>
          </p:cNvPr>
          <p:cNvSpPr>
            <a:spLocks noGrp="1"/>
          </p:cNvSpPr>
          <p:nvPr>
            <p:ph type="ftr" sz="quarter" idx="11"/>
          </p:nvPr>
        </p:nvSpPr>
        <p:spPr/>
        <p:txBody>
          <a:bodyPr/>
          <a:lstStyle/>
          <a:p>
            <a:r>
              <a:rPr lang="de-DE"/>
              <a:t>Demografieberatung Digi+</a:t>
            </a:r>
            <a:endParaRPr lang="de-AT" dirty="0"/>
          </a:p>
        </p:txBody>
      </p:sp>
      <p:sp>
        <p:nvSpPr>
          <p:cNvPr id="6" name="Inhaltsplatzhalter 2">
            <a:extLst>
              <a:ext uri="{FF2B5EF4-FFF2-40B4-BE49-F238E27FC236}">
                <a16:creationId xmlns:a16="http://schemas.microsoft.com/office/drawing/2014/main" id="{7ECBA51E-69B7-B186-4E57-0A99ABD2E75B}"/>
              </a:ext>
            </a:extLst>
          </p:cNvPr>
          <p:cNvSpPr txBox="1">
            <a:spLocks/>
          </p:cNvSpPr>
          <p:nvPr/>
        </p:nvSpPr>
        <p:spPr>
          <a:xfrm>
            <a:off x="838200" y="2279176"/>
            <a:ext cx="10515599" cy="389778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AT" sz="1800" b="1" dirty="0"/>
              <a:t>ChatGPT (OpenAI)</a:t>
            </a:r>
          </a:p>
          <a:p>
            <a:pPr marL="0" indent="0">
              <a:buFont typeface="Arial" panose="020B0604020202020204" pitchFamily="34" charset="0"/>
              <a:buNone/>
            </a:pPr>
            <a:r>
              <a:rPr lang="de-AT" sz="1800" b="1" dirty="0"/>
              <a:t>Empfohlene Einstellungen &amp; Nutzungshinweise:</a:t>
            </a:r>
            <a:endParaRPr lang="de-AT" sz="1800" dirty="0"/>
          </a:p>
          <a:p>
            <a:r>
              <a:rPr lang="de-AT" sz="1800" b="1" dirty="0"/>
              <a:t>Chatverlauf &amp; Training deaktivieren:</a:t>
            </a:r>
            <a:br>
              <a:rPr lang="de-AT" sz="1800" dirty="0"/>
            </a:br>
            <a:r>
              <a:rPr lang="de-AT" sz="1800" dirty="0"/>
              <a:t>→ In den Einstellungen unter </a:t>
            </a:r>
            <a:r>
              <a:rPr lang="de-AT" sz="1800" i="1" dirty="0"/>
              <a:t>Datenschutz &gt; Chatverlauf &amp; Training &gt; Ausschalten</a:t>
            </a:r>
            <a:r>
              <a:rPr lang="de-AT" sz="1800" dirty="0"/>
              <a:t>.</a:t>
            </a:r>
            <a:br>
              <a:rPr lang="de-AT" sz="1800" dirty="0"/>
            </a:br>
            <a:r>
              <a:rPr lang="de-AT" sz="1800" dirty="0"/>
              <a:t>Dadurch werden keine Daten zur Modellverbesserung verwendet.</a:t>
            </a:r>
          </a:p>
          <a:p>
            <a:r>
              <a:rPr lang="de-AT" sz="1800" b="1" dirty="0"/>
              <a:t>Keine vertraulichen Daten hochladen:</a:t>
            </a:r>
            <a:br>
              <a:rPr lang="de-AT" sz="1800" dirty="0"/>
            </a:br>
            <a:r>
              <a:rPr lang="de-AT" sz="1800" dirty="0"/>
              <a:t>Keine Namen, E-Mail-Adressen, Berichte, Konzepte oder Kundendaten.</a:t>
            </a:r>
          </a:p>
          <a:p>
            <a:r>
              <a:rPr lang="de-AT" sz="1800" b="1" dirty="0"/>
              <a:t>Verwendung mit Bedacht:</a:t>
            </a:r>
            <a:br>
              <a:rPr lang="de-AT" sz="1800" dirty="0"/>
            </a:br>
            <a:r>
              <a:rPr lang="de-AT" sz="1800" dirty="0"/>
              <a:t>Antworten können fehlerhaft sein – Quellen prüfen.</a:t>
            </a:r>
          </a:p>
          <a:p>
            <a:r>
              <a:rPr lang="de-AT" sz="1800" b="1" dirty="0"/>
              <a:t>Alternative:</a:t>
            </a:r>
            <a:r>
              <a:rPr lang="de-AT" sz="1800" dirty="0"/>
              <a:t> Nutzung der </a:t>
            </a:r>
            <a:r>
              <a:rPr lang="de-AT" sz="1800" b="1" dirty="0"/>
              <a:t>Team- oder Enterprise-Version</a:t>
            </a:r>
            <a:r>
              <a:rPr lang="de-AT" sz="1800" dirty="0"/>
              <a:t>, da hier alle Daten privat bleiben und nicht ins Training einfließen.</a:t>
            </a:r>
          </a:p>
          <a:p>
            <a:pPr marL="0" indent="0">
              <a:buNone/>
            </a:pPr>
            <a:r>
              <a:rPr lang="de-AT" sz="1800" dirty="0"/>
              <a:t>   Generell empfehlenswert ist die Nutzung europäischer Anbieter*innen (</a:t>
            </a:r>
            <a:r>
              <a:rPr lang="de-AT" sz="1800" dirty="0" err="1"/>
              <a:t>zb</a:t>
            </a:r>
            <a:r>
              <a:rPr lang="de-AT" sz="1800" dirty="0"/>
              <a:t>. Vibe von Mistral)</a:t>
            </a:r>
          </a:p>
          <a:p>
            <a:pPr marL="0" indent="0">
              <a:buFont typeface="Arial" panose="020B0604020202020204" pitchFamily="34" charset="0"/>
              <a:buNone/>
            </a:pPr>
            <a:endParaRPr lang="de-AT" sz="1200" b="1" dirty="0"/>
          </a:p>
          <a:p>
            <a:pPr marL="0" indent="0">
              <a:buFont typeface="Arial" panose="020B0604020202020204" pitchFamily="34" charset="0"/>
              <a:buNone/>
            </a:pPr>
            <a:endParaRPr lang="de-AT" sz="1200" dirty="0"/>
          </a:p>
          <a:p>
            <a:endParaRPr lang="de-DE" sz="1200" dirty="0"/>
          </a:p>
        </p:txBody>
      </p:sp>
    </p:spTree>
    <p:extLst>
      <p:ext uri="{BB962C8B-B14F-4D97-AF65-F5344CB8AC3E}">
        <p14:creationId xmlns:p14="http://schemas.microsoft.com/office/powerpoint/2010/main" val="12994600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0797A-252F-897C-5660-2361958504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4D5D6D-2450-7EE6-E8B5-D29D7B628D79}"/>
              </a:ext>
            </a:extLst>
          </p:cNvPr>
          <p:cNvSpPr>
            <a:spLocks noGrp="1"/>
          </p:cNvSpPr>
          <p:nvPr>
            <p:ph type="title"/>
          </p:nvPr>
        </p:nvSpPr>
        <p:spPr>
          <a:xfrm>
            <a:off x="1206776" y="1095353"/>
            <a:ext cx="9738592" cy="711097"/>
          </a:xfrm>
        </p:spPr>
        <p:txBody>
          <a:bodyPr>
            <a:normAutofit fontScale="90000"/>
          </a:bodyPr>
          <a:lstStyle/>
          <a:p>
            <a:r>
              <a:rPr lang="de-DE" dirty="0"/>
              <a:t>Der EU-AI Act – Weitere Informationen bzw. Informationsstellen  </a:t>
            </a:r>
          </a:p>
        </p:txBody>
      </p:sp>
      <p:sp>
        <p:nvSpPr>
          <p:cNvPr id="4" name="Foliennummernplatzhalter 3">
            <a:extLst>
              <a:ext uri="{FF2B5EF4-FFF2-40B4-BE49-F238E27FC236}">
                <a16:creationId xmlns:a16="http://schemas.microsoft.com/office/drawing/2014/main" id="{A2CEF22B-6572-F556-8E36-81AC9ED5DB1C}"/>
              </a:ext>
            </a:extLst>
          </p:cNvPr>
          <p:cNvSpPr>
            <a:spLocks noGrp="1"/>
          </p:cNvSpPr>
          <p:nvPr>
            <p:ph type="sldNum" sz="quarter" idx="12"/>
          </p:nvPr>
        </p:nvSpPr>
        <p:spPr/>
        <p:txBody>
          <a:bodyPr/>
          <a:lstStyle/>
          <a:p>
            <a:fld id="{5355FB0E-4B63-47FD-937C-4B994ACB8B58}" type="slidenum">
              <a:rPr lang="de-AT" smtClean="0"/>
              <a:t>29</a:t>
            </a:fld>
            <a:endParaRPr lang="de-AT"/>
          </a:p>
        </p:txBody>
      </p:sp>
      <p:sp>
        <p:nvSpPr>
          <p:cNvPr id="14" name="Fußzeilenplatzhalter 5">
            <a:extLst>
              <a:ext uri="{FF2B5EF4-FFF2-40B4-BE49-F238E27FC236}">
                <a16:creationId xmlns:a16="http://schemas.microsoft.com/office/drawing/2014/main" id="{CEFC6682-C772-F271-9B37-20F0C8A53E3D}"/>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Digi+</a:t>
            </a:r>
            <a:endParaRPr lang="de-AT" dirty="0"/>
          </a:p>
        </p:txBody>
      </p:sp>
      <p:sp>
        <p:nvSpPr>
          <p:cNvPr id="15" name="Textfeld 14">
            <a:extLst>
              <a:ext uri="{FF2B5EF4-FFF2-40B4-BE49-F238E27FC236}">
                <a16:creationId xmlns:a16="http://schemas.microsoft.com/office/drawing/2014/main" id="{D97E2C75-49F4-3104-22D0-2E88891BE5A3}"/>
              </a:ext>
            </a:extLst>
          </p:cNvPr>
          <p:cNvSpPr txBox="1"/>
          <p:nvPr/>
        </p:nvSpPr>
        <p:spPr>
          <a:xfrm>
            <a:off x="1337481" y="3177324"/>
            <a:ext cx="8120104" cy="3139321"/>
          </a:xfrm>
          <a:prstGeom prst="rect">
            <a:avLst/>
          </a:prstGeom>
          <a:noFill/>
        </p:spPr>
        <p:txBody>
          <a:bodyPr wrap="square" rtlCol="0">
            <a:spAutoFit/>
          </a:bodyPr>
          <a:lstStyle/>
          <a:p>
            <a:pPr marL="285750" indent="-285750">
              <a:buFont typeface="Arial" panose="020B0604020202020204" pitchFamily="34" charset="0"/>
              <a:buChar char="•"/>
            </a:pPr>
            <a:r>
              <a:rPr lang="de-DE" dirty="0">
                <a:hlinkClick r:id="rId3"/>
              </a:rPr>
              <a:t>KI-Servicestelle der RTR | RTR</a:t>
            </a:r>
            <a:endParaRPr lang="de-DE" dirty="0"/>
          </a:p>
          <a:p>
            <a:pPr marL="285750" indent="-285750">
              <a:buFont typeface="Arial" panose="020B0604020202020204" pitchFamily="34" charset="0"/>
              <a:buChar char="•"/>
            </a:pPr>
            <a:endParaRPr lang="de-DE" dirty="0">
              <a:hlinkClick r:id="rId4"/>
            </a:endParaRPr>
          </a:p>
          <a:p>
            <a:pPr marL="285750" indent="-285750">
              <a:buFont typeface="Arial" panose="020B0604020202020204" pitchFamily="34" charset="0"/>
              <a:buChar char="•"/>
            </a:pPr>
            <a:r>
              <a:rPr lang="de-DE" dirty="0">
                <a:hlinkClick r:id="rId4"/>
              </a:rPr>
              <a:t>AI Act: Pflichten für Unternehmen – WKO</a:t>
            </a: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hlinkClick r:id="rId5"/>
              </a:rPr>
              <a:t>AI Act: Was Unternehmen jetzt wissen müssen</a:t>
            </a:r>
            <a:endParaRPr lang="de-DE" dirty="0"/>
          </a:p>
          <a:p>
            <a:endParaRPr lang="de-DE" dirty="0"/>
          </a:p>
          <a:p>
            <a:pPr marL="285750" indent="-285750">
              <a:buFont typeface="Arial" panose="020B0604020202020204" pitchFamily="34" charset="0"/>
              <a:buChar char="•"/>
            </a:pPr>
            <a:r>
              <a:rPr lang="de-DE" dirty="0">
                <a:hlinkClick r:id="rId6"/>
              </a:rPr>
              <a:t>KI-Guideline #8: Transparenz und Kennzeichnungen - WKO</a:t>
            </a:r>
            <a:endParaRPr lang="de-DE" dirty="0"/>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hlinkClick r:id="rId7"/>
              </a:rPr>
              <a:t>Künstliche Intelligenz - KI - Österreich – WKO</a:t>
            </a:r>
            <a:endParaRPr lang="de-DE" dirty="0"/>
          </a:p>
          <a:p>
            <a:endParaRPr lang="de-DE" dirty="0"/>
          </a:p>
          <a:p>
            <a:pPr marL="285750" indent="-285750">
              <a:buFont typeface="Arial" panose="020B0604020202020204" pitchFamily="34" charset="0"/>
              <a:buChar char="•"/>
            </a:pPr>
            <a:endParaRPr lang="de-DE" dirty="0"/>
          </a:p>
        </p:txBody>
      </p:sp>
      <p:sp>
        <p:nvSpPr>
          <p:cNvPr id="9" name="Textplatzhalter 3">
            <a:extLst>
              <a:ext uri="{FF2B5EF4-FFF2-40B4-BE49-F238E27FC236}">
                <a16:creationId xmlns:a16="http://schemas.microsoft.com/office/drawing/2014/main" id="{E580B48C-0AF8-13EC-433A-8DC1DBBE5E49}"/>
              </a:ext>
            </a:extLst>
          </p:cNvPr>
          <p:cNvSpPr txBox="1">
            <a:spLocks/>
          </p:cNvSpPr>
          <p:nvPr/>
        </p:nvSpPr>
        <p:spPr>
          <a:xfrm>
            <a:off x="1337481" y="2340723"/>
            <a:ext cx="9198591" cy="5397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2400" dirty="0"/>
              <a:t>Hyperlinks zu weiteren relevanten Inputs</a:t>
            </a:r>
          </a:p>
        </p:txBody>
      </p:sp>
      <p:pic>
        <p:nvPicPr>
          <p:cNvPr id="5" name="Grafik 4" descr="Cursor mit einfarbiger Füllung">
            <a:extLst>
              <a:ext uri="{FF2B5EF4-FFF2-40B4-BE49-F238E27FC236}">
                <a16:creationId xmlns:a16="http://schemas.microsoft.com/office/drawing/2014/main" id="{82C124CE-1BBE-ADAB-36E8-1A87B4FF6EE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72818" y="5282327"/>
            <a:ext cx="914400" cy="914400"/>
          </a:xfrm>
          <a:prstGeom prst="rect">
            <a:avLst/>
          </a:prstGeom>
        </p:spPr>
      </p:pic>
    </p:spTree>
    <p:extLst>
      <p:ext uri="{BB962C8B-B14F-4D97-AF65-F5344CB8AC3E}">
        <p14:creationId xmlns:p14="http://schemas.microsoft.com/office/powerpoint/2010/main" val="2764821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F91EE-BE1A-E243-74DD-0930BC0F5809}"/>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8DDE74B3-A3E2-1E77-5AB9-953219D9E08E}"/>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l="6337" t="13188" b="7845"/>
          <a:stretch/>
        </p:blipFill>
        <p:spPr>
          <a:xfrm>
            <a:off x="0" y="0"/>
            <a:ext cx="12192000" cy="6858000"/>
          </a:xfrm>
        </p:spPr>
      </p:pic>
      <p:sp>
        <p:nvSpPr>
          <p:cNvPr id="3" name="Foliennummernplatzhalter 2">
            <a:extLst>
              <a:ext uri="{FF2B5EF4-FFF2-40B4-BE49-F238E27FC236}">
                <a16:creationId xmlns:a16="http://schemas.microsoft.com/office/drawing/2014/main" id="{1ADCA7BF-3E64-110B-A069-A57F3EB0D1F7}"/>
              </a:ext>
            </a:extLst>
          </p:cNvPr>
          <p:cNvSpPr>
            <a:spLocks noGrp="1"/>
          </p:cNvSpPr>
          <p:nvPr>
            <p:ph type="sldNum" sz="quarter" idx="4"/>
          </p:nvPr>
        </p:nvSpPr>
        <p:spPr>
          <a:xfrm>
            <a:off x="10196422" y="6356350"/>
            <a:ext cx="1157377" cy="365125"/>
          </a:xfrm>
          <a:prstGeom prst="rect">
            <a:avLst/>
          </a:prstGeom>
        </p:spPr>
        <p:txBody>
          <a:bodyPr anchor="ctr"/>
          <a:lstStyle>
            <a:defPPr>
              <a:defRPr lang="de-DE"/>
            </a:defPPr>
            <a:lvl1pPr marL="0" algn="r"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55FB0E-4B63-47FD-937C-4B994ACB8B58}" type="slidenum">
              <a:rPr lang="de-AT" smtClean="0"/>
              <a:pPr/>
              <a:t>30</a:t>
            </a:fld>
            <a:endParaRPr lang="de-AT" dirty="0">
              <a:solidFill>
                <a:schemeClr val="bg1"/>
              </a:solidFill>
            </a:endParaRPr>
          </a:p>
        </p:txBody>
      </p:sp>
      <p:sp>
        <p:nvSpPr>
          <p:cNvPr id="4" name="Titel 3">
            <a:extLst>
              <a:ext uri="{FF2B5EF4-FFF2-40B4-BE49-F238E27FC236}">
                <a16:creationId xmlns:a16="http://schemas.microsoft.com/office/drawing/2014/main" id="{5814BE02-E6BC-3E2E-DEBD-192DD7B93626}"/>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AT" sz="3600" dirty="0" err="1">
                <a:solidFill>
                  <a:schemeClr val="accent1"/>
                </a:solidFill>
              </a:rPr>
              <a:t>Prompting</a:t>
            </a:r>
            <a:endParaRPr lang="de-AT" sz="3600" dirty="0">
              <a:solidFill>
                <a:schemeClr val="accent1"/>
              </a:solidFill>
            </a:endParaRPr>
          </a:p>
        </p:txBody>
      </p:sp>
      <p:sp>
        <p:nvSpPr>
          <p:cNvPr id="5" name="Textplatzhalter 4">
            <a:extLst>
              <a:ext uri="{FF2B5EF4-FFF2-40B4-BE49-F238E27FC236}">
                <a16:creationId xmlns:a16="http://schemas.microsoft.com/office/drawing/2014/main" id="{2368822E-BF31-782B-EA65-DDDAB12657A9}"/>
              </a:ext>
            </a:extLst>
          </p:cNvPr>
          <p:cNvSpPr>
            <a:spLocks noGrp="1"/>
          </p:cNvSpPr>
          <p:nvPr>
            <p:ph type="body" idx="1"/>
          </p:nvPr>
        </p:nvSpPr>
        <p:spPr>
          <a:xfrm>
            <a:off x="838200" y="4767087"/>
            <a:ext cx="10515600" cy="886009"/>
          </a:xfrm>
        </p:spPr>
        <p:txBody>
          <a:bodyPr/>
          <a:lstStyle/>
          <a:p>
            <a:r>
              <a:rPr lang="de-DE" dirty="0">
                <a:solidFill>
                  <a:schemeClr val="bg1"/>
                </a:solidFill>
              </a:rPr>
              <a:t>Von der Theorie zur Praxis</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5D49BEC6-C86E-6BE3-2DF8-3007885D93A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
        <p:nvSpPr>
          <p:cNvPr id="2" name="Fußzeilenplatzhalter 5">
            <a:extLst>
              <a:ext uri="{FF2B5EF4-FFF2-40B4-BE49-F238E27FC236}">
                <a16:creationId xmlns:a16="http://schemas.microsoft.com/office/drawing/2014/main" id="{2AC8E55E-CBD8-E59E-0FA3-2E55FE1D80BA}"/>
              </a:ext>
            </a:extLst>
          </p:cNvPr>
          <p:cNvSpPr>
            <a:spLocks noGrp="1"/>
          </p:cNvSpPr>
          <p:nvPr>
            <p:ph type="ftr" sz="quarter" idx="3"/>
          </p:nvPr>
        </p:nvSpPr>
        <p:spPr>
          <a:xfrm>
            <a:off x="838198" y="6356349"/>
            <a:ext cx="9358223" cy="365125"/>
          </a:xfrm>
          <a:prstGeom prst="rect">
            <a:avLst/>
          </a:prstGeom>
        </p:spPr>
        <p:txBody>
          <a:bodyPr anchor="ctr"/>
          <a:lstStyle>
            <a:defPPr>
              <a:defRPr lang="de-DE"/>
            </a:defPPr>
            <a:lvl1pPr marL="0" algn="l" defTabSz="914400" rtl="0" eaLnBrk="1" latinLnBrk="0" hangingPunct="1">
              <a:defRPr sz="8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bg1"/>
                </a:solidFill>
              </a:rPr>
              <a:t>Demografieberatung Digi+			www.demografieberatungplus.at			@demografieberatungplus</a:t>
            </a:r>
            <a:endParaRPr lang="de-AT" dirty="0">
              <a:solidFill>
                <a:schemeClr val="bg1"/>
              </a:solidFill>
            </a:endParaRPr>
          </a:p>
        </p:txBody>
      </p:sp>
    </p:spTree>
    <p:extLst>
      <p:ext uri="{BB962C8B-B14F-4D97-AF65-F5344CB8AC3E}">
        <p14:creationId xmlns:p14="http://schemas.microsoft.com/office/powerpoint/2010/main" val="3203922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D3B01A97-7FAF-B0B9-119C-FE7E5EBFDDBF}"/>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32751" t="115" r="23921" b="-115"/>
          <a:stretch/>
        </p:blipFill>
        <p:spPr>
          <a:xfrm>
            <a:off x="0" y="0"/>
            <a:ext cx="5029200" cy="6873874"/>
          </a:xfrm>
        </p:spPr>
      </p:pic>
      <p:sp>
        <p:nvSpPr>
          <p:cNvPr id="3" name="Titel 2">
            <a:extLst>
              <a:ext uri="{FF2B5EF4-FFF2-40B4-BE49-F238E27FC236}">
                <a16:creationId xmlns:a16="http://schemas.microsoft.com/office/drawing/2014/main" id="{D48D83DD-101F-E1AB-F9AF-8F914FFF747C}"/>
              </a:ext>
            </a:extLst>
          </p:cNvPr>
          <p:cNvSpPr>
            <a:spLocks noGrp="1"/>
          </p:cNvSpPr>
          <p:nvPr>
            <p:ph type="title"/>
          </p:nvPr>
        </p:nvSpPr>
        <p:spPr>
          <a:xfrm>
            <a:off x="5800726" y="924718"/>
            <a:ext cx="5553074" cy="1325563"/>
          </a:xfrm>
        </p:spPr>
        <p:txBody>
          <a:bodyPr>
            <a:normAutofit/>
          </a:bodyPr>
          <a:lstStyle/>
          <a:p>
            <a:r>
              <a:rPr lang="de-AT" dirty="0">
                <a:solidFill>
                  <a:schemeClr val="accent2"/>
                </a:solidFill>
              </a:rPr>
              <a:t>„Prompts“</a:t>
            </a:r>
          </a:p>
        </p:txBody>
      </p:sp>
      <p:sp>
        <p:nvSpPr>
          <p:cNvPr id="4" name="Inhaltsplatzhalter 3">
            <a:extLst>
              <a:ext uri="{FF2B5EF4-FFF2-40B4-BE49-F238E27FC236}">
                <a16:creationId xmlns:a16="http://schemas.microsoft.com/office/drawing/2014/main" id="{7C94419A-91FC-8C25-78AE-2ADC7C883B8A}"/>
              </a:ext>
            </a:extLst>
          </p:cNvPr>
          <p:cNvSpPr>
            <a:spLocks noGrp="1"/>
          </p:cNvSpPr>
          <p:nvPr>
            <p:ph idx="1"/>
          </p:nvPr>
        </p:nvSpPr>
        <p:spPr>
          <a:xfrm>
            <a:off x="5800726" y="2250281"/>
            <a:ext cx="5553074" cy="3960019"/>
          </a:xfrm>
        </p:spPr>
        <p:txBody>
          <a:bodyPr>
            <a:normAutofit/>
          </a:bodyPr>
          <a:lstStyle/>
          <a:p>
            <a:pPr>
              <a:lnSpc>
                <a:spcPct val="120000"/>
              </a:lnSpc>
            </a:pPr>
            <a:r>
              <a:rPr lang="de-DE" sz="1800" dirty="0">
                <a:effectLst/>
                <a:latin typeface="Verdana Pro Light" panose="020B0304030504040204" pitchFamily="34" charset="0"/>
                <a:ea typeface="Times New Roman" panose="02020603050405020304" pitchFamily="18" charset="0"/>
                <a:cs typeface="Times New Roman" panose="02020603050405020304" pitchFamily="18" charset="0"/>
              </a:rPr>
              <a:t>Prompts sind die Texteingaben mit denen wir Befehle an (textbasierte) KIs geben.</a:t>
            </a:r>
          </a:p>
          <a:p>
            <a:pPr>
              <a:lnSpc>
                <a:spcPct val="120000"/>
              </a:lnSpc>
            </a:pPr>
            <a:r>
              <a:rPr lang="de-DE" sz="1800" dirty="0">
                <a:effectLst/>
                <a:latin typeface="Verdana Pro Light" panose="020B0304030504040204" pitchFamily="34" charset="0"/>
                <a:ea typeface="Times New Roman" panose="02020603050405020304" pitchFamily="18" charset="0"/>
                <a:cs typeface="Times New Roman" panose="02020603050405020304" pitchFamily="18" charset="0"/>
              </a:rPr>
              <a:t>Die Qualität der Eingabe bestimmt Maßgeblich die Qualität des Outputs.</a:t>
            </a:r>
          </a:p>
          <a:p>
            <a:pPr>
              <a:lnSpc>
                <a:spcPct val="120000"/>
              </a:lnSpc>
            </a:pPr>
            <a:endParaRPr lang="de-DE" sz="1800" dirty="0">
              <a:effectLst/>
              <a:latin typeface="Verdana Pro Light" panose="020B0304030504040204" pitchFamily="34" charset="0"/>
              <a:ea typeface="Times New Roman" panose="02020603050405020304" pitchFamily="18" charset="0"/>
              <a:cs typeface="Times New Roman" panose="02020603050405020304" pitchFamily="18" charset="0"/>
            </a:endParaRPr>
          </a:p>
          <a:p>
            <a:pPr marL="285750" indent="-285750">
              <a:lnSpc>
                <a:spcPct val="120000"/>
              </a:lnSpc>
              <a:buFont typeface="Arial" panose="020B0604020202020204" pitchFamily="34" charset="0"/>
              <a:buChar char="•"/>
            </a:pPr>
            <a:r>
              <a:rPr lang="de-DE" sz="1800" dirty="0">
                <a:latin typeface="Verdana Pro Light" panose="020B0304030504040204" pitchFamily="34" charset="0"/>
                <a:ea typeface="Times New Roman" panose="02020603050405020304" pitchFamily="18" charset="0"/>
                <a:cs typeface="Times New Roman" panose="02020603050405020304" pitchFamily="18" charset="0"/>
              </a:rPr>
              <a:t>Klare (positiv formulierte) Anweisungen</a:t>
            </a:r>
          </a:p>
          <a:p>
            <a:pPr marL="285750" indent="-285750">
              <a:lnSpc>
                <a:spcPct val="120000"/>
              </a:lnSpc>
              <a:buFont typeface="Arial" panose="020B0604020202020204" pitchFamily="34" charset="0"/>
              <a:buChar char="•"/>
            </a:pPr>
            <a:r>
              <a:rPr lang="de-DE" sz="1800" dirty="0">
                <a:latin typeface="Verdana Pro Light" panose="020B0304030504040204" pitchFamily="34" charset="0"/>
                <a:ea typeface="Times New Roman" panose="02020603050405020304" pitchFamily="18" charset="0"/>
                <a:cs typeface="Times New Roman" panose="02020603050405020304" pitchFamily="18" charset="0"/>
              </a:rPr>
              <a:t>Rolle &amp; Kontext geben</a:t>
            </a:r>
          </a:p>
          <a:p>
            <a:pPr marL="285750" indent="-285750">
              <a:lnSpc>
                <a:spcPct val="120000"/>
              </a:lnSpc>
              <a:buFont typeface="Arial" panose="020B0604020202020204" pitchFamily="34" charset="0"/>
              <a:buChar char="•"/>
            </a:pPr>
            <a:r>
              <a:rPr lang="de-DE" sz="1800" dirty="0">
                <a:latin typeface="Verdana Pro Light" panose="020B0304030504040204" pitchFamily="34" charset="0"/>
                <a:ea typeface="Times New Roman" panose="02020603050405020304" pitchFamily="18" charset="0"/>
                <a:cs typeface="Times New Roman" panose="02020603050405020304" pitchFamily="18" charset="0"/>
              </a:rPr>
              <a:t>Stil &amp; Format vorgeben</a:t>
            </a:r>
          </a:p>
          <a:p>
            <a:pPr marL="285750" indent="-285750">
              <a:lnSpc>
                <a:spcPct val="120000"/>
              </a:lnSpc>
              <a:buFont typeface="Arial" panose="020B0604020202020204" pitchFamily="34" charset="0"/>
              <a:buChar char="•"/>
            </a:pPr>
            <a:r>
              <a:rPr lang="de-DE" sz="1800" dirty="0">
                <a:latin typeface="Verdana Pro Light" panose="020B0304030504040204" pitchFamily="34" charset="0"/>
                <a:ea typeface="Times New Roman" panose="02020603050405020304" pitchFamily="18" charset="0"/>
                <a:cs typeface="Times New Roman" panose="02020603050405020304" pitchFamily="18" charset="0"/>
              </a:rPr>
              <a:t>Beispiele geben</a:t>
            </a:r>
          </a:p>
          <a:p>
            <a:pPr>
              <a:lnSpc>
                <a:spcPct val="120000"/>
              </a:lnSpc>
            </a:pPr>
            <a:endParaRPr lang="de-DE" sz="1800" b="1" dirty="0">
              <a:latin typeface="Verdana Pro Light" panose="020B0304030504040204" pitchFamily="34" charset="0"/>
              <a:ea typeface="Times New Roman" panose="02020603050405020304" pitchFamily="18" charset="0"/>
              <a:cs typeface="Times New Roman" panose="02020603050405020304" pitchFamily="18" charset="0"/>
            </a:endParaRPr>
          </a:p>
        </p:txBody>
      </p:sp>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31</a:t>
            </a:fld>
            <a:endParaRPr lang="de-AT"/>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ext Placeholder 5">
            <a:extLst>
              <a:ext uri="{FF2B5EF4-FFF2-40B4-BE49-F238E27FC236}">
                <a16:creationId xmlns:a16="http://schemas.microsoft.com/office/drawing/2014/main" id="{198F84A2-A9B8-A7E6-36D8-91C140FD46F1}"/>
              </a:ext>
            </a:extLst>
          </p:cNvPr>
          <p:cNvSpPr txBox="1">
            <a:spLocks/>
          </p:cNvSpPr>
          <p:nvPr/>
        </p:nvSpPr>
        <p:spPr>
          <a:xfrm>
            <a:off x="0" y="275374"/>
            <a:ext cx="2582390" cy="296126"/>
          </a:xfrm>
          <a:prstGeom prst="homePlate">
            <a:avLst>
              <a:gd name="adj" fmla="val 22028"/>
            </a:avLst>
          </a:prstGeom>
          <a:solidFill>
            <a:schemeClr val="bg1"/>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1800" dirty="0">
                <a:cs typeface="Arial" charset="0"/>
              </a:rPr>
              <a:t>Ausprobieren</a:t>
            </a:r>
            <a:endParaRPr lang="en-US" sz="1800" dirty="0">
              <a:cs typeface="Arial" charset="0"/>
            </a:endParaRPr>
          </a:p>
        </p:txBody>
      </p:sp>
    </p:spTree>
    <p:extLst>
      <p:ext uri="{BB962C8B-B14F-4D97-AF65-F5344CB8AC3E}">
        <p14:creationId xmlns:p14="http://schemas.microsoft.com/office/powerpoint/2010/main" val="3552744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702E78-0B46-03AE-BC71-C7944BC507A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D528D26-E048-2922-1F3C-61893B11F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C830378-58B5-2BB2-14C1-E3B77E599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2F06663-F0B8-E97B-7696-07B56BB8B142}"/>
              </a:ext>
            </a:extLst>
          </p:cNvPr>
          <p:cNvSpPr>
            <a:spLocks noGrp="1"/>
          </p:cNvSpPr>
          <p:nvPr>
            <p:ph type="title"/>
          </p:nvPr>
        </p:nvSpPr>
        <p:spPr>
          <a:xfrm>
            <a:off x="686834" y="1153572"/>
            <a:ext cx="3200400" cy="4461163"/>
          </a:xfrm>
        </p:spPr>
        <p:txBody>
          <a:bodyPr>
            <a:normAutofit/>
          </a:bodyPr>
          <a:lstStyle/>
          <a:p>
            <a:r>
              <a:rPr lang="de-AT" sz="3000" b="1" dirty="0" err="1">
                <a:solidFill>
                  <a:srgbClr val="FFFFFF"/>
                </a:solidFill>
              </a:rPr>
              <a:t>Prompting</a:t>
            </a:r>
            <a:endParaRPr lang="de-DE" sz="3000" dirty="0">
              <a:solidFill>
                <a:srgbClr val="FFFFFF"/>
              </a:solidFill>
            </a:endParaRPr>
          </a:p>
        </p:txBody>
      </p:sp>
      <p:sp>
        <p:nvSpPr>
          <p:cNvPr id="14" name="Arc 13">
            <a:extLst>
              <a:ext uri="{FF2B5EF4-FFF2-40B4-BE49-F238E27FC236}">
                <a16:creationId xmlns:a16="http://schemas.microsoft.com/office/drawing/2014/main" id="{B93B6BA7-DA9E-CE17-112D-7C9E6848F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nhaltsplatzhalter 2">
            <a:extLst>
              <a:ext uri="{FF2B5EF4-FFF2-40B4-BE49-F238E27FC236}">
                <a16:creationId xmlns:a16="http://schemas.microsoft.com/office/drawing/2014/main" id="{6F614726-A25B-6929-68F5-EBC91F3C5E4E}"/>
              </a:ext>
            </a:extLst>
          </p:cNvPr>
          <p:cNvSpPr>
            <a:spLocks noGrp="1"/>
          </p:cNvSpPr>
          <p:nvPr>
            <p:ph idx="1"/>
          </p:nvPr>
        </p:nvSpPr>
        <p:spPr>
          <a:xfrm>
            <a:off x="4447308" y="887104"/>
            <a:ext cx="6906491" cy="5289859"/>
          </a:xfrm>
        </p:spPr>
        <p:txBody>
          <a:bodyPr anchor="ctr">
            <a:normAutofit/>
          </a:bodyPr>
          <a:lstStyle/>
          <a:p>
            <a:pPr marL="0" indent="0">
              <a:buNone/>
            </a:pPr>
            <a:r>
              <a:rPr lang="de-DE" sz="2400" dirty="0"/>
              <a:t>Die </a:t>
            </a:r>
            <a:r>
              <a:rPr lang="de-DE" sz="2400" b="1" dirty="0"/>
              <a:t>Qualität</a:t>
            </a:r>
            <a:r>
              <a:rPr lang="de-DE" sz="2400" dirty="0"/>
              <a:t> der Eingabe (Text, Audio, Bild) bestimmt die Qualität des Ergebnisses </a:t>
            </a:r>
            <a:endParaRPr lang="de-AT" sz="2400" b="1" dirty="0"/>
          </a:p>
          <a:p>
            <a:pPr marL="0" indent="0">
              <a:buNone/>
            </a:pPr>
            <a:endParaRPr lang="de-AT" sz="1100" dirty="0"/>
          </a:p>
        </p:txBody>
      </p:sp>
      <p:sp>
        <p:nvSpPr>
          <p:cNvPr id="5" name="Fußzeilenplatzhalter 4">
            <a:extLst>
              <a:ext uri="{FF2B5EF4-FFF2-40B4-BE49-F238E27FC236}">
                <a16:creationId xmlns:a16="http://schemas.microsoft.com/office/drawing/2014/main" id="{AAD24B77-B30A-28D5-346E-EF90BFAEAF7F}"/>
              </a:ext>
            </a:extLst>
          </p:cNvPr>
          <p:cNvSpPr>
            <a:spLocks noGrp="1"/>
          </p:cNvSpPr>
          <p:nvPr>
            <p:ph type="ftr" sz="quarter" idx="11"/>
          </p:nvPr>
        </p:nvSpPr>
        <p:spPr>
          <a:xfrm>
            <a:off x="4038600" y="6356350"/>
            <a:ext cx="5251174" cy="365125"/>
          </a:xfrm>
        </p:spPr>
        <p:txBody>
          <a:bodyPr>
            <a:normAutofit/>
          </a:bodyPr>
          <a:lstStyle/>
          <a:p>
            <a:pPr>
              <a:spcAft>
                <a:spcPts val="600"/>
              </a:spcAft>
            </a:pPr>
            <a:r>
              <a:rPr lang="de-DE" dirty="0"/>
              <a:t>Demografieberatung Digi+</a:t>
            </a:r>
            <a:endParaRPr lang="de-AT" dirty="0"/>
          </a:p>
        </p:txBody>
      </p:sp>
      <p:sp>
        <p:nvSpPr>
          <p:cNvPr id="4" name="Foliennummernplatzhalter 3">
            <a:extLst>
              <a:ext uri="{FF2B5EF4-FFF2-40B4-BE49-F238E27FC236}">
                <a16:creationId xmlns:a16="http://schemas.microsoft.com/office/drawing/2014/main" id="{52605CD9-6DB8-456E-77E4-7B955BFE4922}"/>
              </a:ext>
            </a:extLst>
          </p:cNvPr>
          <p:cNvSpPr>
            <a:spLocks noGrp="1"/>
          </p:cNvSpPr>
          <p:nvPr>
            <p:ph type="sldNum" sz="quarter" idx="12"/>
          </p:nvPr>
        </p:nvSpPr>
        <p:spPr>
          <a:xfrm>
            <a:off x="9541564" y="6356350"/>
            <a:ext cx="1812235" cy="365125"/>
          </a:xfrm>
        </p:spPr>
        <p:txBody>
          <a:bodyPr>
            <a:normAutofit/>
          </a:bodyPr>
          <a:lstStyle/>
          <a:p>
            <a:pPr>
              <a:spcAft>
                <a:spcPts val="600"/>
              </a:spcAft>
            </a:pPr>
            <a:fld id="{5355FB0E-4B63-47FD-937C-4B994ACB8B58}" type="slidenum">
              <a:rPr lang="de-AT" smtClean="0"/>
              <a:pPr>
                <a:spcAft>
                  <a:spcPts val="600"/>
                </a:spcAft>
              </a:pPr>
              <a:t>32</a:t>
            </a:fld>
            <a:endParaRPr lang="de-AT"/>
          </a:p>
        </p:txBody>
      </p:sp>
      <p:pic>
        <p:nvPicPr>
          <p:cNvPr id="8" name="Grafik 7" descr="Ein Bild, das Text enthält.&#10;&#10;Automatisch generierte Beschreibung">
            <a:extLst>
              <a:ext uri="{FF2B5EF4-FFF2-40B4-BE49-F238E27FC236}">
                <a16:creationId xmlns:a16="http://schemas.microsoft.com/office/drawing/2014/main" id="{123B728C-DB38-4098-3BEB-CFD284AD0DE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1206840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928398-2849-2794-7FEF-AF8234AC893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F325073-9348-DFB9-1D67-21F559273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B5832BC6-F257-F048-9430-FDDC788AC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EBE81E-BE93-D2B5-402B-BA48337617B2}"/>
              </a:ext>
            </a:extLst>
          </p:cNvPr>
          <p:cNvSpPr>
            <a:spLocks noGrp="1"/>
          </p:cNvSpPr>
          <p:nvPr>
            <p:ph type="title"/>
          </p:nvPr>
        </p:nvSpPr>
        <p:spPr>
          <a:xfrm>
            <a:off x="686834" y="1153572"/>
            <a:ext cx="3200400" cy="4461163"/>
          </a:xfrm>
        </p:spPr>
        <p:txBody>
          <a:bodyPr>
            <a:normAutofit/>
          </a:bodyPr>
          <a:lstStyle/>
          <a:p>
            <a:r>
              <a:rPr lang="de-AT" sz="3000" b="1" dirty="0" err="1">
                <a:solidFill>
                  <a:srgbClr val="FFFFFF"/>
                </a:solidFill>
              </a:rPr>
              <a:t>Prompting</a:t>
            </a:r>
            <a:endParaRPr lang="de-DE" sz="3000" dirty="0">
              <a:solidFill>
                <a:srgbClr val="FFFFFF"/>
              </a:solidFill>
            </a:endParaRPr>
          </a:p>
        </p:txBody>
      </p:sp>
      <p:sp>
        <p:nvSpPr>
          <p:cNvPr id="14" name="Arc 13">
            <a:extLst>
              <a:ext uri="{FF2B5EF4-FFF2-40B4-BE49-F238E27FC236}">
                <a16:creationId xmlns:a16="http://schemas.microsoft.com/office/drawing/2014/main" id="{45F08A9D-E0DA-3B25-3BB5-AFB665F263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nhaltsplatzhalter 2">
            <a:extLst>
              <a:ext uri="{FF2B5EF4-FFF2-40B4-BE49-F238E27FC236}">
                <a16:creationId xmlns:a16="http://schemas.microsoft.com/office/drawing/2014/main" id="{7BE72FB0-0CDC-2482-490A-6AD4FD36514A}"/>
              </a:ext>
            </a:extLst>
          </p:cNvPr>
          <p:cNvSpPr>
            <a:spLocks noGrp="1"/>
          </p:cNvSpPr>
          <p:nvPr>
            <p:ph idx="1"/>
          </p:nvPr>
        </p:nvSpPr>
        <p:spPr>
          <a:xfrm>
            <a:off x="4447308" y="770731"/>
            <a:ext cx="6906491" cy="5585619"/>
          </a:xfrm>
        </p:spPr>
        <p:txBody>
          <a:bodyPr anchor="ctr">
            <a:normAutofit/>
          </a:bodyPr>
          <a:lstStyle/>
          <a:p>
            <a:pPr marL="0" indent="0">
              <a:buNone/>
            </a:pPr>
            <a:r>
              <a:rPr lang="de-AT" sz="2400" dirty="0"/>
              <a:t>Bessere Ergebnisse können erzielt werden, indem der KI vorab ein Rahmen gegeben wird, auf den sie sich beziehen kann…</a:t>
            </a:r>
          </a:p>
          <a:p>
            <a:pPr marL="0" indent="0">
              <a:buNone/>
            </a:pPr>
            <a:r>
              <a:rPr lang="de-AT" sz="2400" b="1" dirty="0"/>
              <a:t>Beispielsweise:</a:t>
            </a:r>
          </a:p>
          <a:p>
            <a:r>
              <a:rPr lang="de-AT" sz="2400" dirty="0"/>
              <a:t>Rolle</a:t>
            </a:r>
          </a:p>
          <a:p>
            <a:r>
              <a:rPr lang="de-AT" sz="2400" dirty="0"/>
              <a:t>Aufgabe / Tätigkeit</a:t>
            </a:r>
          </a:p>
          <a:p>
            <a:r>
              <a:rPr lang="de-AT" sz="2400" dirty="0"/>
              <a:t>Spezifizierung</a:t>
            </a:r>
          </a:p>
          <a:p>
            <a:r>
              <a:rPr lang="de-AT" sz="2400" dirty="0"/>
              <a:t>Einschränkung</a:t>
            </a:r>
          </a:p>
          <a:p>
            <a:r>
              <a:rPr lang="de-AT" sz="2400" dirty="0"/>
              <a:t>Beispiel</a:t>
            </a:r>
          </a:p>
          <a:p>
            <a:r>
              <a:rPr lang="de-AT" sz="2400" dirty="0"/>
              <a:t>Ton / Stil</a:t>
            </a:r>
          </a:p>
          <a:p>
            <a:r>
              <a:rPr lang="de-AT" sz="2400" dirty="0"/>
              <a:t>Ziel / Output</a:t>
            </a:r>
          </a:p>
          <a:p>
            <a:pPr marL="0" indent="0">
              <a:buNone/>
            </a:pPr>
            <a:endParaRPr lang="de-AT" sz="1100" dirty="0"/>
          </a:p>
        </p:txBody>
      </p:sp>
      <p:sp>
        <p:nvSpPr>
          <p:cNvPr id="5" name="Fußzeilenplatzhalter 4">
            <a:extLst>
              <a:ext uri="{FF2B5EF4-FFF2-40B4-BE49-F238E27FC236}">
                <a16:creationId xmlns:a16="http://schemas.microsoft.com/office/drawing/2014/main" id="{1F9EF69E-FBC5-69F1-5257-2520DD340AE7}"/>
              </a:ext>
            </a:extLst>
          </p:cNvPr>
          <p:cNvSpPr>
            <a:spLocks noGrp="1"/>
          </p:cNvSpPr>
          <p:nvPr>
            <p:ph type="ftr" sz="quarter" idx="11"/>
          </p:nvPr>
        </p:nvSpPr>
        <p:spPr>
          <a:xfrm>
            <a:off x="4038600" y="6356350"/>
            <a:ext cx="5251174" cy="365125"/>
          </a:xfrm>
        </p:spPr>
        <p:txBody>
          <a:bodyPr>
            <a:normAutofit/>
          </a:bodyPr>
          <a:lstStyle/>
          <a:p>
            <a:pPr>
              <a:spcAft>
                <a:spcPts val="600"/>
              </a:spcAft>
            </a:pPr>
            <a:r>
              <a:rPr lang="de-DE"/>
              <a:t>Demografieberatung Digi+</a:t>
            </a:r>
            <a:endParaRPr lang="de-AT"/>
          </a:p>
        </p:txBody>
      </p:sp>
      <p:sp>
        <p:nvSpPr>
          <p:cNvPr id="4" name="Foliennummernplatzhalter 3">
            <a:extLst>
              <a:ext uri="{FF2B5EF4-FFF2-40B4-BE49-F238E27FC236}">
                <a16:creationId xmlns:a16="http://schemas.microsoft.com/office/drawing/2014/main" id="{42D67E2F-6DCF-D8B9-2EA5-B8D4A344BE4B}"/>
              </a:ext>
            </a:extLst>
          </p:cNvPr>
          <p:cNvSpPr>
            <a:spLocks noGrp="1"/>
          </p:cNvSpPr>
          <p:nvPr>
            <p:ph type="sldNum" sz="quarter" idx="12"/>
          </p:nvPr>
        </p:nvSpPr>
        <p:spPr>
          <a:xfrm>
            <a:off x="9541564" y="6356350"/>
            <a:ext cx="1812235" cy="365125"/>
          </a:xfrm>
        </p:spPr>
        <p:txBody>
          <a:bodyPr>
            <a:normAutofit/>
          </a:bodyPr>
          <a:lstStyle/>
          <a:p>
            <a:pPr>
              <a:spcAft>
                <a:spcPts val="600"/>
              </a:spcAft>
            </a:pPr>
            <a:fld id="{5355FB0E-4B63-47FD-937C-4B994ACB8B58}" type="slidenum">
              <a:rPr lang="de-AT" smtClean="0"/>
              <a:pPr>
                <a:spcAft>
                  <a:spcPts val="600"/>
                </a:spcAft>
              </a:pPr>
              <a:t>33</a:t>
            </a:fld>
            <a:endParaRPr lang="de-AT"/>
          </a:p>
        </p:txBody>
      </p:sp>
      <p:pic>
        <p:nvPicPr>
          <p:cNvPr id="6" name="Grafik 5" descr="Ein Bild, das Text enthält.&#10;&#10;Automatisch generierte Beschreibung">
            <a:extLst>
              <a:ext uri="{FF2B5EF4-FFF2-40B4-BE49-F238E27FC236}">
                <a16:creationId xmlns:a16="http://schemas.microsoft.com/office/drawing/2014/main" id="{33B5975D-5367-6381-8F97-C5644C6D5F9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2234735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6955C8-9B55-9BDA-ED93-15157FE90A2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0692B82-97F5-77B7-5C9E-A92FFCE32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0D205F7-FB05-22EE-D129-7893D84C0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0D28377-05E1-CA0A-59A3-2A6071C255BE}"/>
              </a:ext>
            </a:extLst>
          </p:cNvPr>
          <p:cNvSpPr>
            <a:spLocks noGrp="1"/>
          </p:cNvSpPr>
          <p:nvPr>
            <p:ph type="title"/>
          </p:nvPr>
        </p:nvSpPr>
        <p:spPr>
          <a:xfrm>
            <a:off x="686834" y="1153572"/>
            <a:ext cx="3200400" cy="4461163"/>
          </a:xfrm>
        </p:spPr>
        <p:txBody>
          <a:bodyPr>
            <a:normAutofit/>
          </a:bodyPr>
          <a:lstStyle/>
          <a:p>
            <a:r>
              <a:rPr lang="de-AT" sz="3000" b="1" dirty="0" err="1">
                <a:solidFill>
                  <a:srgbClr val="FFFFFF"/>
                </a:solidFill>
              </a:rPr>
              <a:t>Prompting</a:t>
            </a:r>
            <a:br>
              <a:rPr lang="de-AT" sz="3000" b="1" dirty="0">
                <a:solidFill>
                  <a:srgbClr val="FFFFFF"/>
                </a:solidFill>
              </a:rPr>
            </a:br>
            <a:r>
              <a:rPr lang="de-AT" sz="3000" b="1" dirty="0">
                <a:solidFill>
                  <a:srgbClr val="FFFFFF"/>
                </a:solidFill>
              </a:rPr>
              <a:t>Vorlage Assistent</a:t>
            </a:r>
            <a:endParaRPr lang="de-DE" sz="3000" dirty="0">
              <a:solidFill>
                <a:srgbClr val="FFFFFF"/>
              </a:solidFill>
            </a:endParaRPr>
          </a:p>
        </p:txBody>
      </p:sp>
      <p:sp>
        <p:nvSpPr>
          <p:cNvPr id="14" name="Arc 13">
            <a:extLst>
              <a:ext uri="{FF2B5EF4-FFF2-40B4-BE49-F238E27FC236}">
                <a16:creationId xmlns:a16="http://schemas.microsoft.com/office/drawing/2014/main" id="{A8EED976-AB4A-ED2D-1612-F174386320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nhaltsplatzhalter 2">
            <a:extLst>
              <a:ext uri="{FF2B5EF4-FFF2-40B4-BE49-F238E27FC236}">
                <a16:creationId xmlns:a16="http://schemas.microsoft.com/office/drawing/2014/main" id="{80DD2B0A-4C73-9C7C-0C37-B9686242B120}"/>
              </a:ext>
            </a:extLst>
          </p:cNvPr>
          <p:cNvSpPr>
            <a:spLocks noGrp="1"/>
          </p:cNvSpPr>
          <p:nvPr>
            <p:ph idx="1"/>
          </p:nvPr>
        </p:nvSpPr>
        <p:spPr>
          <a:xfrm>
            <a:off x="4447308" y="591344"/>
            <a:ext cx="6906491" cy="5585619"/>
          </a:xfrm>
        </p:spPr>
        <p:txBody>
          <a:bodyPr anchor="ctr">
            <a:normAutofit/>
          </a:bodyPr>
          <a:lstStyle/>
          <a:p>
            <a:pPr marL="0" indent="0">
              <a:buNone/>
            </a:pPr>
            <a:r>
              <a:rPr lang="de-DE" sz="1800" dirty="0"/>
              <a:t>Du bist ein Prompt-Assistent für den [Bereich einfügen, den ChatGPT meistern soll, bspw. Content Marketing]. Dein Ziel ist es, mir dabei zu helfen, den bestmöglichen Prompt für mich zu schreiben. Der Prompt wird von dir, ChatGPT, später verwendet werden, um die bestmögliche Ausgabe zu generieren. Folgenden Prozess durchläufst du dafür: Deine erste Antwort wird darin bestehen, mich zu fragen, worum es in dem Prompt gehen soll. Ich werde meine Antwort geben, aber wir werden sie durch kontinuierliche Iteration verbessern, indem wir die nächsten Schritte durchlaufen. Basierend auf meiner Eingabe wirst du 3 Abschnitte generieren: a) Du, ChatGPT, teilst mir mit, welche Rolle du dir als Assistent gibst (Beispiel: Persönlicher Assistent, Diätplaner, Content Creator, Redakteur, etc.). Diese Rolle wirst du am Anfang des Promptes einsetzen: “Du bist [Rolle], der mir dabei hilft, …” b) Überarbeitetes Prompt (gib dein umgeschriebenes Prompt an. Es sollte klar, prägnant und leicht verständlich für dich sein), c) Fragen (stelle alle relevanten Fragen bezüglich zusätzlicher Informationen, die von mir benötigt werden, um das Prompt zu verbessern) </a:t>
            </a:r>
            <a:endParaRPr lang="de-AT" sz="1800" dirty="0"/>
          </a:p>
        </p:txBody>
      </p:sp>
      <p:sp>
        <p:nvSpPr>
          <p:cNvPr id="5" name="Fußzeilenplatzhalter 4">
            <a:extLst>
              <a:ext uri="{FF2B5EF4-FFF2-40B4-BE49-F238E27FC236}">
                <a16:creationId xmlns:a16="http://schemas.microsoft.com/office/drawing/2014/main" id="{4F491CFB-758E-990B-D64A-50608F7D09C3}"/>
              </a:ext>
            </a:extLst>
          </p:cNvPr>
          <p:cNvSpPr>
            <a:spLocks noGrp="1"/>
          </p:cNvSpPr>
          <p:nvPr>
            <p:ph type="ftr" sz="quarter" idx="11"/>
          </p:nvPr>
        </p:nvSpPr>
        <p:spPr>
          <a:xfrm>
            <a:off x="4038600" y="6356350"/>
            <a:ext cx="5251174" cy="365125"/>
          </a:xfrm>
        </p:spPr>
        <p:txBody>
          <a:bodyPr>
            <a:normAutofit/>
          </a:bodyPr>
          <a:lstStyle/>
          <a:p>
            <a:pPr>
              <a:spcAft>
                <a:spcPts val="600"/>
              </a:spcAft>
            </a:pPr>
            <a:r>
              <a:rPr lang="de-DE" dirty="0"/>
              <a:t>Demografieberatung Digi+</a:t>
            </a:r>
            <a:endParaRPr lang="de-AT" dirty="0"/>
          </a:p>
        </p:txBody>
      </p:sp>
      <p:sp>
        <p:nvSpPr>
          <p:cNvPr id="4" name="Foliennummernplatzhalter 3">
            <a:extLst>
              <a:ext uri="{FF2B5EF4-FFF2-40B4-BE49-F238E27FC236}">
                <a16:creationId xmlns:a16="http://schemas.microsoft.com/office/drawing/2014/main" id="{8EAF39E3-1734-4281-9376-B7B32BF9B2CC}"/>
              </a:ext>
            </a:extLst>
          </p:cNvPr>
          <p:cNvSpPr>
            <a:spLocks noGrp="1"/>
          </p:cNvSpPr>
          <p:nvPr>
            <p:ph type="sldNum" sz="quarter" idx="12"/>
          </p:nvPr>
        </p:nvSpPr>
        <p:spPr>
          <a:xfrm>
            <a:off x="9541564" y="6356350"/>
            <a:ext cx="1812235" cy="365125"/>
          </a:xfrm>
        </p:spPr>
        <p:txBody>
          <a:bodyPr>
            <a:normAutofit/>
          </a:bodyPr>
          <a:lstStyle/>
          <a:p>
            <a:pPr>
              <a:spcAft>
                <a:spcPts val="600"/>
              </a:spcAft>
            </a:pPr>
            <a:fld id="{5355FB0E-4B63-47FD-937C-4B994ACB8B58}" type="slidenum">
              <a:rPr lang="de-AT" smtClean="0"/>
              <a:pPr>
                <a:spcAft>
                  <a:spcPts val="600"/>
                </a:spcAft>
              </a:pPr>
              <a:t>34</a:t>
            </a:fld>
            <a:endParaRPr lang="de-AT"/>
          </a:p>
        </p:txBody>
      </p:sp>
      <p:pic>
        <p:nvPicPr>
          <p:cNvPr id="6" name="Grafik 5" descr="Ein Bild, das Text enthält.&#10;&#10;Automatisch generierte Beschreibung">
            <a:extLst>
              <a:ext uri="{FF2B5EF4-FFF2-40B4-BE49-F238E27FC236}">
                <a16:creationId xmlns:a16="http://schemas.microsoft.com/office/drawing/2014/main" id="{C3C9FACC-E656-06B8-B41A-6130811AE18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4147897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234FB3-B1BC-784A-624A-1CA65CD71011}"/>
              </a:ext>
            </a:extLst>
          </p:cNvPr>
          <p:cNvSpPr>
            <a:spLocks noGrp="1"/>
          </p:cNvSpPr>
          <p:nvPr>
            <p:ph type="title"/>
          </p:nvPr>
        </p:nvSpPr>
        <p:spPr/>
        <p:txBody>
          <a:bodyPr/>
          <a:lstStyle/>
          <a:p>
            <a:r>
              <a:rPr lang="de-AT" dirty="0"/>
              <a:t>Learning </a:t>
            </a:r>
            <a:r>
              <a:rPr lang="de-AT" dirty="0" err="1"/>
              <a:t>by</a:t>
            </a:r>
            <a:r>
              <a:rPr lang="de-AT" dirty="0"/>
              <a:t> </a:t>
            </a:r>
            <a:r>
              <a:rPr lang="de-AT" dirty="0" err="1"/>
              <a:t>Doing</a:t>
            </a:r>
            <a:r>
              <a:rPr lang="de-AT" dirty="0"/>
              <a:t>…</a:t>
            </a:r>
            <a:endParaRPr lang="de-DE" dirty="0"/>
          </a:p>
        </p:txBody>
      </p:sp>
      <p:sp>
        <p:nvSpPr>
          <p:cNvPr id="4" name="Foliennummernplatzhalter 3">
            <a:extLst>
              <a:ext uri="{FF2B5EF4-FFF2-40B4-BE49-F238E27FC236}">
                <a16:creationId xmlns:a16="http://schemas.microsoft.com/office/drawing/2014/main" id="{374E585F-6E7A-876C-A072-43F0A0BB246C}"/>
              </a:ext>
            </a:extLst>
          </p:cNvPr>
          <p:cNvSpPr>
            <a:spLocks noGrp="1"/>
          </p:cNvSpPr>
          <p:nvPr>
            <p:ph type="sldNum" sz="quarter" idx="12"/>
          </p:nvPr>
        </p:nvSpPr>
        <p:spPr/>
        <p:txBody>
          <a:bodyPr/>
          <a:lstStyle/>
          <a:p>
            <a:fld id="{5355FB0E-4B63-47FD-937C-4B994ACB8B58}" type="slidenum">
              <a:rPr lang="de-AT" smtClean="0"/>
              <a:t>35</a:t>
            </a:fld>
            <a:endParaRPr lang="de-AT" dirty="0"/>
          </a:p>
        </p:txBody>
      </p:sp>
      <p:sp>
        <p:nvSpPr>
          <p:cNvPr id="6" name="Pentagon 5">
            <a:extLst>
              <a:ext uri="{FF2B5EF4-FFF2-40B4-BE49-F238E27FC236}">
                <a16:creationId xmlns:a16="http://schemas.microsoft.com/office/drawing/2014/main" id="{0E023DA8-1188-BCEA-775F-0F487FC5704C}"/>
              </a:ext>
            </a:extLst>
          </p:cNvPr>
          <p:cNvSpPr/>
          <p:nvPr/>
        </p:nvSpPr>
        <p:spPr>
          <a:xfrm>
            <a:off x="232564" y="4358592"/>
            <a:ext cx="7335589" cy="756000"/>
          </a:xfrm>
          <a:prstGeom prst="homePlate">
            <a:avLst/>
          </a:prstGeom>
          <a:noFill/>
          <a:ln w="34925" cap="flat" cmpd="sng" algn="ctr">
            <a:gradFill>
              <a:gsLst>
                <a:gs pos="0">
                  <a:schemeClr val="bg1"/>
                </a:gs>
                <a:gs pos="100000">
                  <a:schemeClr val="accent3"/>
                </a:gs>
                <a:gs pos="44000">
                  <a:schemeClr val="accent5"/>
                </a:gs>
              </a:gsLst>
              <a:lin ang="0" scaled="0"/>
            </a:grad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0" i="0" u="none" strike="noStrike" kern="0" cap="none" spc="0" normalizeH="0" baseline="0" noProof="0" dirty="0">
                <a:ln>
                  <a:noFill/>
                </a:ln>
                <a:effectLst/>
                <a:uLnTx/>
                <a:uFillTx/>
                <a:ea typeface="+mn-ea"/>
                <a:cs typeface="+mn-cs"/>
              </a:rPr>
              <a:t>TL;DV ist eine Anwendung um online Meetings via Zoom, MS Teams und weiteren Anbietern, automatisiert zu transkribieren.</a:t>
            </a:r>
          </a:p>
        </p:txBody>
      </p:sp>
      <p:sp>
        <p:nvSpPr>
          <p:cNvPr id="7" name="Pentagon 6">
            <a:extLst>
              <a:ext uri="{FF2B5EF4-FFF2-40B4-BE49-F238E27FC236}">
                <a16:creationId xmlns:a16="http://schemas.microsoft.com/office/drawing/2014/main" id="{F6B48C56-E77A-8425-3074-6D6848E407BF}"/>
              </a:ext>
            </a:extLst>
          </p:cNvPr>
          <p:cNvSpPr/>
          <p:nvPr/>
        </p:nvSpPr>
        <p:spPr>
          <a:xfrm>
            <a:off x="232564" y="3245969"/>
            <a:ext cx="7335589" cy="1021586"/>
          </a:xfrm>
          <a:prstGeom prst="homePlate">
            <a:avLst>
              <a:gd name="adj" fmla="val 34313"/>
            </a:avLst>
          </a:prstGeom>
          <a:noFill/>
          <a:ln w="34925" cap="flat" cmpd="sng" algn="ctr">
            <a:gradFill>
              <a:gsLst>
                <a:gs pos="0">
                  <a:schemeClr val="bg1"/>
                </a:gs>
                <a:gs pos="100000">
                  <a:schemeClr val="accent3"/>
                </a:gs>
                <a:gs pos="44000">
                  <a:schemeClr val="accent5"/>
                </a:gs>
              </a:gsLst>
              <a:lin ang="0" scaled="0"/>
            </a:grad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0" i="0" u="none" strike="noStrike" kern="0" cap="none" spc="0" normalizeH="0" baseline="0" noProof="0" dirty="0">
                <a:ln>
                  <a:noFill/>
                </a:ln>
                <a:effectLst/>
                <a:uLnTx/>
                <a:uFillTx/>
                <a:ea typeface="+mn-ea"/>
                <a:cs typeface="+mn-cs"/>
              </a:rPr>
              <a:t>Mittels „</a:t>
            </a:r>
            <a:r>
              <a:rPr kumimoji="0" lang="de-AT" sz="1400" b="0" i="0" u="none" strike="noStrike" kern="0" cap="none" spc="0" normalizeH="0" baseline="0" noProof="0" dirty="0" err="1">
                <a:ln>
                  <a:noFill/>
                </a:ln>
                <a:effectLst/>
                <a:uLnTx/>
                <a:uFillTx/>
                <a:ea typeface="+mn-ea"/>
                <a:cs typeface="+mn-cs"/>
              </a:rPr>
              <a:t>Stable</a:t>
            </a:r>
            <a:r>
              <a:rPr kumimoji="0" lang="de-AT" sz="1400" b="0" i="0" u="none" strike="noStrike" kern="0" cap="none" spc="0" normalizeH="0" baseline="0" noProof="0" dirty="0">
                <a:ln>
                  <a:noFill/>
                </a:ln>
                <a:effectLst/>
                <a:uLnTx/>
                <a:uFillTx/>
                <a:ea typeface="+mn-ea"/>
                <a:cs typeface="+mn-cs"/>
              </a:rPr>
              <a:t> Diffusion“ kann eine Grafik generiert oder auch bestehende Bilder hochgeladen und bearbeitet/erweitert werden. Resultat könnten zum Beispiel </a:t>
            </a:r>
            <a:r>
              <a:rPr lang="de-AT" sz="1400" kern="0" dirty="0"/>
              <a:t>ein Logo oder eine künstlerische Darstellung der alltäglichen Arbeitstätigkeiten sein.</a:t>
            </a:r>
            <a:endParaRPr kumimoji="0" lang="de-AT" sz="1400" b="0" i="0" u="none" strike="noStrike" kern="0" cap="none" spc="0" normalizeH="0" baseline="0" noProof="0" dirty="0">
              <a:ln>
                <a:noFill/>
              </a:ln>
              <a:effectLst/>
              <a:uLnTx/>
              <a:uFillTx/>
              <a:ea typeface="+mn-ea"/>
              <a:cs typeface="+mn-cs"/>
            </a:endParaRPr>
          </a:p>
        </p:txBody>
      </p:sp>
      <p:sp>
        <p:nvSpPr>
          <p:cNvPr id="8" name="Pentagon 7">
            <a:extLst>
              <a:ext uri="{FF2B5EF4-FFF2-40B4-BE49-F238E27FC236}">
                <a16:creationId xmlns:a16="http://schemas.microsoft.com/office/drawing/2014/main" id="{641EA6E4-ED5E-516E-4503-DCC97514AEF3}"/>
              </a:ext>
            </a:extLst>
          </p:cNvPr>
          <p:cNvSpPr/>
          <p:nvPr/>
        </p:nvSpPr>
        <p:spPr>
          <a:xfrm>
            <a:off x="232564" y="5205628"/>
            <a:ext cx="7335589" cy="955686"/>
          </a:xfrm>
          <a:prstGeom prst="homePlate">
            <a:avLst>
              <a:gd name="adj" fmla="val 38610"/>
            </a:avLst>
          </a:prstGeom>
          <a:noFill/>
          <a:ln w="34925" cap="flat" cmpd="sng" algn="ctr">
            <a:gradFill>
              <a:gsLst>
                <a:gs pos="0">
                  <a:schemeClr val="bg1"/>
                </a:gs>
                <a:gs pos="100000">
                  <a:schemeClr val="accent3"/>
                </a:gs>
                <a:gs pos="44000">
                  <a:schemeClr val="accent5"/>
                </a:gs>
              </a:gsLst>
              <a:lin ang="0" scaled="0"/>
            </a:grad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0" i="0" u="none" strike="noStrike" kern="0" cap="none" spc="0" normalizeH="0" baseline="0" noProof="0" dirty="0">
                <a:ln>
                  <a:noFill/>
                </a:ln>
                <a:effectLst/>
                <a:uLnTx/>
                <a:uFillTx/>
                <a:ea typeface="+mn-ea"/>
                <a:cs typeface="+mn-cs"/>
              </a:rPr>
              <a:t>Es gibt zahlreiche österreichische Angebote im Bereich der künstlichen Intelligenz.</a:t>
            </a:r>
          </a:p>
          <a:p>
            <a:pPr fontAlgn="base">
              <a:spcBef>
                <a:spcPct val="0"/>
              </a:spcBef>
              <a:spcAft>
                <a:spcPct val="0"/>
              </a:spcAft>
              <a:defRPr/>
            </a:pPr>
            <a:r>
              <a:rPr kumimoji="0" lang="de-AT" sz="1400" b="0" i="0" u="none" strike="noStrike" kern="0" cap="none" spc="0" normalizeH="0" baseline="0" noProof="0" dirty="0">
                <a:ln>
                  <a:noFill/>
                </a:ln>
                <a:effectLst/>
                <a:uLnTx/>
                <a:uFillTx/>
                <a:ea typeface="+mn-ea"/>
                <a:cs typeface="+mn-cs"/>
              </a:rPr>
              <a:t>Siehe auch </a:t>
            </a:r>
            <a:r>
              <a:rPr kumimoji="0" lang="de-AT" sz="1400" b="0" i="0" u="none" strike="noStrike" kern="0" cap="none" spc="0" normalizeH="0" baseline="0" noProof="0" dirty="0">
                <a:ln>
                  <a:noFill/>
                </a:ln>
                <a:effectLst/>
                <a:uLnTx/>
                <a:uFillTx/>
                <a:ea typeface="+mn-ea"/>
                <a:cs typeface="+mn-cs"/>
                <a:hlinkClick r:id="rId3">
                  <a:extLst>
                    <a:ext uri="{A12FA001-AC4F-418D-AE19-62706E023703}">
                      <ahyp:hlinkClr xmlns:ahyp="http://schemas.microsoft.com/office/drawing/2018/hyperlinkcolor" val="tx"/>
                    </a:ext>
                  </a:extLst>
                </a:hlinkClick>
              </a:rPr>
              <a:t>https://aiaustria.com/</a:t>
            </a:r>
            <a:endParaRPr kumimoji="0" lang="de-AT" sz="1400" b="0" i="0" u="none" strike="noStrike" kern="0" cap="none" spc="0" normalizeH="0" baseline="0" noProof="0" dirty="0">
              <a:ln>
                <a:noFill/>
              </a:ln>
              <a:effectLst/>
              <a:uLnTx/>
              <a:uFillTx/>
              <a:ea typeface="+mn-ea"/>
              <a:cs typeface="+mn-cs"/>
            </a:endParaRPr>
          </a:p>
        </p:txBody>
      </p:sp>
      <p:sp>
        <p:nvSpPr>
          <p:cNvPr id="9" name="Pentagon 8">
            <a:extLst>
              <a:ext uri="{FF2B5EF4-FFF2-40B4-BE49-F238E27FC236}">
                <a16:creationId xmlns:a16="http://schemas.microsoft.com/office/drawing/2014/main" id="{7FE6F125-2487-5C93-5605-127C6F5DA5A9}"/>
              </a:ext>
            </a:extLst>
          </p:cNvPr>
          <p:cNvSpPr/>
          <p:nvPr/>
        </p:nvSpPr>
        <p:spPr>
          <a:xfrm>
            <a:off x="232564" y="1551896"/>
            <a:ext cx="7335589" cy="756000"/>
          </a:xfrm>
          <a:prstGeom prst="homePlate">
            <a:avLst/>
          </a:prstGeom>
          <a:noFill/>
          <a:ln w="34925" cap="flat" cmpd="sng" algn="ctr">
            <a:gradFill>
              <a:gsLst>
                <a:gs pos="0">
                  <a:schemeClr val="bg1"/>
                </a:gs>
                <a:gs pos="100000">
                  <a:schemeClr val="accent3"/>
                </a:gs>
                <a:gs pos="44000">
                  <a:schemeClr val="accent5"/>
                </a:gs>
              </a:gsLst>
              <a:lin ang="0" scaled="0"/>
            </a:grad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0" i="0" u="none" strike="noStrike" kern="0" cap="none" spc="0" normalizeH="0" baseline="0" noProof="0" dirty="0">
                <a:ln>
                  <a:noFill/>
                </a:ln>
                <a:effectLst/>
                <a:uLnTx/>
                <a:uFillTx/>
                <a:ea typeface="+mn-ea"/>
                <a:cs typeface="+mn-cs"/>
              </a:rPr>
              <a:t>Mittels der </a:t>
            </a:r>
            <a:r>
              <a:rPr kumimoji="0" lang="de-AT" sz="1400" b="0" i="0" u="none" strike="noStrike" kern="0" cap="none" spc="0" normalizeH="0" baseline="0" noProof="0" dirty="0" err="1">
                <a:ln>
                  <a:noFill/>
                </a:ln>
                <a:effectLst/>
                <a:uLnTx/>
                <a:uFillTx/>
                <a:ea typeface="+mn-ea"/>
                <a:cs typeface="+mn-cs"/>
              </a:rPr>
              <a:t>OpenAI</a:t>
            </a:r>
            <a:r>
              <a:rPr kumimoji="0" lang="de-AT" sz="1400" b="0" i="0" u="none" strike="noStrike" kern="0" cap="none" spc="0" normalizeH="0" baseline="0" noProof="0" dirty="0">
                <a:ln>
                  <a:noFill/>
                </a:ln>
                <a:effectLst/>
                <a:uLnTx/>
                <a:uFillTx/>
                <a:ea typeface="+mn-ea"/>
                <a:cs typeface="+mn-cs"/>
              </a:rPr>
              <a:t> Anwendung „Chat-GPT“ können Texte generiert oder übersetzt werden</a:t>
            </a:r>
            <a:r>
              <a:rPr lang="de-AT" sz="1400" kern="0" dirty="0"/>
              <a:t>. Resultat könnte zum Beispiel ein </a:t>
            </a:r>
            <a:r>
              <a:rPr kumimoji="0" lang="de-AT" sz="1400" b="0" i="0" u="none" strike="noStrike" kern="0" cap="none" spc="0" normalizeH="0" baseline="0" noProof="0" dirty="0">
                <a:ln>
                  <a:noFill/>
                </a:ln>
                <a:effectLst/>
                <a:uLnTx/>
                <a:uFillTx/>
                <a:ea typeface="+mn-ea"/>
                <a:cs typeface="+mn-cs"/>
              </a:rPr>
              <a:t>Inserat für Betrieb xxx in Branche xxx für Stelle xxx,… sein.</a:t>
            </a:r>
          </a:p>
        </p:txBody>
      </p:sp>
      <p:sp>
        <p:nvSpPr>
          <p:cNvPr id="10" name="Pentagon 9">
            <a:extLst>
              <a:ext uri="{FF2B5EF4-FFF2-40B4-BE49-F238E27FC236}">
                <a16:creationId xmlns:a16="http://schemas.microsoft.com/office/drawing/2014/main" id="{B8298602-032C-58FF-E782-EC6D9D547FA3}"/>
              </a:ext>
            </a:extLst>
          </p:cNvPr>
          <p:cNvSpPr/>
          <p:nvPr/>
        </p:nvSpPr>
        <p:spPr>
          <a:xfrm>
            <a:off x="232564" y="2398933"/>
            <a:ext cx="7335589" cy="756000"/>
          </a:xfrm>
          <a:prstGeom prst="homePlate">
            <a:avLst/>
          </a:prstGeom>
          <a:noFill/>
          <a:ln w="34925" cap="flat" cmpd="sng" algn="ctr">
            <a:gradFill>
              <a:gsLst>
                <a:gs pos="0">
                  <a:schemeClr val="bg1"/>
                </a:gs>
                <a:gs pos="100000">
                  <a:schemeClr val="accent3"/>
                </a:gs>
                <a:gs pos="44000">
                  <a:schemeClr val="accent5"/>
                </a:gs>
              </a:gsLst>
              <a:lin ang="0" scaled="0"/>
            </a:grad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lang="de-AT" sz="1400" kern="0" dirty="0"/>
              <a:t>Das Ausreizen der Technologie kann zum Verständnis beitragen. Zum Beispiel in dem man versucht, T</a:t>
            </a:r>
            <a:r>
              <a:rPr kumimoji="0" lang="de-AT" sz="1400" b="0" i="0" u="none" strike="noStrike" kern="0" cap="none" spc="0" normalizeH="0" baseline="0" noProof="0" dirty="0">
                <a:ln>
                  <a:noFill/>
                </a:ln>
                <a:effectLst/>
                <a:uLnTx/>
                <a:uFillTx/>
                <a:ea typeface="+mn-ea"/>
                <a:cs typeface="+mn-cs"/>
              </a:rPr>
              <a:t>ext-basierte KI-Modelle dazu zu bringen, garnichtmehr auf die eigenen Eingaben zu Antworten</a:t>
            </a:r>
            <a:r>
              <a:rPr lang="de-AT" sz="1400" kern="0" dirty="0"/>
              <a:t>. Das ist gar nicht so leicht.</a:t>
            </a:r>
            <a:endParaRPr kumimoji="0" lang="de-AT" sz="1400" b="0" i="0" u="none" strike="noStrike" kern="0" cap="none" spc="0" normalizeH="0" baseline="0" noProof="0" dirty="0">
              <a:ln>
                <a:noFill/>
              </a:ln>
              <a:effectLst/>
              <a:uLnTx/>
              <a:uFillTx/>
              <a:ea typeface="+mn-ea"/>
              <a:cs typeface="+mn-cs"/>
            </a:endParaRPr>
          </a:p>
        </p:txBody>
      </p:sp>
      <p:sp>
        <p:nvSpPr>
          <p:cNvPr id="3" name="Pentagon 5">
            <a:extLst>
              <a:ext uri="{FF2B5EF4-FFF2-40B4-BE49-F238E27FC236}">
                <a16:creationId xmlns:a16="http://schemas.microsoft.com/office/drawing/2014/main" id="{7041F282-2E43-5EDB-FAD5-4A4DA86C83FE}"/>
              </a:ext>
            </a:extLst>
          </p:cNvPr>
          <p:cNvSpPr/>
          <p:nvPr/>
        </p:nvSpPr>
        <p:spPr>
          <a:xfrm>
            <a:off x="7762972" y="4358592"/>
            <a:ext cx="4179219" cy="756000"/>
          </a:xfrm>
          <a:prstGeom prst="roundRect">
            <a:avLst/>
          </a:prstGeom>
          <a:gradFill>
            <a:gsLst>
              <a:gs pos="0">
                <a:schemeClr val="accent3"/>
              </a:gs>
              <a:gs pos="100000">
                <a:schemeClr val="accent1"/>
              </a:gs>
            </a:gsLst>
            <a:lin ang="180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1" i="0" u="none" strike="noStrike" kern="0" cap="none" spc="0" normalizeH="0" baseline="0" noProof="0" dirty="0">
                <a:ln>
                  <a:noFill/>
                </a:ln>
                <a:solidFill>
                  <a:schemeClr val="bg1"/>
                </a:solidFill>
                <a:effectLst/>
                <a:uLnTx/>
                <a:uFillTx/>
                <a:latin typeface="+mj-lt"/>
                <a:ea typeface="+mn-ea"/>
                <a:cs typeface="+mn-cs"/>
                <a:hlinkClick r:id="rId4">
                  <a:extLst>
                    <a:ext uri="{A12FA001-AC4F-418D-AE19-62706E023703}">
                      <ahyp:hlinkClr xmlns:ahyp="http://schemas.microsoft.com/office/drawing/2018/hyperlinkcolor" val="tx"/>
                    </a:ext>
                  </a:extLst>
                </a:hlinkClick>
              </a:rPr>
              <a:t>https://tldv.io/</a:t>
            </a:r>
            <a:r>
              <a:rPr kumimoji="0" lang="de-AT" sz="1400" b="1" i="0" u="none" strike="noStrike" kern="0" cap="none" spc="0" normalizeH="0" baseline="0" noProof="0" dirty="0">
                <a:ln>
                  <a:noFill/>
                </a:ln>
                <a:solidFill>
                  <a:schemeClr val="bg1"/>
                </a:solidFill>
                <a:effectLst/>
                <a:uLnTx/>
                <a:uFillTx/>
                <a:latin typeface="+mj-lt"/>
                <a:ea typeface="+mn-ea"/>
                <a:cs typeface="+mn-cs"/>
              </a:rPr>
              <a:t> </a:t>
            </a:r>
          </a:p>
        </p:txBody>
      </p:sp>
      <p:sp>
        <p:nvSpPr>
          <p:cNvPr id="11" name="Pentagon 6">
            <a:extLst>
              <a:ext uri="{FF2B5EF4-FFF2-40B4-BE49-F238E27FC236}">
                <a16:creationId xmlns:a16="http://schemas.microsoft.com/office/drawing/2014/main" id="{0C6DCB6D-B982-8CEC-70D5-FD6094B4C94E}"/>
              </a:ext>
            </a:extLst>
          </p:cNvPr>
          <p:cNvSpPr/>
          <p:nvPr/>
        </p:nvSpPr>
        <p:spPr>
          <a:xfrm>
            <a:off x="7762972" y="3245969"/>
            <a:ext cx="4179219" cy="1021586"/>
          </a:xfrm>
          <a:prstGeom prst="roundRect">
            <a:avLst/>
          </a:prstGeom>
          <a:gradFill>
            <a:gsLst>
              <a:gs pos="0">
                <a:schemeClr val="accent3"/>
              </a:gs>
              <a:gs pos="100000">
                <a:schemeClr val="accent1"/>
              </a:gs>
            </a:gsLst>
            <a:lin ang="180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1" i="0" u="none" strike="noStrike" kern="0" cap="none" spc="0" normalizeH="0" baseline="0" noProof="0" dirty="0">
                <a:ln>
                  <a:noFill/>
                </a:ln>
                <a:solidFill>
                  <a:schemeClr val="bg1"/>
                </a:solidFill>
                <a:effectLst/>
                <a:uLnTx/>
                <a:uFillTx/>
                <a:latin typeface="+mj-lt"/>
                <a:ea typeface="+mn-ea"/>
                <a:cs typeface="+mn-cs"/>
                <a:hlinkClick r:id="rId5">
                  <a:extLst>
                    <a:ext uri="{A12FA001-AC4F-418D-AE19-62706E023703}">
                      <ahyp:hlinkClr xmlns:ahyp="http://schemas.microsoft.com/office/drawing/2018/hyperlinkcolor" val="tx"/>
                    </a:ext>
                  </a:extLst>
                </a:hlinkClick>
              </a:rPr>
              <a:t>https://stablediffusionweb.com/#ai-image-generator</a:t>
            </a:r>
            <a:endParaRPr kumimoji="0" lang="de-AT" sz="1400" b="1" i="0" u="none" strike="noStrike" kern="0" cap="none" spc="0" normalizeH="0" baseline="0" noProof="0" dirty="0">
              <a:ln>
                <a:noFill/>
              </a:ln>
              <a:solidFill>
                <a:schemeClr val="bg1"/>
              </a:solidFill>
              <a:effectLst/>
              <a:uLnTx/>
              <a:uFillTx/>
              <a:latin typeface="+mj-lt"/>
              <a:ea typeface="+mn-ea"/>
              <a:cs typeface="+mn-cs"/>
            </a:endParaRPr>
          </a:p>
        </p:txBody>
      </p:sp>
      <p:sp>
        <p:nvSpPr>
          <p:cNvPr id="12" name="Pentagon 7">
            <a:extLst>
              <a:ext uri="{FF2B5EF4-FFF2-40B4-BE49-F238E27FC236}">
                <a16:creationId xmlns:a16="http://schemas.microsoft.com/office/drawing/2014/main" id="{914819CE-61BD-40A8-131D-C1BF2409A7A9}"/>
              </a:ext>
            </a:extLst>
          </p:cNvPr>
          <p:cNvSpPr/>
          <p:nvPr/>
        </p:nvSpPr>
        <p:spPr>
          <a:xfrm>
            <a:off x="7762972" y="5205628"/>
            <a:ext cx="4179219" cy="1042772"/>
          </a:xfrm>
          <a:prstGeom prst="roundRect">
            <a:avLst/>
          </a:prstGeom>
          <a:gradFill>
            <a:gsLst>
              <a:gs pos="0">
                <a:schemeClr val="accent3"/>
              </a:gs>
              <a:gs pos="100000">
                <a:schemeClr val="accent1"/>
              </a:gs>
            </a:gsLst>
            <a:lin ang="180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lang="de-AT" sz="1400" b="1" kern="0" dirty="0">
                <a:solidFill>
                  <a:schemeClr val="bg1"/>
                </a:solidFill>
                <a:latin typeface="+mj-lt"/>
              </a:rPr>
              <a:t>https://cobee.energy/</a:t>
            </a:r>
            <a:endParaRPr kumimoji="0" lang="de-AT" sz="1400" b="1" i="0" u="none" strike="noStrike" kern="0" cap="none" spc="0" normalizeH="0" baseline="0" noProof="0" dirty="0">
              <a:ln>
                <a:noFill/>
              </a:ln>
              <a:solidFill>
                <a:schemeClr val="bg1"/>
              </a:solidFill>
              <a:effectLst/>
              <a:uLnTx/>
              <a:uFillTx/>
              <a:latin typeface="+mj-lt"/>
              <a:ea typeface="+mn-ea"/>
              <a:cs typeface="+mn-cs"/>
            </a:endParaRPr>
          </a:p>
          <a:p>
            <a:pPr marL="0" marR="0" lvl="0" indent="0" defTabSz="914400" eaLnBrk="1" fontAlgn="base" latinLnBrk="0" hangingPunct="1">
              <a:lnSpc>
                <a:spcPct val="100000"/>
              </a:lnSpc>
              <a:spcBef>
                <a:spcPct val="0"/>
              </a:spcBef>
              <a:spcAft>
                <a:spcPct val="0"/>
              </a:spcAft>
              <a:buClrTx/>
              <a:buSzTx/>
              <a:buFontTx/>
              <a:buNone/>
              <a:tabLst/>
              <a:defRPr/>
            </a:pPr>
            <a:r>
              <a:rPr lang="de-AT" sz="1400" b="1" kern="0" dirty="0">
                <a:solidFill>
                  <a:schemeClr val="bg1"/>
                </a:solidFill>
                <a:latin typeface="+mj-lt"/>
              </a:rPr>
              <a:t>https://pegelalarm.at/</a:t>
            </a:r>
            <a:r>
              <a:rPr lang="de-AT" sz="1400" kern="0" dirty="0">
                <a:solidFill>
                  <a:schemeClr val="bg1"/>
                </a:solidFill>
              </a:rPr>
              <a:t> ..und viele mehr</a:t>
            </a:r>
            <a:endParaRPr kumimoji="0" lang="de-AT" sz="1400" i="0" u="none" strike="noStrike" kern="0" cap="none" spc="0" normalizeH="0" baseline="0" noProof="0" dirty="0">
              <a:ln>
                <a:noFill/>
              </a:ln>
              <a:solidFill>
                <a:schemeClr val="bg1"/>
              </a:solidFill>
              <a:effectLst/>
              <a:uLnTx/>
              <a:uFillTx/>
              <a:ea typeface="+mn-ea"/>
              <a:cs typeface="+mn-cs"/>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de-AT" sz="1400" b="1" i="0" u="none" strike="noStrike" kern="0" cap="none" spc="0" normalizeH="0" baseline="0" noProof="0" dirty="0">
                <a:ln>
                  <a:noFill/>
                </a:ln>
                <a:solidFill>
                  <a:schemeClr val="bg1"/>
                </a:solidFill>
                <a:effectLst/>
                <a:uLnTx/>
                <a:uFillTx/>
                <a:latin typeface="+mj-lt"/>
                <a:ea typeface="+mn-ea"/>
                <a:cs typeface="+mn-cs"/>
              </a:rPr>
              <a:t>https://www.circly.at/</a:t>
            </a:r>
          </a:p>
        </p:txBody>
      </p:sp>
      <p:sp>
        <p:nvSpPr>
          <p:cNvPr id="13" name="Pentagon 8">
            <a:extLst>
              <a:ext uri="{FF2B5EF4-FFF2-40B4-BE49-F238E27FC236}">
                <a16:creationId xmlns:a16="http://schemas.microsoft.com/office/drawing/2014/main" id="{7C6A2F2D-1082-56C6-1105-DE5D49704882}"/>
              </a:ext>
            </a:extLst>
          </p:cNvPr>
          <p:cNvSpPr/>
          <p:nvPr/>
        </p:nvSpPr>
        <p:spPr>
          <a:xfrm>
            <a:off x="7762972" y="1551896"/>
            <a:ext cx="4179219" cy="756000"/>
          </a:xfrm>
          <a:prstGeom prst="roundRect">
            <a:avLst/>
          </a:prstGeom>
          <a:gradFill>
            <a:gsLst>
              <a:gs pos="0">
                <a:schemeClr val="accent3"/>
              </a:gs>
              <a:gs pos="100000">
                <a:schemeClr val="accent1"/>
              </a:gs>
            </a:gsLst>
            <a:lin ang="180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1" i="0" u="sng" strike="noStrike" kern="0" cap="none" spc="0" normalizeH="0" baseline="0" noProof="0" dirty="0">
                <a:ln>
                  <a:noFill/>
                </a:ln>
                <a:solidFill>
                  <a:schemeClr val="bg1"/>
                </a:solidFill>
                <a:effectLst/>
                <a:uLnTx/>
                <a:uFillTx/>
                <a:latin typeface="+mj-lt"/>
                <a:ea typeface="+mn-ea"/>
                <a:cs typeface="+mn-cs"/>
              </a:rPr>
              <a:t>https://mistral.ai/products/le-chat </a:t>
            </a:r>
          </a:p>
        </p:txBody>
      </p:sp>
      <p:sp>
        <p:nvSpPr>
          <p:cNvPr id="14" name="Pentagon 9">
            <a:extLst>
              <a:ext uri="{FF2B5EF4-FFF2-40B4-BE49-F238E27FC236}">
                <a16:creationId xmlns:a16="http://schemas.microsoft.com/office/drawing/2014/main" id="{E43D8BE9-6DD1-33E4-2403-087D9B999047}"/>
              </a:ext>
            </a:extLst>
          </p:cNvPr>
          <p:cNvSpPr/>
          <p:nvPr/>
        </p:nvSpPr>
        <p:spPr>
          <a:xfrm>
            <a:off x="7762972" y="2398933"/>
            <a:ext cx="4179219" cy="756000"/>
          </a:xfrm>
          <a:prstGeom prst="roundRect">
            <a:avLst/>
          </a:prstGeom>
          <a:gradFill>
            <a:gsLst>
              <a:gs pos="0">
                <a:schemeClr val="accent3"/>
              </a:gs>
              <a:gs pos="100000">
                <a:schemeClr val="accent1"/>
              </a:gs>
            </a:gsLst>
            <a:lin ang="180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de-AT" sz="1400" b="1" i="0" u="none" strike="noStrike" kern="0" cap="none" spc="0" normalizeH="0" baseline="0" noProof="0" dirty="0">
                <a:ln>
                  <a:noFill/>
                </a:ln>
                <a:solidFill>
                  <a:schemeClr val="bg1"/>
                </a:solidFill>
                <a:effectLst/>
                <a:uLnTx/>
                <a:uFillTx/>
                <a:latin typeface="+mj-lt"/>
                <a:ea typeface="+mn-ea"/>
                <a:cs typeface="+mn-cs"/>
                <a:hlinkClick r:id="rId6">
                  <a:extLst>
                    <a:ext uri="{A12FA001-AC4F-418D-AE19-62706E023703}">
                      <ahyp:hlinkClr xmlns:ahyp="http://schemas.microsoft.com/office/drawing/2018/hyperlinkcolor" val="tx"/>
                    </a:ext>
                  </a:extLst>
                </a:hlinkClick>
              </a:rPr>
              <a:t>https://chat.openai.com/</a:t>
            </a:r>
            <a:endParaRPr kumimoji="0" lang="de-AT" sz="1400" b="1" i="0" u="none" strike="noStrike" kern="0" cap="none" spc="0" normalizeH="0" baseline="0" noProof="0" dirty="0">
              <a:ln>
                <a:noFill/>
              </a:ln>
              <a:solidFill>
                <a:schemeClr val="bg1"/>
              </a:solidFill>
              <a:effectLst/>
              <a:uLnTx/>
              <a:uFillTx/>
              <a:latin typeface="+mj-lt"/>
              <a:ea typeface="+mn-ea"/>
              <a:cs typeface="+mn-cs"/>
            </a:endParaRPr>
          </a:p>
        </p:txBody>
      </p:sp>
      <p:sp>
        <p:nvSpPr>
          <p:cNvPr id="15" name="Text Placeholder 5">
            <a:extLst>
              <a:ext uri="{FF2B5EF4-FFF2-40B4-BE49-F238E27FC236}">
                <a16:creationId xmlns:a16="http://schemas.microsoft.com/office/drawing/2014/main" id="{DB483581-AAF2-6316-3117-A1FD55884E26}"/>
              </a:ext>
            </a:extLst>
          </p:cNvPr>
          <p:cNvSpPr txBox="1">
            <a:spLocks/>
          </p:cNvSpPr>
          <p:nvPr/>
        </p:nvSpPr>
        <p:spPr>
          <a:xfrm>
            <a:off x="0" y="275374"/>
            <a:ext cx="2582390" cy="296126"/>
          </a:xfrm>
          <a:prstGeom prst="homePlate">
            <a:avLst>
              <a:gd name="adj" fmla="val 22028"/>
            </a:avLst>
          </a:prstGeom>
          <a:solidFill>
            <a:schemeClr val="bg2"/>
          </a:solidFill>
          <a:ln>
            <a:noFill/>
          </a:ln>
        </p:spPr>
        <p:txBody>
          <a:bodyPr wrap="square" lIns="88900" tIns="88900" rIns="88900" bIns="889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buClr>
                <a:srgbClr val="000000"/>
              </a:buClr>
              <a:buSzPct val="80000"/>
            </a:pPr>
            <a:r>
              <a:rPr lang="de-AT" sz="1800" dirty="0">
                <a:cs typeface="Arial" charset="0"/>
              </a:rPr>
              <a:t>Ausprobieren</a:t>
            </a:r>
            <a:endParaRPr lang="en-US" sz="1800" dirty="0">
              <a:cs typeface="Arial" charset="0"/>
            </a:endParaRPr>
          </a:p>
        </p:txBody>
      </p:sp>
      <p:sp>
        <p:nvSpPr>
          <p:cNvPr id="16" name="Fußzeilenplatzhalter 5">
            <a:extLst>
              <a:ext uri="{FF2B5EF4-FFF2-40B4-BE49-F238E27FC236}">
                <a16:creationId xmlns:a16="http://schemas.microsoft.com/office/drawing/2014/main" id="{E135A7FB-12CA-5B84-1282-4EEB1B1F8DD4}"/>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Digi+</a:t>
            </a:r>
            <a:endParaRPr lang="de-AT" dirty="0"/>
          </a:p>
        </p:txBody>
      </p:sp>
    </p:spTree>
    <p:extLst>
      <p:ext uri="{BB962C8B-B14F-4D97-AF65-F5344CB8AC3E}">
        <p14:creationId xmlns:p14="http://schemas.microsoft.com/office/powerpoint/2010/main" val="3576784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2A6006-8CBA-6217-9A10-58A42746F588}"/>
              </a:ext>
            </a:extLst>
          </p:cNvPr>
          <p:cNvSpPr>
            <a:spLocks noGrp="1"/>
          </p:cNvSpPr>
          <p:nvPr>
            <p:ph type="title"/>
          </p:nvPr>
        </p:nvSpPr>
        <p:spPr>
          <a:xfrm>
            <a:off x="935464" y="111043"/>
            <a:ext cx="8369300" cy="1325563"/>
          </a:xfrm>
        </p:spPr>
        <p:txBody>
          <a:bodyPr/>
          <a:lstStyle/>
          <a:p>
            <a:r>
              <a:rPr lang="de-DE" dirty="0"/>
              <a:t>Nutzung von KI</a:t>
            </a:r>
          </a:p>
        </p:txBody>
      </p:sp>
      <p:sp>
        <p:nvSpPr>
          <p:cNvPr id="5" name="Inhaltsplatzhalter 4">
            <a:extLst>
              <a:ext uri="{FF2B5EF4-FFF2-40B4-BE49-F238E27FC236}">
                <a16:creationId xmlns:a16="http://schemas.microsoft.com/office/drawing/2014/main" id="{A8FC0219-1160-BBED-71AB-5DA874608838}"/>
              </a:ext>
            </a:extLst>
          </p:cNvPr>
          <p:cNvSpPr>
            <a:spLocks noGrp="1"/>
          </p:cNvSpPr>
          <p:nvPr>
            <p:ph idx="1"/>
          </p:nvPr>
        </p:nvSpPr>
        <p:spPr>
          <a:xfrm>
            <a:off x="935464" y="2054941"/>
            <a:ext cx="6880123" cy="4181639"/>
          </a:xfrm>
        </p:spPr>
        <p:txBody>
          <a:bodyPr>
            <a:normAutofit/>
          </a:bodyPr>
          <a:lstStyle/>
          <a:p>
            <a:r>
              <a:rPr lang="de-DE" sz="1600" dirty="0">
                <a:hlinkClick r:id="rId2"/>
              </a:rPr>
              <a:t>Was ist Künstliche Intelligenz und wie funktionieren moderne Sprachmodelle wie ChatGPT? (youtube.com)</a:t>
            </a:r>
            <a:endParaRPr lang="de-DE" sz="1600" dirty="0"/>
          </a:p>
          <a:p>
            <a:pPr marL="0" indent="0">
              <a:buNone/>
            </a:pPr>
            <a:endParaRPr lang="de-DE" sz="1600" dirty="0"/>
          </a:p>
          <a:p>
            <a:r>
              <a:rPr lang="de-DE" sz="1600" dirty="0">
                <a:hlinkClick r:id="rId3"/>
              </a:rPr>
              <a:t>Künstliche Intelligenz im Spannungsfeld der IT-Sicherheit (onlinesicherheit.gv.at)</a:t>
            </a:r>
            <a:endParaRPr lang="de-DE" sz="1600" dirty="0"/>
          </a:p>
          <a:p>
            <a:endParaRPr lang="de-DE" sz="1600" dirty="0"/>
          </a:p>
          <a:p>
            <a:r>
              <a:rPr lang="de-DE" sz="1600" dirty="0">
                <a:hlinkClick r:id="rId4"/>
              </a:rPr>
              <a:t>at-deloitte-studie-digitalisierung-arbeitswelt-2023.pdf</a:t>
            </a:r>
            <a:endParaRPr lang="de-DE" sz="1600" dirty="0"/>
          </a:p>
          <a:p>
            <a:endParaRPr lang="de-DE" sz="1600" dirty="0"/>
          </a:p>
          <a:p>
            <a:r>
              <a:rPr lang="de-DE" sz="1600" dirty="0">
                <a:hlinkClick r:id="rId5"/>
              </a:rPr>
              <a:t>KI-Servicestelle der RTR | RTR</a:t>
            </a:r>
            <a:endParaRPr lang="de-DE" sz="1600" dirty="0"/>
          </a:p>
          <a:p>
            <a:endParaRPr lang="de-DE" sz="1600" dirty="0"/>
          </a:p>
          <a:p>
            <a:r>
              <a:rPr lang="en-US" sz="1600" dirty="0">
                <a:hlinkClick r:id="rId6"/>
              </a:rPr>
              <a:t>EU Icons for labelling AI-generated content - </a:t>
            </a:r>
            <a:r>
              <a:rPr lang="en-US" sz="1600" dirty="0" err="1">
                <a:hlinkClick r:id="rId6"/>
              </a:rPr>
              <a:t>Europäische</a:t>
            </a:r>
            <a:r>
              <a:rPr lang="en-US" sz="1600" dirty="0">
                <a:hlinkClick r:id="rId6"/>
              </a:rPr>
              <a:t> Union</a:t>
            </a:r>
            <a:endParaRPr lang="de-DE" sz="1600" dirty="0"/>
          </a:p>
          <a:p>
            <a:endParaRPr lang="de-DE" sz="1600" dirty="0"/>
          </a:p>
          <a:p>
            <a:endParaRPr lang="de-DE" sz="1600" dirty="0"/>
          </a:p>
        </p:txBody>
      </p:sp>
      <p:sp>
        <p:nvSpPr>
          <p:cNvPr id="3" name="Foliennummernplatzhalter 2">
            <a:extLst>
              <a:ext uri="{FF2B5EF4-FFF2-40B4-BE49-F238E27FC236}">
                <a16:creationId xmlns:a16="http://schemas.microsoft.com/office/drawing/2014/main" id="{38171746-EF54-357F-E5AA-6922DF073048}"/>
              </a:ext>
            </a:extLst>
          </p:cNvPr>
          <p:cNvSpPr>
            <a:spLocks noGrp="1"/>
          </p:cNvSpPr>
          <p:nvPr>
            <p:ph type="sldNum" sz="quarter" idx="12"/>
          </p:nvPr>
        </p:nvSpPr>
        <p:spPr/>
        <p:txBody>
          <a:bodyPr/>
          <a:lstStyle/>
          <a:p>
            <a:fld id="{5058F5D3-696F-4784-84CA-AC11423F733D}" type="slidenum">
              <a:rPr lang="de-AT" smtClean="0"/>
              <a:pPr/>
              <a:t>36</a:t>
            </a:fld>
            <a:endParaRPr lang="de-AT"/>
          </a:p>
        </p:txBody>
      </p:sp>
      <p:sp>
        <p:nvSpPr>
          <p:cNvPr id="4" name="Textplatzhalter 3">
            <a:extLst>
              <a:ext uri="{FF2B5EF4-FFF2-40B4-BE49-F238E27FC236}">
                <a16:creationId xmlns:a16="http://schemas.microsoft.com/office/drawing/2014/main" id="{151C3724-805A-6DBC-6FB8-263C50704E91}"/>
              </a:ext>
            </a:extLst>
          </p:cNvPr>
          <p:cNvSpPr>
            <a:spLocks noGrp="1"/>
          </p:cNvSpPr>
          <p:nvPr>
            <p:ph type="body" sz="quarter" idx="4294967295"/>
          </p:nvPr>
        </p:nvSpPr>
        <p:spPr>
          <a:xfrm>
            <a:off x="935464" y="1166731"/>
            <a:ext cx="11520487" cy="539750"/>
          </a:xfrm>
        </p:spPr>
        <p:txBody>
          <a:bodyPr>
            <a:normAutofit/>
          </a:bodyPr>
          <a:lstStyle/>
          <a:p>
            <a:pPr marL="0" indent="0">
              <a:buNone/>
            </a:pPr>
            <a:r>
              <a:rPr lang="de-DE" sz="2400" dirty="0"/>
              <a:t>Hyperlinks zu weiteren relevanten Inputs</a:t>
            </a:r>
          </a:p>
        </p:txBody>
      </p:sp>
      <p:pic>
        <p:nvPicPr>
          <p:cNvPr id="7" name="Grafik 6" descr="Internet mit einfarbiger Füllung">
            <a:extLst>
              <a:ext uri="{FF2B5EF4-FFF2-40B4-BE49-F238E27FC236}">
                <a16:creationId xmlns:a16="http://schemas.microsoft.com/office/drawing/2014/main" id="{A4294AED-DE3A-BC87-F2C1-05668D9618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54186" y="2815326"/>
            <a:ext cx="3723586" cy="3723586"/>
          </a:xfrm>
          <a:prstGeom prst="rect">
            <a:avLst/>
          </a:prstGeom>
        </p:spPr>
      </p:pic>
      <p:sp>
        <p:nvSpPr>
          <p:cNvPr id="6" name="Fußzeilenplatzhalter 5">
            <a:extLst>
              <a:ext uri="{FF2B5EF4-FFF2-40B4-BE49-F238E27FC236}">
                <a16:creationId xmlns:a16="http://schemas.microsoft.com/office/drawing/2014/main" id="{DB153497-DF7B-EC8C-DE19-C65F407366B1}"/>
              </a:ext>
            </a:extLst>
          </p:cNvPr>
          <p:cNvSpPr txBox="1">
            <a:spLocks/>
          </p:cNvSpPr>
          <p:nvPr/>
        </p:nvSpPr>
        <p:spPr>
          <a:xfrm>
            <a:off x="838200" y="6356349"/>
            <a:ext cx="4114800" cy="365125"/>
          </a:xfrm>
          <a:prstGeom prst="rect">
            <a:avLst/>
          </a:prstGeom>
        </p:spPr>
        <p:txBody>
          <a:bodyPr anchor="ctr"/>
          <a:lstStyle>
            <a:defPPr>
              <a:defRPr lang="de-DE"/>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dirty="0"/>
              <a:t>Demografieberatung Digi+</a:t>
            </a:r>
            <a:endParaRPr lang="de-AT" dirty="0"/>
          </a:p>
        </p:txBody>
      </p:sp>
    </p:spTree>
    <p:extLst>
      <p:ext uri="{BB962C8B-B14F-4D97-AF65-F5344CB8AC3E}">
        <p14:creationId xmlns:p14="http://schemas.microsoft.com/office/powerpoint/2010/main" val="3096402483"/>
      </p:ext>
    </p:extLst>
  </p:cSld>
  <p:clrMapOvr>
    <a:masterClrMapping/>
  </p:clrMapOvr>
</p:sld>
</file>

<file path=ppt/theme/theme1.xml><?xml version="1.0" encoding="utf-8"?>
<a:theme xmlns:a="http://schemas.openxmlformats.org/drawingml/2006/main" name="Office">
  <a:themeElements>
    <a:clrScheme name="Demografieberatung Digi+">
      <a:dk1>
        <a:sysClr val="windowText" lastClr="000000"/>
      </a:dk1>
      <a:lt1>
        <a:sysClr val="window" lastClr="FFFFFF"/>
      </a:lt1>
      <a:dk2>
        <a:srgbClr val="595A5C"/>
      </a:dk2>
      <a:lt2>
        <a:srgbClr val="DADADA"/>
      </a:lt2>
      <a:accent1>
        <a:srgbClr val="E8784A"/>
      </a:accent1>
      <a:accent2>
        <a:srgbClr val="F39427"/>
      </a:accent2>
      <a:accent3>
        <a:srgbClr val="F5A05F"/>
      </a:accent3>
      <a:accent4>
        <a:srgbClr val="F8AD25"/>
      </a:accent4>
      <a:accent5>
        <a:srgbClr val="FCC554"/>
      </a:accent5>
      <a:accent6>
        <a:srgbClr val="3E38A6"/>
      </a:accent6>
      <a:hlink>
        <a:srgbClr val="3E38A6"/>
      </a:hlink>
      <a:folHlink>
        <a:srgbClr val="3767A6"/>
      </a:folHlink>
    </a:clrScheme>
    <a:fontScheme name="Demografieberatung Digi+">
      <a:majorFont>
        <a:latin typeface="Verdana Pro Regular"/>
        <a:ea typeface=""/>
        <a:cs typeface=""/>
      </a:majorFont>
      <a:minorFont>
        <a:latin typeface="Verdan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2513</Words>
  <Application>Microsoft Office PowerPoint</Application>
  <PresentationFormat>Breitbild</PresentationFormat>
  <Paragraphs>368</Paragraphs>
  <Slides>36</Slides>
  <Notes>9</Notes>
  <HiddenSlides>0</HiddenSlides>
  <MMClips>1</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36</vt:i4>
      </vt:variant>
    </vt:vector>
  </HeadingPairs>
  <TitlesOfParts>
    <vt:vector size="45" baseType="lpstr">
      <vt:lpstr>ＭＳ Ｐゴシック</vt:lpstr>
      <vt:lpstr>Arial</vt:lpstr>
      <vt:lpstr>Calibri</vt:lpstr>
      <vt:lpstr>kleine_sans</vt:lpstr>
      <vt:lpstr>Verdana Pro Black</vt:lpstr>
      <vt:lpstr>Verdana Pro Light</vt:lpstr>
      <vt:lpstr>Verdana Pro Regular</vt:lpstr>
      <vt:lpstr>Wingdings</vt:lpstr>
      <vt:lpstr>Office</vt:lpstr>
      <vt:lpstr>Nutzung von Künstlicher Intelligenz</vt:lpstr>
      <vt:lpstr>Zahlen – Daten - Fakten</vt:lpstr>
      <vt:lpstr>PowerPoint-Präsentation</vt:lpstr>
      <vt:lpstr>PowerPoint-Präsentation</vt:lpstr>
      <vt:lpstr>PowerPoint-Präsentation</vt:lpstr>
      <vt:lpstr>PowerPoint-Präsentation</vt:lpstr>
      <vt:lpstr>PowerPoint-Präsentation</vt:lpstr>
      <vt:lpstr>Frage</vt:lpstr>
      <vt:lpstr>Wie arbeitet KI</vt:lpstr>
      <vt:lpstr>KI lernt aus Mustern</vt:lpstr>
      <vt:lpstr>Wahr-scheinlich- keits- rechnung</vt:lpstr>
      <vt:lpstr>Wahr-scheinlich- keits- rechnung</vt:lpstr>
      <vt:lpstr>Warum wirkt das wie Denken?</vt:lpstr>
      <vt:lpstr>Was KI nicht tut</vt:lpstr>
      <vt:lpstr>Wie  wird KI trotzdem „gut“</vt:lpstr>
      <vt:lpstr>Fazit</vt:lpstr>
      <vt:lpstr>PowerPoint-Präsentation</vt:lpstr>
      <vt:lpstr>KI Facts</vt:lpstr>
      <vt:lpstr>Was KI nicht kann</vt:lpstr>
      <vt:lpstr>Mögliche Einsatzbereiche</vt:lpstr>
      <vt:lpstr>Tools und Anwendungsfälle</vt:lpstr>
      <vt:lpstr>KI Tool Übersicht</vt:lpstr>
      <vt:lpstr>Datenschutz und Co.</vt:lpstr>
      <vt:lpstr>PowerPoint-Präsentation</vt:lpstr>
      <vt:lpstr>Der EU-AI Act</vt:lpstr>
      <vt:lpstr>Worauf muss man bei Anwendungen wie ChatGPT achten?</vt:lpstr>
      <vt:lpstr>Privatsphäre Einstellungen exemplarischer Tools</vt:lpstr>
      <vt:lpstr>Privatsphäre Einstellungen exemplarischer Tools</vt:lpstr>
      <vt:lpstr>Der EU-AI Act – Weitere Informationen bzw. Informationsstellen  </vt:lpstr>
      <vt:lpstr>Prompting</vt:lpstr>
      <vt:lpstr>„Prompts“</vt:lpstr>
      <vt:lpstr>Prompting</vt:lpstr>
      <vt:lpstr>Prompting</vt:lpstr>
      <vt:lpstr>Prompting Vorlage Assistent</vt:lpstr>
      <vt:lpstr>Learning by Doing…</vt:lpstr>
      <vt:lpstr>Nutzung von KI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Francesca Herr</dc:creator>
  <cp:lastModifiedBy>Anna Wieser</cp:lastModifiedBy>
  <cp:revision>44</cp:revision>
  <cp:lastPrinted>2025-10-15T06:30:41Z</cp:lastPrinted>
  <dcterms:created xsi:type="dcterms:W3CDTF">2023-01-02T12:05:37Z</dcterms:created>
  <dcterms:modified xsi:type="dcterms:W3CDTF">2026-10-16T07:39:39Z</dcterms:modified>
</cp:coreProperties>
</file>