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7" r:id="rId3"/>
    <p:sldId id="293" r:id="rId4"/>
  </p:sldIdLst>
  <p:sldSz cx="12192000" cy="6858000"/>
  <p:notesSz cx="9926638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457B79-6F89-F1D7-379F-E4B0DD5C005A}" name="Anna Wieser" initials="AW" userId="S::anna.wieser@oesb-gruppe.com::16bd6148-64b3-42dc-bda6-03a73d6e7b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4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D714-FFF3-46B0-914B-E098E160E7E2}" type="datetimeFigureOut">
              <a:rPr lang="de-AT" smtClean="0"/>
              <a:t>16.10.2026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15D20-66AA-4CAD-9038-0AAA8DCE832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256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23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15D20-66AA-4CAD-9038-0AAA8DCE8324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5223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8">
            <a:extLst>
              <a:ext uri="{FF2B5EF4-FFF2-40B4-BE49-F238E27FC236}">
                <a16:creationId xmlns:a16="http://schemas.microsoft.com/office/drawing/2014/main" id="{88B06C53-840E-0D2F-15BC-0297D84425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4100" y="189000"/>
            <a:ext cx="6480000" cy="6480000"/>
          </a:xfrm>
          <a:prstGeom prst="ellipse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F718D6-27FF-3621-812B-3694B0E55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574" y="2108478"/>
            <a:ext cx="6037163" cy="1655763"/>
          </a:xfrm>
        </p:spPr>
        <p:txBody>
          <a:bodyPr anchor="ctr">
            <a:normAutofit/>
          </a:bodyPr>
          <a:lstStyle>
            <a:lvl1pPr algn="l">
              <a:defRPr sz="4800">
                <a:solidFill>
                  <a:schemeClr val="accent2"/>
                </a:solidFill>
                <a:latin typeface="Verdana Pro Black" panose="020B0A04030504040204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628D61-E581-19B7-B824-72EBA6C42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574" y="3764241"/>
            <a:ext cx="6037163" cy="117877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654EF17C-C6C0-30A4-1B58-B75C7FB287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65" y="400118"/>
            <a:ext cx="4242720" cy="9941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D2C495A-AA99-EF90-8680-F3A86C17D8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02" y="5397158"/>
            <a:ext cx="7987816" cy="99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66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956408" y="2957329"/>
            <a:ext cx="3204796" cy="662781"/>
          </a:xfrm>
        </p:spPr>
        <p:txBody>
          <a:bodyPr>
            <a:normAutofit/>
          </a:bodyPr>
          <a:lstStyle>
            <a:lvl1pPr algn="ctr">
              <a:defRPr sz="2400">
                <a:solidFill>
                  <a:srgbClr val="F39427"/>
                </a:solidFill>
                <a:latin typeface="+mn-lt"/>
              </a:defRPr>
            </a:lvl1pPr>
          </a:lstStyle>
          <a:p>
            <a:r>
              <a:rPr lang="de-DE" dirty="0"/>
              <a:t>Agenda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808" y="1566801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0F1087-6C02-EDA5-98D5-750CF0ADE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762D5F9-82D1-7811-7641-BEB1254508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5007" y="747346"/>
            <a:ext cx="4202112" cy="5090746"/>
          </a:xfrm>
          <a:prstGeom prst="roundRect">
            <a:avLst>
              <a:gd name="adj" fmla="val 7251"/>
            </a:avLst>
          </a:prstGeom>
        </p:spPr>
        <p:txBody>
          <a:bodyPr/>
          <a:lstStyle/>
          <a:p>
            <a:endParaRPr lang="de-AT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9BF4ACD1-0617-AA44-9B78-8EA50FFCD8E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34808" y="2542839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EAEDFAB0-D640-E936-9EBE-6CFE3D45267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34808" y="3529074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BC21ED04-2C7E-D530-1C55-50DB2FD77E6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34807" y="4515309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C7ECFF6C-81BE-6861-1504-41EDB1137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5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AA13BCDE-5E6E-5534-D8CE-3C98941A7F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6AF8A2-140A-04A9-3657-90A2076B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CD6CB7-E9F0-0B30-B263-7ED68A54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606" y="1855177"/>
            <a:ext cx="7988788" cy="1411714"/>
          </a:xfrm>
          <a:prstGeom prst="roundRect">
            <a:avLst>
              <a:gd name="adj" fmla="val 50000"/>
            </a:avLst>
          </a:prstGeom>
          <a:solidFill>
            <a:schemeClr val="bg1">
              <a:alpha val="69804"/>
            </a:schemeClr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06A14D-BEE7-B410-D9CB-9C7690CF9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66891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4790ACEA-0547-59B3-8BF4-6B0973DED9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770" y="298722"/>
            <a:ext cx="2304630" cy="54000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720F6E9E-F22D-3BF5-2264-04686841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9133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693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F685D8A0-1E6C-2E6F-76BF-991D022D6A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C5801CAE-672E-AB6C-89ED-E71AD5F35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9673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318500" cy="94138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2675"/>
            <a:ext cx="10515600" cy="38242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7FBF08E-6138-B5FC-0287-B7275FBDD7BE}"/>
              </a:ext>
            </a:extLst>
          </p:cNvPr>
          <p:cNvSpPr txBox="1">
            <a:spLocks/>
          </p:cNvSpPr>
          <p:nvPr userDrawn="1"/>
        </p:nvSpPr>
        <p:spPr>
          <a:xfrm>
            <a:off x="838200" y="1312865"/>
            <a:ext cx="10515600" cy="7826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2"/>
                </a:solidFill>
                <a:latin typeface="+mn-lt"/>
              </a:rPr>
              <a:t>Mastertitelformat bearbeiten</a:t>
            </a:r>
            <a:endParaRPr lang="de-AT" sz="24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4DCA8A6D-6AB8-1B93-E283-AEED02433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72A3F494-4131-D617-4140-DAEEDB75C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9495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B2C1C950-1B00-4B66-BFC4-DC8F087E3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29200" cy="6858000"/>
          </a:xfrm>
        </p:spPr>
        <p:txBody>
          <a:bodyPr/>
          <a:lstStyle/>
          <a:p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726" y="1481932"/>
            <a:ext cx="5553074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0726" y="2876550"/>
            <a:ext cx="5553074" cy="24479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E4698524-9E41-5F0A-69DA-B42D4E119CC9}"/>
              </a:ext>
            </a:extLst>
          </p:cNvPr>
          <p:cNvSpPr/>
          <p:nvPr userDrawn="1"/>
        </p:nvSpPr>
        <p:spPr>
          <a:xfrm>
            <a:off x="4855551" y="1702991"/>
            <a:ext cx="347297" cy="34520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8B494F9-3DE0-2D7D-A1B8-63730FF52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0F47B94E-2EA4-1813-EBBD-8B46C71D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741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F700836-BACE-0391-55A5-74992F614F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37500" y="1011040"/>
            <a:ext cx="3871912" cy="5205657"/>
          </a:xfrm>
          <a:prstGeom prst="roundRect">
            <a:avLst>
              <a:gd name="adj" fmla="val 26597"/>
            </a:avLst>
          </a:prstGeom>
        </p:spPr>
        <p:txBody>
          <a:bodyPr/>
          <a:lstStyle/>
          <a:p>
            <a:endParaRPr lang="de-AT"/>
          </a:p>
        </p:txBody>
      </p:sp>
      <p:sp>
        <p:nvSpPr>
          <p:cNvPr id="7" name="Rechteck: obere Ecken abgerundet 6">
            <a:extLst>
              <a:ext uri="{FF2B5EF4-FFF2-40B4-BE49-F238E27FC236}">
                <a16:creationId xmlns:a16="http://schemas.microsoft.com/office/drawing/2014/main" id="{162B9AA7-248C-8111-86B4-E908ACB5E6C8}"/>
              </a:ext>
            </a:extLst>
          </p:cNvPr>
          <p:cNvSpPr/>
          <p:nvPr userDrawn="1"/>
        </p:nvSpPr>
        <p:spPr>
          <a:xfrm rot="5400000">
            <a:off x="2546094" y="-1567054"/>
            <a:ext cx="5745656" cy="982184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E770AE-CC21-B54E-BCC0-E6D9447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6" y="1333500"/>
            <a:ext cx="6223000" cy="13255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C7A89C-2B3B-8FAE-9B4E-89F0B623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1D671DA-BA31-4972-0913-E2E092ADA6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4532" y="3193280"/>
            <a:ext cx="6216668" cy="248920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50575D42-F33A-667A-9C2B-28DF137F6D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E61810A2-575B-F546-6CF1-720BD5A6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7144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6C196-F4CA-68EE-4682-385C49E6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6" y="807733"/>
            <a:ext cx="3781425" cy="827882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EC4E16B-FE92-143B-DEFC-B35502BD2CD1}"/>
              </a:ext>
            </a:extLst>
          </p:cNvPr>
          <p:cNvSpPr/>
          <p:nvPr userDrawn="1"/>
        </p:nvSpPr>
        <p:spPr>
          <a:xfrm>
            <a:off x="1690688" y="1635616"/>
            <a:ext cx="4114800" cy="4000501"/>
          </a:xfrm>
          <a:prstGeom prst="roundRect">
            <a:avLst/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CBE67-FC61-00AD-AFBD-125E8C0D69F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7376" y="1993102"/>
            <a:ext cx="3781425" cy="347791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E8D10BF-FCDC-9929-FC23-79F22C9B16D6}"/>
              </a:ext>
            </a:extLst>
          </p:cNvPr>
          <p:cNvSpPr/>
          <p:nvPr userDrawn="1"/>
        </p:nvSpPr>
        <p:spPr>
          <a:xfrm>
            <a:off x="6096000" y="1635616"/>
            <a:ext cx="4114800" cy="4000500"/>
          </a:xfrm>
          <a:prstGeom prst="roundRect">
            <a:avLst/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51FCE71-AF3A-2C23-F825-FBF594C5808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2688" y="1993498"/>
            <a:ext cx="3781425" cy="347751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41DECCBD-6E08-2F9B-D59E-A858BC841E2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62688" y="808526"/>
            <a:ext cx="3781425" cy="8270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  <a:lvl2pPr marL="457200" indent="0" algn="ctr">
              <a:buNone/>
              <a:defRPr>
                <a:latin typeface="+mj-lt"/>
              </a:defRPr>
            </a:lvl2pPr>
            <a:lvl3pPr marL="914400" indent="0" algn="ctr">
              <a:buNone/>
              <a:defRPr>
                <a:latin typeface="+mj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AA59B3CF-A133-69AF-5827-B5394AE08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1006B47C-28E8-5B3C-BFF4-C12FF7EF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142BF479-CFE4-3172-3C09-B96F6E2AD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837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6C196-F4CA-68EE-4682-385C49E6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582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CBE67-FC61-00AD-AFBD-125E8C0D6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1D39C65-A5E4-75CF-1E0C-9E1BCD179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334901-0987-C5AC-D407-391C5C49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9CBF9F11-4132-9DFB-205F-BD38D4E6C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8C98BF7D-4767-641C-E68C-5B33F57B6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089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EA99F-FEAD-C6CD-9E91-E0EE18012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329612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0322A7-AA17-7E67-35CB-22D65900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4420606-9AA3-93B4-DAEB-79821905C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DD1D7E-C883-C8C7-D1A4-80D98917A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BC9E24C-77F8-DDA1-8553-6749B0FC81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9F3C645-1D49-EA3B-7207-4A0111CD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27B7ABF3-5CD7-4B47-A326-828E90042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5FF43F3-3984-B44D-8380-ADE8B0285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2346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770AE-CC21-B54E-BCC0-E6D9447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693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C7A89C-2B3B-8FAE-9B4E-89F0B623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F42DC399-88C6-BDFB-6124-5FA9773FDA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4BD0DEF-4ED5-1244-1C1F-F0DB2A79F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53800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43EA5B-73A5-7246-AC0D-99E9AC48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E9323926-DE94-42D3-A1D6-41F27FC17C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AA74919D-C809-AB6D-A811-0779552D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96449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3E2CC-70EB-C3C1-9576-4DC65F287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11ED0F-7C34-2D79-3368-0FC15ABC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5665E1-C75A-5259-316A-2CE6880C3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312641-09D7-D1B9-D636-4FF329B2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92D0B76-04E6-AF90-29F5-844E43E9FC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D6A816B-0A26-ADA7-EB52-92353C3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28304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F74F0-D31F-6D83-B72C-83BC4CD74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399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88F6D5D-A560-ADB1-B673-97F8EA639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72C605-7744-66C2-F7DD-2B99891F4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40100"/>
            <a:ext cx="3932237" cy="252888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8ADEC35-2DF7-7929-C6FE-3D451BFB6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0E89EED-DBF0-143B-084B-59AB4896EE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C06ED1D3-3956-6EE7-5C27-5CC004C4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39958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4216D276-6B7A-0980-34E9-7820D94A9714}"/>
              </a:ext>
            </a:extLst>
          </p:cNvPr>
          <p:cNvSpPr/>
          <p:nvPr userDrawn="1"/>
        </p:nvSpPr>
        <p:spPr>
          <a:xfrm rot="16200000">
            <a:off x="-396140" y="295743"/>
            <a:ext cx="3764080" cy="7080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4500" y="3002756"/>
            <a:ext cx="5829300" cy="85248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de-DE" dirty="0"/>
              <a:t>Vorname Nachname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963986"/>
            <a:ext cx="5257800" cy="612775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74E46C7C-C1A8-AB30-45E5-7DC1661FD55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0" y="4576761"/>
            <a:ext cx="5257800" cy="612775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9" name="Grafik 8" descr="Receiver Silhouette">
            <a:extLst>
              <a:ext uri="{FF2B5EF4-FFF2-40B4-BE49-F238E27FC236}">
                <a16:creationId xmlns:a16="http://schemas.microsoft.com/office/drawing/2014/main" id="{8B8E50C4-BAA8-C78F-2A00-673A159F8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4500" y="4036374"/>
            <a:ext cx="468000" cy="468000"/>
          </a:xfrm>
          <a:prstGeom prst="rect">
            <a:avLst/>
          </a:prstGeom>
        </p:spPr>
      </p:pic>
      <p:pic>
        <p:nvPicPr>
          <p:cNvPr id="11" name="Grafik 10" descr="Umschlag Silhouette">
            <a:extLst>
              <a:ext uri="{FF2B5EF4-FFF2-40B4-BE49-F238E27FC236}">
                <a16:creationId xmlns:a16="http://schemas.microsoft.com/office/drawing/2014/main" id="{7C065B97-F3C5-D38C-E906-B994B1CAF9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4500" y="4649149"/>
            <a:ext cx="468000" cy="468000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C9A7380-97BA-E9D4-314B-396A988FB7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5900" y="2215868"/>
            <a:ext cx="3240000" cy="3240000"/>
          </a:xfrm>
          <a:prstGeom prst="ellipse">
            <a:avLst/>
          </a:prstGeom>
          <a:ln w="3175">
            <a:solidFill>
              <a:schemeClr val="accent3"/>
            </a:solidFill>
          </a:ln>
        </p:spPr>
        <p:txBody>
          <a:bodyPr/>
          <a:lstStyle/>
          <a:p>
            <a:endParaRPr lang="de-AT"/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2A376F9A-24AE-B0E0-62FD-8E0CD7322A1C}"/>
              </a:ext>
            </a:extLst>
          </p:cNvPr>
          <p:cNvSpPr/>
          <p:nvPr userDrawn="1"/>
        </p:nvSpPr>
        <p:spPr>
          <a:xfrm rot="16200000">
            <a:off x="7983049" y="-4026392"/>
            <a:ext cx="365126" cy="8052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EE800DFD-19A2-1FC4-3ED8-B45FF85FE8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2" y="577878"/>
            <a:ext cx="4185178" cy="980633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86218CF-7490-F28D-F025-43AEAE5E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A0B947-F507-1B6F-4C88-27D536D3AB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198" y="577878"/>
            <a:ext cx="6819903" cy="85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06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ABEC13F-F1FC-A28A-F7D0-E6F8FAE1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40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DE601D-BC85-66CC-157D-A04DD8958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F61C3FC-DF98-23D7-0131-D8AA23950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100"/>
            </a:lvl1pPr>
          </a:lstStyle>
          <a:p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2A665A70-7701-D09C-5252-B13B645AD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100"/>
            </a:lvl1pPr>
          </a:lstStyle>
          <a:p>
            <a:fld id="{5355FB0E-4B63-47FD-937C-4B994ACB8B58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33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3" r:id="rId5"/>
    <p:sldLayoutId id="2147483661" r:id="rId6"/>
    <p:sldLayoutId id="2147483664" r:id="rId7"/>
    <p:sldLayoutId id="2147483652" r:id="rId8"/>
    <p:sldLayoutId id="214748366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65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Flie%C3%9Fbandfertigu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D74D060-8B6C-D8E3-9491-895C5FB25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574" y="2108478"/>
            <a:ext cx="6037163" cy="1655763"/>
          </a:xfrm>
        </p:spPr>
        <p:txBody>
          <a:bodyPr/>
          <a:lstStyle/>
          <a:p>
            <a:r>
              <a:rPr lang="de-DE" dirty="0"/>
              <a:t>Kanban</a:t>
            </a:r>
            <a:endParaRPr lang="de-AT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B705BA2E-6552-240B-1FF6-CB0586E5E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574" y="3648173"/>
            <a:ext cx="6037163" cy="829560"/>
          </a:xfrm>
        </p:spPr>
        <p:txBody>
          <a:bodyPr>
            <a:normAutofit/>
          </a:bodyPr>
          <a:lstStyle/>
          <a:p>
            <a:r>
              <a:rPr lang="de-AT" sz="2000" dirty="0"/>
              <a:t>Tätigkeiten abbilden und Agile Prozesse schaffen</a:t>
            </a:r>
          </a:p>
        </p:txBody>
      </p:sp>
      <p:pic>
        <p:nvPicPr>
          <p:cNvPr id="7" name="Bildplatzhalter 6" descr="Ein Bild, das Text, Person, computer, Tisch enthält.&#10;&#10;Automatisch generierte Beschreibung">
            <a:extLst>
              <a:ext uri="{FF2B5EF4-FFF2-40B4-BE49-F238E27FC236}">
                <a16:creationId xmlns:a16="http://schemas.microsoft.com/office/drawing/2014/main" id="{598C2F92-707B-9AAA-840E-C15CDDE8F3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4" r="10236"/>
          <a:stretch/>
        </p:blipFill>
        <p:spPr>
          <a:xfrm>
            <a:off x="7174100" y="189000"/>
            <a:ext cx="6480000" cy="6480000"/>
          </a:xfrm>
        </p:spPr>
      </p:pic>
    </p:spTree>
    <p:extLst>
      <p:ext uri="{BB962C8B-B14F-4D97-AF65-F5344CB8AC3E}">
        <p14:creationId xmlns:p14="http://schemas.microsoft.com/office/powerpoint/2010/main" val="95575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0AD0F37-62DD-AA0A-4DAB-41679047F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4804" y="809849"/>
            <a:ext cx="9086662" cy="6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498CCB2-F927-48AF-58EF-FDF0DEB05AD5}"/>
              </a:ext>
            </a:extLst>
          </p:cNvPr>
          <p:cNvSpPr/>
          <p:nvPr/>
        </p:nvSpPr>
        <p:spPr>
          <a:xfrm>
            <a:off x="-471341" y="2036190"/>
            <a:ext cx="6358728" cy="5336750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6558BFE-8500-6291-6FB3-E92DD0093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4BEB6A-6C3D-5543-608B-A2E63FA1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454FF872-FACA-29A5-9A0C-79C02E31FEDF}"/>
              </a:ext>
            </a:extLst>
          </p:cNvPr>
          <p:cNvSpPr txBox="1">
            <a:spLocks/>
          </p:cNvSpPr>
          <p:nvPr/>
        </p:nvSpPr>
        <p:spPr>
          <a:xfrm>
            <a:off x="616018" y="2464613"/>
            <a:ext cx="4158114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accent1"/>
                </a:solidFill>
              </a:rPr>
              <a:t>Kanban = jap. für </a:t>
            </a:r>
            <a:r>
              <a:rPr lang="en-US" sz="2800" dirty="0" err="1">
                <a:solidFill>
                  <a:schemeClr val="accent1"/>
                </a:solidFill>
              </a:rPr>
              <a:t>Visuelle</a:t>
            </a:r>
            <a:r>
              <a:rPr lang="en-US" sz="2800" dirty="0">
                <a:solidFill>
                  <a:schemeClr val="accent1"/>
                </a:solidFill>
              </a:rPr>
              <a:t> Karte, Tafel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B3978A6D-4EE7-F651-528B-F1055499368A}"/>
              </a:ext>
            </a:extLst>
          </p:cNvPr>
          <p:cNvSpPr txBox="1">
            <a:spLocks/>
          </p:cNvSpPr>
          <p:nvPr/>
        </p:nvSpPr>
        <p:spPr>
          <a:xfrm>
            <a:off x="525514" y="3653368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 err="1"/>
              <a:t>Begriff</a:t>
            </a:r>
            <a:r>
              <a:rPr lang="en-US" sz="1800" dirty="0"/>
              <a:t> </a:t>
            </a:r>
            <a:r>
              <a:rPr lang="en-US" sz="1800" dirty="0" err="1"/>
              <a:t>aus</a:t>
            </a:r>
            <a:r>
              <a:rPr lang="en-US" sz="1800" dirty="0"/>
              <a:t> </a:t>
            </a:r>
            <a:r>
              <a:rPr lang="de-DE" sz="1800" b="0" i="0" dirty="0">
                <a:solidFill>
                  <a:srgbClr val="161616"/>
                </a:solidFill>
                <a:effectLst/>
              </a:rPr>
              <a:t>Toyota Produktionssystem</a:t>
            </a:r>
          </a:p>
          <a:p>
            <a:pPr marL="0" indent="0" algn="ctr">
              <a:buNone/>
            </a:pPr>
            <a:r>
              <a:rPr lang="en-US" sz="1800" b="1" dirty="0" err="1"/>
              <a:t>Begründer</a:t>
            </a:r>
            <a:r>
              <a:rPr lang="en-US" sz="1800" b="1" dirty="0"/>
              <a:t>: </a:t>
            </a:r>
          </a:p>
          <a:p>
            <a:pPr marL="0" indent="0" algn="ctr">
              <a:buNone/>
            </a:pPr>
            <a:r>
              <a:rPr lang="de-DE" sz="1800" b="0" i="0" dirty="0">
                <a:solidFill>
                  <a:srgbClr val="161616"/>
                </a:solidFill>
                <a:effectLst/>
              </a:rPr>
              <a:t>Japaner </a:t>
            </a:r>
            <a:r>
              <a:rPr lang="de-DE" sz="1800" b="0" i="0" dirty="0" err="1">
                <a:solidFill>
                  <a:srgbClr val="161616"/>
                </a:solidFill>
                <a:effectLst/>
              </a:rPr>
              <a:t>Taiichi</a:t>
            </a:r>
            <a:r>
              <a:rPr lang="de-DE" sz="1800" b="0" i="0" dirty="0">
                <a:solidFill>
                  <a:srgbClr val="161616"/>
                </a:solidFill>
                <a:effectLst/>
              </a:rPr>
              <a:t> </a:t>
            </a:r>
            <a:r>
              <a:rPr lang="de-DE" sz="1800" b="0" i="0" dirty="0" err="1">
                <a:solidFill>
                  <a:srgbClr val="161616"/>
                </a:solidFill>
                <a:effectLst/>
              </a:rPr>
              <a:t>Ohno</a:t>
            </a:r>
            <a:endParaRPr lang="de-DE" sz="1800" b="0" i="0" dirty="0">
              <a:solidFill>
                <a:srgbClr val="161616"/>
              </a:solidFill>
              <a:effectLst/>
            </a:endParaRPr>
          </a:p>
          <a:p>
            <a:pPr marL="0" indent="0" algn="ctr">
              <a:buNone/>
            </a:pPr>
            <a:r>
              <a:rPr lang="de-DE" sz="1400" dirty="0">
                <a:solidFill>
                  <a:srgbClr val="161616"/>
                </a:solidFill>
              </a:rPr>
              <a:t>Das Kanban war auch ein Stück Holz im Garten des Kaisers, das die Anzahl der Besucher*innen regelte</a:t>
            </a:r>
            <a:endParaRPr lang="en-US" sz="1400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8EA45E37-5515-1591-CD9B-F74F8138B7A3}"/>
              </a:ext>
            </a:extLst>
          </p:cNvPr>
          <p:cNvCxnSpPr/>
          <p:nvPr/>
        </p:nvCxnSpPr>
        <p:spPr>
          <a:xfrm>
            <a:off x="1806323" y="3653368"/>
            <a:ext cx="18034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576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19D13FA-72FA-6F5D-2EA3-F0CA4D4D0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6" y="678980"/>
            <a:ext cx="6223000" cy="1325563"/>
          </a:xfrm>
        </p:spPr>
        <p:txBody>
          <a:bodyPr/>
          <a:lstStyle/>
          <a:p>
            <a:r>
              <a:rPr lang="de-DE" dirty="0"/>
              <a:t>Was ist Kanban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923C77-4CC4-10D4-519C-B9B27F40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3</a:t>
            </a:fld>
            <a:endParaRPr lang="de-AT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80CA480-52E9-C384-6E9A-9B9574E3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531" y="1684423"/>
            <a:ext cx="7092969" cy="4004111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de-DE" sz="1400" dirty="0"/>
              <a:t>Ursprünglich war Kanban eine Methode zur dezentralen, selbstorganisierenden Steuerung von Materialflüssen in Fertigungsprozessen. </a:t>
            </a:r>
          </a:p>
          <a:p>
            <a:pPr>
              <a:spcAft>
                <a:spcPts val="1000"/>
              </a:spcAft>
            </a:pPr>
            <a:r>
              <a:rPr lang="de-DE" sz="1400" dirty="0"/>
              <a:t>Sie ist die Grundlage der Just-in-Time-Produktion.</a:t>
            </a:r>
          </a:p>
          <a:p>
            <a:pPr>
              <a:spcAft>
                <a:spcPts val="1000"/>
              </a:spcAft>
            </a:pPr>
            <a:r>
              <a:rPr lang="de-DE" sz="1400" dirty="0"/>
              <a:t>In Projekten steuert ein Team mit der Kanban-Methode seine Prozesse und Arbeitspakete. Dazu nutzt das Team ein Board, auf dem Spalten die einzelnen Stufen der Wertschöpfungskette eines Produktes visualisieren.</a:t>
            </a:r>
          </a:p>
          <a:p>
            <a:pPr>
              <a:spcAft>
                <a:spcPts val="1000"/>
              </a:spcAft>
            </a:pPr>
            <a:r>
              <a:rPr lang="de-DE" sz="1400" dirty="0"/>
              <a:t>Die einzelnen Aufgaben werden auf Karten visualisiert und wandern von einer Stufe zur anderen über das Board, bis sie erledigt sind.</a:t>
            </a:r>
          </a:p>
          <a:p>
            <a:pPr>
              <a:spcAft>
                <a:spcPts val="1000"/>
              </a:spcAft>
            </a:pPr>
            <a:r>
              <a:rPr lang="de-DE" sz="1400" b="1" dirty="0"/>
              <a:t>Ergebnis: </a:t>
            </a:r>
            <a:r>
              <a:rPr lang="de-DE" sz="1400" dirty="0"/>
              <a:t>Stetiger Durchfluss von Arbeitspaketen OHNE Time Boxing (</a:t>
            </a:r>
            <a:r>
              <a:rPr lang="de-DE" sz="1400" dirty="0" err="1"/>
              <a:t>Scrum</a:t>
            </a:r>
            <a:r>
              <a:rPr lang="de-DE" sz="1400" dirty="0"/>
              <a:t>)</a:t>
            </a:r>
          </a:p>
          <a:p>
            <a:pPr>
              <a:spcAft>
                <a:spcPts val="1000"/>
              </a:spcAft>
            </a:pPr>
            <a:r>
              <a:rPr lang="de-DE" sz="1400" b="1" dirty="0"/>
              <a:t>Grundsatz: </a:t>
            </a:r>
            <a:r>
              <a:rPr lang="de-DE" sz="1400" dirty="0" err="1"/>
              <a:t>Stop</a:t>
            </a:r>
            <a:r>
              <a:rPr lang="de-DE" sz="1400" dirty="0"/>
              <a:t> </a:t>
            </a:r>
            <a:r>
              <a:rPr lang="de-DE" sz="1400" dirty="0" err="1"/>
              <a:t>Starting</a:t>
            </a:r>
            <a:r>
              <a:rPr lang="de-DE" sz="1400" dirty="0"/>
              <a:t> Start </a:t>
            </a:r>
            <a:r>
              <a:rPr lang="de-DE" sz="1400" dirty="0" err="1"/>
              <a:t>Finishing</a:t>
            </a:r>
            <a:r>
              <a:rPr lang="de-DE" sz="1400" dirty="0"/>
              <a:t> (Probleme haben Vorrang)</a:t>
            </a:r>
          </a:p>
          <a:p>
            <a:r>
              <a:rPr lang="de-DE" sz="1400" b="1" dirty="0"/>
              <a:t>Ziel: </a:t>
            </a:r>
            <a:r>
              <a:rPr lang="de-DE" sz="1400" dirty="0"/>
              <a:t>Transparenz über Fertigstellungsgrad über gesamte Wertschöpfungskette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F3B18B0-D1B5-6C9E-2531-F7C088BC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2E8A2E4-F159-7C79-9FF7-F68CA47205BB}"/>
              </a:ext>
            </a:extLst>
          </p:cNvPr>
          <p:cNvSpPr txBox="1"/>
          <p:nvPr/>
        </p:nvSpPr>
        <p:spPr>
          <a:xfrm>
            <a:off x="8766885" y="6047420"/>
            <a:ext cx="243062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00" dirty="0">
                <a:solidFill>
                  <a:schemeClr val="bg1"/>
                </a:solidFill>
              </a:rPr>
              <a:t>"</a:t>
            </a:r>
            <a:r>
              <a:rPr lang="de-DE" sz="500" dirty="0">
                <a:solidFill>
                  <a:schemeClr val="bg1"/>
                </a:solidFill>
                <a:hlinkClick r:id="rId3" tooltip="https://de.wikipedia.org/wiki/Flie%C3%9Fbandfertigu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Dieses Foto</a:t>
            </a:r>
            <a:r>
              <a:rPr lang="de-DE" sz="500" dirty="0">
                <a:solidFill>
                  <a:schemeClr val="bg1"/>
                </a:solidFill>
              </a:rPr>
              <a:t>" von Unbekannter Autor ist lizenziert gemäß </a:t>
            </a:r>
            <a:r>
              <a:rPr lang="de-DE" sz="500" dirty="0">
                <a:solidFill>
                  <a:schemeClr val="bg1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de-DE" sz="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63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mografieberatung Digi+">
      <a:dk1>
        <a:sysClr val="windowText" lastClr="000000"/>
      </a:dk1>
      <a:lt1>
        <a:sysClr val="window" lastClr="FFFFFF"/>
      </a:lt1>
      <a:dk2>
        <a:srgbClr val="595A5C"/>
      </a:dk2>
      <a:lt2>
        <a:srgbClr val="DADADA"/>
      </a:lt2>
      <a:accent1>
        <a:srgbClr val="E8784A"/>
      </a:accent1>
      <a:accent2>
        <a:srgbClr val="F39427"/>
      </a:accent2>
      <a:accent3>
        <a:srgbClr val="F5A05F"/>
      </a:accent3>
      <a:accent4>
        <a:srgbClr val="F8AD25"/>
      </a:accent4>
      <a:accent5>
        <a:srgbClr val="FCC554"/>
      </a:accent5>
      <a:accent6>
        <a:srgbClr val="3E38A6"/>
      </a:accent6>
      <a:hlink>
        <a:srgbClr val="3E38A6"/>
      </a:hlink>
      <a:folHlink>
        <a:srgbClr val="3767A6"/>
      </a:folHlink>
    </a:clrScheme>
    <a:fontScheme name="Demografieberatung Digi+">
      <a:majorFont>
        <a:latin typeface="Verdana Pro Regular"/>
        <a:ea typeface=""/>
        <a:cs typeface=""/>
      </a:majorFont>
      <a:minorFont>
        <a:latin typeface="Verdan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Breitbild</PresentationFormat>
  <Paragraphs>22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Arial</vt:lpstr>
      <vt:lpstr>Calibri</vt:lpstr>
      <vt:lpstr>Verdana Pro Black</vt:lpstr>
      <vt:lpstr>Verdana Pro Light</vt:lpstr>
      <vt:lpstr>Verdana Pro Regular</vt:lpstr>
      <vt:lpstr>Office</vt:lpstr>
      <vt:lpstr>Kanban</vt:lpstr>
      <vt:lpstr>PowerPoint-Präsentation</vt:lpstr>
      <vt:lpstr>Was ist Kanban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Francesca Herr</dc:creator>
  <cp:lastModifiedBy>Anna Wieser</cp:lastModifiedBy>
  <cp:revision>121</cp:revision>
  <cp:lastPrinted>2023-01-02T16:20:00Z</cp:lastPrinted>
  <dcterms:created xsi:type="dcterms:W3CDTF">2023-01-02T12:05:37Z</dcterms:created>
  <dcterms:modified xsi:type="dcterms:W3CDTF">2026-10-16T08:07:47Z</dcterms:modified>
</cp:coreProperties>
</file>