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60" r:id="rId3"/>
    <p:sldId id="269" r:id="rId4"/>
    <p:sldId id="270" r:id="rId5"/>
    <p:sldId id="271" r:id="rId6"/>
    <p:sldId id="272" r:id="rId7"/>
    <p:sldId id="273" r:id="rId8"/>
    <p:sldId id="266" r:id="rId9"/>
    <p:sldId id="276" r:id="rId10"/>
    <p:sldId id="261" r:id="rId11"/>
    <p:sldId id="274" r:id="rId12"/>
    <p:sldId id="275" r:id="rId13"/>
    <p:sldId id="288" r:id="rId14"/>
    <p:sldId id="277" r:id="rId15"/>
    <p:sldId id="278" r:id="rId16"/>
    <p:sldId id="267" r:id="rId17"/>
    <p:sldId id="279" r:id="rId18"/>
    <p:sldId id="268" r:id="rId19"/>
    <p:sldId id="280" r:id="rId20"/>
    <p:sldId id="281" r:id="rId21"/>
    <p:sldId id="282" r:id="rId22"/>
    <p:sldId id="283" r:id="rId23"/>
    <p:sldId id="262" r:id="rId24"/>
    <p:sldId id="287" r:id="rId25"/>
    <p:sldId id="285" r:id="rId26"/>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457B79-6F89-F1D7-379F-E4B0DD5C005A}" name="Anna Wieser" initials="AW" userId="S::anna.wieser@oesb-gruppe.com::16bd6148-64b3-42dc-bda6-03a73d6e7b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72" y="1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D360D4-41B3-4D64-848B-3D07464C152A}" type="doc">
      <dgm:prSet loTypeId="urn:microsoft.com/office/officeart/2008/layout/AlternatingHexagons" loCatId="list" qsTypeId="urn:microsoft.com/office/officeart/2005/8/quickstyle/simple1#1" qsCatId="simple" csTypeId="urn:microsoft.com/office/officeart/2005/8/colors/colorful3#1" csCatId="colorful" phldr="1"/>
      <dgm:spPr/>
      <dgm:t>
        <a:bodyPr/>
        <a:lstStyle/>
        <a:p>
          <a:endParaRPr lang="de-DE"/>
        </a:p>
      </dgm:t>
    </dgm:pt>
    <dgm:pt modelId="{68A5EA82-73F4-4640-98B0-FF6B36139041}">
      <dgm:prSet phldrT="[Text]" custT="1"/>
      <dgm:spPr/>
      <dgm:t>
        <a:bodyPr/>
        <a:lstStyle/>
        <a:p>
          <a:r>
            <a:rPr lang="de-DE" sz="1100" dirty="0"/>
            <a:t>Management der </a:t>
          </a:r>
          <a:r>
            <a:rPr lang="de-DE" sz="1100" dirty="0" err="1"/>
            <a:t>Selbssteuerung</a:t>
          </a:r>
          <a:endParaRPr lang="de-DE" sz="1100" dirty="0"/>
        </a:p>
      </dgm:t>
    </dgm:pt>
    <dgm:pt modelId="{A821E63A-DEAE-4190-84A8-1590DD895A82}" type="parTrans" cxnId="{0B11B33A-503D-4604-A72F-EC87625E5B38}">
      <dgm:prSet/>
      <dgm:spPr/>
      <dgm:t>
        <a:bodyPr/>
        <a:lstStyle/>
        <a:p>
          <a:endParaRPr lang="de-DE"/>
        </a:p>
      </dgm:t>
    </dgm:pt>
    <dgm:pt modelId="{7CB81FE9-43E2-4A91-9D0E-1FD13C94F35A}" type="sibTrans" cxnId="{0B11B33A-503D-4604-A72F-EC87625E5B38}">
      <dgm:prSet/>
      <dgm:spPr/>
      <dgm:t>
        <a:bodyPr/>
        <a:lstStyle/>
        <a:p>
          <a:endParaRPr lang="de-DE"/>
        </a:p>
      </dgm:t>
    </dgm:pt>
    <dgm:pt modelId="{36A67F78-4202-4304-9BCD-3A8B249CC4AD}">
      <dgm:prSet phldrT="[Text]" custT="1"/>
      <dgm:spPr/>
      <dgm:t>
        <a:bodyPr/>
        <a:lstStyle/>
        <a:p>
          <a:pPr>
            <a:buClrTx/>
            <a:buSzTx/>
            <a:buFontTx/>
            <a:buNone/>
          </a:pPr>
          <a:r>
            <a:rPr kumimoji="0" lang="de-DE" sz="1100" b="0" i="0" u="none" strike="noStrike" cap="none" spc="-1" normalizeH="0" baseline="0" noProof="0" dirty="0">
              <a:ln/>
              <a:effectLst/>
              <a:uLnTx/>
              <a:uFillTx/>
            </a:rPr>
            <a:t>Koordination von Arbeitszeiten in und zwischen Gruppen</a:t>
          </a:r>
          <a:endParaRPr lang="de-DE" sz="1100" dirty="0"/>
        </a:p>
      </dgm:t>
    </dgm:pt>
    <dgm:pt modelId="{E80D0167-F95F-40F4-8EDF-4BEB40656B39}" type="parTrans" cxnId="{702489FA-1B8E-4AFB-9108-131B200FB26B}">
      <dgm:prSet/>
      <dgm:spPr/>
      <dgm:t>
        <a:bodyPr/>
        <a:lstStyle/>
        <a:p>
          <a:endParaRPr lang="de-DE"/>
        </a:p>
      </dgm:t>
    </dgm:pt>
    <dgm:pt modelId="{9E64526E-38B6-4F17-AB80-623761DB36CC}" type="sibTrans" cxnId="{702489FA-1B8E-4AFB-9108-131B200FB26B}">
      <dgm:prSet/>
      <dgm:spPr/>
      <dgm:t>
        <a:bodyPr/>
        <a:lstStyle/>
        <a:p>
          <a:endParaRPr lang="de-DE"/>
        </a:p>
      </dgm:t>
    </dgm:pt>
    <dgm:pt modelId="{1D8549D5-F026-42C8-BE93-EB1CCDAF7E73}">
      <dgm:prSet custT="1"/>
      <dgm:spPr/>
      <dgm:t>
        <a:bodyPr/>
        <a:lstStyle/>
        <a:p>
          <a:r>
            <a:rPr kumimoji="0" lang="de-DE" sz="1100" b="0" i="0" u="none" strike="noStrike" cap="none" spc="-1" normalizeH="0" baseline="0" noProof="0" dirty="0">
              <a:ln/>
              <a:effectLst/>
              <a:uLnTx/>
              <a:uFillTx/>
            </a:rPr>
            <a:t>„</a:t>
          </a:r>
          <a:r>
            <a:rPr kumimoji="0" lang="de-DE" sz="1100" b="0" i="0" u="none" strike="noStrike" cap="none" spc="-1" normalizeH="0" baseline="0" noProof="0" dirty="0" err="1">
              <a:ln/>
              <a:effectLst/>
              <a:uLnTx/>
              <a:uFillTx/>
            </a:rPr>
            <a:t>change</a:t>
          </a:r>
          <a:r>
            <a:rPr kumimoji="0" lang="de-DE" sz="1100" b="0" i="0" u="none" strike="noStrike" cap="none" spc="-1" normalizeH="0" baseline="0" noProof="0" dirty="0">
              <a:ln/>
              <a:effectLst/>
              <a:uLnTx/>
              <a:uFillTx/>
            </a:rPr>
            <a:t> </a:t>
          </a:r>
          <a:r>
            <a:rPr kumimoji="0" lang="de-DE" sz="1100" b="0" i="0" u="none" strike="noStrike" cap="none" spc="-1" normalizeH="0" baseline="0" noProof="0" dirty="0" err="1">
              <a:ln/>
              <a:effectLst/>
              <a:uLnTx/>
              <a:uFillTx/>
            </a:rPr>
            <a:t>agents</a:t>
          </a:r>
          <a:r>
            <a:rPr kumimoji="0" lang="de-DE" sz="1100" b="0" i="0" u="none" strike="noStrike" cap="none" spc="-1" normalizeH="0" baseline="0" noProof="0" dirty="0">
              <a:ln/>
              <a:effectLst/>
              <a:uLnTx/>
              <a:uFillTx/>
            </a:rPr>
            <a:t>“ im Prozess der Arbeitszeit-Veränderung</a:t>
          </a:r>
        </a:p>
      </dgm:t>
    </dgm:pt>
    <dgm:pt modelId="{87B2DE5B-04D4-43AB-95FB-ACF0611C944E}" type="parTrans" cxnId="{CD2E3A93-BD6B-42BF-A707-2CF422273717}">
      <dgm:prSet/>
      <dgm:spPr/>
      <dgm:t>
        <a:bodyPr/>
        <a:lstStyle/>
        <a:p>
          <a:endParaRPr lang="de-DE"/>
        </a:p>
      </dgm:t>
    </dgm:pt>
    <dgm:pt modelId="{C174122A-1753-42F8-882D-ADA6FB284B95}" type="sibTrans" cxnId="{CD2E3A93-BD6B-42BF-A707-2CF422273717}">
      <dgm:prSet/>
      <dgm:spPr/>
      <dgm:t>
        <a:bodyPr/>
        <a:lstStyle/>
        <a:p>
          <a:endParaRPr lang="de-DE"/>
        </a:p>
      </dgm:t>
    </dgm:pt>
    <dgm:pt modelId="{2BFDC284-B264-4A19-90C6-B8934501EA84}">
      <dgm:prSet custT="1"/>
      <dgm:spPr/>
      <dgm:t>
        <a:bodyPr/>
        <a:lstStyle/>
        <a:p>
          <a:pPr>
            <a:buClrTx/>
            <a:buSzTx/>
            <a:buFontTx/>
            <a:buNone/>
          </a:pPr>
          <a:r>
            <a:rPr kumimoji="0" lang="de-DE" sz="1100" b="0" i="0" u="none" strike="noStrike" cap="none" spc="-1" normalizeH="0" baseline="0" noProof="0" dirty="0">
              <a:ln/>
              <a:effectLst/>
              <a:uLnTx/>
              <a:uFillTx/>
            </a:rPr>
            <a:t>Integration differenzieller und konflikthaltiger Arbeitszeit-Interessen</a:t>
          </a:r>
        </a:p>
      </dgm:t>
    </dgm:pt>
    <dgm:pt modelId="{C1020472-8C9C-436D-A728-07A3993FF470}" type="sibTrans" cxnId="{BE78478C-59A1-4132-88AE-4D48B6EBDDE9}">
      <dgm:prSet/>
      <dgm:spPr/>
      <dgm:t>
        <a:bodyPr/>
        <a:lstStyle/>
        <a:p>
          <a:endParaRPr lang="de-DE" dirty="0"/>
        </a:p>
      </dgm:t>
    </dgm:pt>
    <dgm:pt modelId="{BB1F2F31-1177-4C2E-B70E-26FCA16440A1}" type="parTrans" cxnId="{BE78478C-59A1-4132-88AE-4D48B6EBDDE9}">
      <dgm:prSet/>
      <dgm:spPr/>
      <dgm:t>
        <a:bodyPr/>
        <a:lstStyle/>
        <a:p>
          <a:endParaRPr lang="de-DE"/>
        </a:p>
      </dgm:t>
    </dgm:pt>
    <dgm:pt modelId="{9A44EAEC-3FC9-4FD9-B473-043B274E3897}" type="pres">
      <dgm:prSet presAssocID="{45D360D4-41B3-4D64-848B-3D07464C152A}" presName="Name0" presStyleCnt="0">
        <dgm:presLayoutVars>
          <dgm:chMax/>
          <dgm:chPref/>
          <dgm:dir/>
          <dgm:animLvl val="lvl"/>
        </dgm:presLayoutVars>
      </dgm:prSet>
      <dgm:spPr/>
    </dgm:pt>
    <dgm:pt modelId="{064686A9-89E4-4565-A63A-892BBA43DECE}" type="pres">
      <dgm:prSet presAssocID="{68A5EA82-73F4-4640-98B0-FF6B36139041}" presName="composite" presStyleCnt="0"/>
      <dgm:spPr/>
    </dgm:pt>
    <dgm:pt modelId="{6CB3E373-5D19-49CA-B805-F775262E290D}" type="pres">
      <dgm:prSet presAssocID="{68A5EA82-73F4-4640-98B0-FF6B36139041}" presName="Parent1" presStyleLbl="node1" presStyleIdx="0" presStyleCnt="8" custScaleX="124400" custScaleY="120710" custLinFactNeighborX="34737" custLinFactNeighborY="29420">
        <dgm:presLayoutVars>
          <dgm:chMax val="1"/>
          <dgm:chPref val="1"/>
          <dgm:bulletEnabled val="1"/>
        </dgm:presLayoutVars>
      </dgm:prSet>
      <dgm:spPr/>
    </dgm:pt>
    <dgm:pt modelId="{C7183EFB-0F74-4952-B112-2347EF3C4DC6}" type="pres">
      <dgm:prSet presAssocID="{68A5EA82-73F4-4640-98B0-FF6B36139041}" presName="Childtext1" presStyleLbl="revTx" presStyleIdx="0" presStyleCnt="4" custLinFactNeighborX="-976" custLinFactNeighborY="-993">
        <dgm:presLayoutVars>
          <dgm:chMax val="0"/>
          <dgm:chPref val="0"/>
          <dgm:bulletEnabled val="1"/>
        </dgm:presLayoutVars>
      </dgm:prSet>
      <dgm:spPr/>
    </dgm:pt>
    <dgm:pt modelId="{8E3CF229-FF9F-4723-8338-A09510D41A2A}" type="pres">
      <dgm:prSet presAssocID="{68A5EA82-73F4-4640-98B0-FF6B36139041}" presName="BalanceSpacing" presStyleCnt="0"/>
      <dgm:spPr/>
    </dgm:pt>
    <dgm:pt modelId="{0ACF89BE-AAE9-48C3-8605-16CCD3CB80D2}" type="pres">
      <dgm:prSet presAssocID="{68A5EA82-73F4-4640-98B0-FF6B36139041}" presName="BalanceSpacing1" presStyleCnt="0"/>
      <dgm:spPr/>
    </dgm:pt>
    <dgm:pt modelId="{C68875FB-8A01-4802-9796-4EAE76EAC3E0}" type="pres">
      <dgm:prSet presAssocID="{7CB81FE9-43E2-4A91-9D0E-1FD13C94F35A}" presName="Accent1Text" presStyleLbl="node1" presStyleIdx="1" presStyleCnt="8" custLinFactX="-193153" custLinFactNeighborX="-200000" custLinFactNeighborY="36316"/>
      <dgm:spPr/>
    </dgm:pt>
    <dgm:pt modelId="{1E3372E7-F353-427E-9F00-20FE0723C9AD}" type="pres">
      <dgm:prSet presAssocID="{7CB81FE9-43E2-4A91-9D0E-1FD13C94F35A}" presName="spaceBetweenRectangles" presStyleCnt="0"/>
      <dgm:spPr/>
    </dgm:pt>
    <dgm:pt modelId="{EB0BEBF3-7199-4B02-AD20-234FB3834291}" type="pres">
      <dgm:prSet presAssocID="{36A67F78-4202-4304-9BCD-3A8B249CC4AD}" presName="composite" presStyleCnt="0"/>
      <dgm:spPr/>
    </dgm:pt>
    <dgm:pt modelId="{C74B1AE0-46BC-4868-B2B0-145D315812CD}" type="pres">
      <dgm:prSet presAssocID="{36A67F78-4202-4304-9BCD-3A8B249CC4AD}" presName="Parent1" presStyleLbl="node1" presStyleIdx="2" presStyleCnt="8" custScaleX="124400" custScaleY="120710" custLinFactNeighborX="-44827" custLinFactNeighborY="-75357">
        <dgm:presLayoutVars>
          <dgm:chMax val="1"/>
          <dgm:chPref val="1"/>
          <dgm:bulletEnabled val="1"/>
        </dgm:presLayoutVars>
      </dgm:prSet>
      <dgm:spPr/>
    </dgm:pt>
    <dgm:pt modelId="{F414A6FD-59D5-4E68-BFA2-418B238F7057}" type="pres">
      <dgm:prSet presAssocID="{36A67F78-4202-4304-9BCD-3A8B249CC4AD}" presName="Childtext1" presStyleLbl="revTx" presStyleIdx="1" presStyleCnt="4">
        <dgm:presLayoutVars>
          <dgm:chMax val="0"/>
          <dgm:chPref val="0"/>
          <dgm:bulletEnabled val="1"/>
        </dgm:presLayoutVars>
      </dgm:prSet>
      <dgm:spPr/>
    </dgm:pt>
    <dgm:pt modelId="{22BC4252-53A4-4126-840B-48ABE4AED755}" type="pres">
      <dgm:prSet presAssocID="{36A67F78-4202-4304-9BCD-3A8B249CC4AD}" presName="BalanceSpacing" presStyleCnt="0"/>
      <dgm:spPr/>
    </dgm:pt>
    <dgm:pt modelId="{DF8CA973-5225-4D89-87EF-94AFD7C4E24F}" type="pres">
      <dgm:prSet presAssocID="{36A67F78-4202-4304-9BCD-3A8B249CC4AD}" presName="BalanceSpacing1" presStyleCnt="0"/>
      <dgm:spPr/>
    </dgm:pt>
    <dgm:pt modelId="{465882C8-751A-4CDE-ABE3-968DC0568F7D}" type="pres">
      <dgm:prSet presAssocID="{9E64526E-38B6-4F17-AB80-623761DB36CC}" presName="Accent1Text" presStyleLbl="node1" presStyleIdx="3" presStyleCnt="8" custLinFactX="-273864" custLinFactNeighborX="-300000" custLinFactNeighborY="-24497"/>
      <dgm:spPr/>
    </dgm:pt>
    <dgm:pt modelId="{BC6D05F4-0CAF-4147-9ECE-A38CD0AAD16F}" type="pres">
      <dgm:prSet presAssocID="{9E64526E-38B6-4F17-AB80-623761DB36CC}" presName="spaceBetweenRectangles" presStyleCnt="0"/>
      <dgm:spPr/>
    </dgm:pt>
    <dgm:pt modelId="{3241775F-5EAE-4FF6-B008-B8ECC74E90D7}" type="pres">
      <dgm:prSet presAssocID="{2BFDC284-B264-4A19-90C6-B8934501EA84}" presName="composite" presStyleCnt="0"/>
      <dgm:spPr/>
    </dgm:pt>
    <dgm:pt modelId="{2605BA76-7492-4345-BC5F-F2F88B976A4B}" type="pres">
      <dgm:prSet presAssocID="{2BFDC284-B264-4A19-90C6-B8934501EA84}" presName="Parent1" presStyleLbl="node1" presStyleIdx="4" presStyleCnt="8" custScaleX="124400" custScaleY="120710" custLinFactX="991" custLinFactNeighborX="100000" custLinFactNeighborY="-82630">
        <dgm:presLayoutVars>
          <dgm:chMax val="1"/>
          <dgm:chPref val="1"/>
          <dgm:bulletEnabled val="1"/>
        </dgm:presLayoutVars>
      </dgm:prSet>
      <dgm:spPr/>
    </dgm:pt>
    <dgm:pt modelId="{72202FE3-E11E-4F95-AD44-5DA8B2E5FEB2}" type="pres">
      <dgm:prSet presAssocID="{2BFDC284-B264-4A19-90C6-B8934501EA84}" presName="Childtext1" presStyleLbl="revTx" presStyleIdx="2" presStyleCnt="4">
        <dgm:presLayoutVars>
          <dgm:chMax val="0"/>
          <dgm:chPref val="0"/>
          <dgm:bulletEnabled val="1"/>
        </dgm:presLayoutVars>
      </dgm:prSet>
      <dgm:spPr/>
    </dgm:pt>
    <dgm:pt modelId="{79645E9D-68FA-4FB5-8FDC-FC8C8B65A332}" type="pres">
      <dgm:prSet presAssocID="{2BFDC284-B264-4A19-90C6-B8934501EA84}" presName="BalanceSpacing" presStyleCnt="0"/>
      <dgm:spPr/>
    </dgm:pt>
    <dgm:pt modelId="{1513B5B4-4F76-4A64-82C2-77BE06A13277}" type="pres">
      <dgm:prSet presAssocID="{2BFDC284-B264-4A19-90C6-B8934501EA84}" presName="BalanceSpacing1" presStyleCnt="0"/>
      <dgm:spPr/>
    </dgm:pt>
    <dgm:pt modelId="{673C9897-DDAA-4F8C-A2C5-47F9ECA889B4}" type="pres">
      <dgm:prSet presAssocID="{C1020472-8C9C-436D-A728-07A3993FF470}" presName="Accent1Text" presStyleLbl="node1" presStyleIdx="5" presStyleCnt="8" custLinFactX="-117821" custLinFactY="-96806" custLinFactNeighborX="-200000" custLinFactNeighborY="-100000"/>
      <dgm:spPr/>
    </dgm:pt>
    <dgm:pt modelId="{7779E0A3-62C2-4D39-97D9-42E55784491C}" type="pres">
      <dgm:prSet presAssocID="{C1020472-8C9C-436D-A728-07A3993FF470}" presName="spaceBetweenRectangles" presStyleCnt="0"/>
      <dgm:spPr/>
    </dgm:pt>
    <dgm:pt modelId="{4B79EA1C-14B1-4A63-9F1A-DD6C5BA43E6C}" type="pres">
      <dgm:prSet presAssocID="{1D8549D5-F026-42C8-BE93-EB1CCDAF7E73}" presName="composite" presStyleCnt="0"/>
      <dgm:spPr/>
    </dgm:pt>
    <dgm:pt modelId="{E7CFFB3E-6DCA-473F-BBE1-419684313363}" type="pres">
      <dgm:prSet presAssocID="{1D8549D5-F026-42C8-BE93-EB1CCDAF7E73}" presName="Parent1" presStyleLbl="node1" presStyleIdx="6" presStyleCnt="8" custScaleX="124400" custScaleY="120710" custLinFactY="-88467" custLinFactNeighborX="24883" custLinFactNeighborY="-100000">
        <dgm:presLayoutVars>
          <dgm:chMax val="1"/>
          <dgm:chPref val="1"/>
          <dgm:bulletEnabled val="1"/>
        </dgm:presLayoutVars>
      </dgm:prSet>
      <dgm:spPr/>
    </dgm:pt>
    <dgm:pt modelId="{F38E9E58-9E28-4F23-8486-F1EF25DB648A}" type="pres">
      <dgm:prSet presAssocID="{1D8549D5-F026-42C8-BE93-EB1CCDAF7E73}" presName="Childtext1" presStyleLbl="revTx" presStyleIdx="3" presStyleCnt="4">
        <dgm:presLayoutVars>
          <dgm:chMax val="0"/>
          <dgm:chPref val="0"/>
          <dgm:bulletEnabled val="1"/>
        </dgm:presLayoutVars>
      </dgm:prSet>
      <dgm:spPr/>
    </dgm:pt>
    <dgm:pt modelId="{E2ECF9D1-E9E0-4B65-BA0F-4395A1BEC662}" type="pres">
      <dgm:prSet presAssocID="{1D8549D5-F026-42C8-BE93-EB1CCDAF7E73}" presName="BalanceSpacing" presStyleCnt="0"/>
      <dgm:spPr/>
    </dgm:pt>
    <dgm:pt modelId="{DC16E2EE-C32D-44F6-814D-4DBBE45A433A}" type="pres">
      <dgm:prSet presAssocID="{1D8549D5-F026-42C8-BE93-EB1CCDAF7E73}" presName="BalanceSpacing1" presStyleCnt="0"/>
      <dgm:spPr/>
    </dgm:pt>
    <dgm:pt modelId="{41481C0E-CC01-4005-9CED-7D34992BA3FD}" type="pres">
      <dgm:prSet presAssocID="{C174122A-1753-42F8-882D-ADA6FB284B95}" presName="Accent1Text" presStyleLbl="node1" presStyleIdx="7" presStyleCnt="8" custLinFactX="-200000" custLinFactY="-100000" custLinFactNeighborX="-235526" custLinFactNeighborY="-111348"/>
      <dgm:spPr/>
    </dgm:pt>
  </dgm:ptLst>
  <dgm:cxnLst>
    <dgm:cxn modelId="{C0A6EA15-E13E-4642-A4DD-1156B2A76106}" type="presOf" srcId="{C1020472-8C9C-436D-A728-07A3993FF470}" destId="{673C9897-DDAA-4F8C-A2C5-47F9ECA889B4}" srcOrd="0" destOrd="0" presId="urn:microsoft.com/office/officeart/2008/layout/AlternatingHexagons"/>
    <dgm:cxn modelId="{46052619-9456-4925-BBC8-C092EC46A98A}" type="presOf" srcId="{C174122A-1753-42F8-882D-ADA6FB284B95}" destId="{41481C0E-CC01-4005-9CED-7D34992BA3FD}" srcOrd="0" destOrd="0" presId="urn:microsoft.com/office/officeart/2008/layout/AlternatingHexagons"/>
    <dgm:cxn modelId="{0B11B33A-503D-4604-A72F-EC87625E5B38}" srcId="{45D360D4-41B3-4D64-848B-3D07464C152A}" destId="{68A5EA82-73F4-4640-98B0-FF6B36139041}" srcOrd="0" destOrd="0" parTransId="{A821E63A-DEAE-4190-84A8-1590DD895A82}" sibTransId="{7CB81FE9-43E2-4A91-9D0E-1FD13C94F35A}"/>
    <dgm:cxn modelId="{FC26C266-B875-467A-B6D9-7F9474BAD3A4}" type="presOf" srcId="{68A5EA82-73F4-4640-98B0-FF6B36139041}" destId="{6CB3E373-5D19-49CA-B805-F775262E290D}" srcOrd="0" destOrd="0" presId="urn:microsoft.com/office/officeart/2008/layout/AlternatingHexagons"/>
    <dgm:cxn modelId="{DD33056B-56BE-42DA-A4F7-3B466DB45A0D}" type="presOf" srcId="{7CB81FE9-43E2-4A91-9D0E-1FD13C94F35A}" destId="{C68875FB-8A01-4802-9796-4EAE76EAC3E0}" srcOrd="0" destOrd="0" presId="urn:microsoft.com/office/officeart/2008/layout/AlternatingHexagons"/>
    <dgm:cxn modelId="{ABB2624B-8070-43B5-A2B0-ADCDDBA753E9}" type="presOf" srcId="{2BFDC284-B264-4A19-90C6-B8934501EA84}" destId="{2605BA76-7492-4345-BC5F-F2F88B976A4B}" srcOrd="0" destOrd="0" presId="urn:microsoft.com/office/officeart/2008/layout/AlternatingHexagons"/>
    <dgm:cxn modelId="{8F823589-554A-4816-B5C0-8C178D6AB907}" type="presOf" srcId="{36A67F78-4202-4304-9BCD-3A8B249CC4AD}" destId="{C74B1AE0-46BC-4868-B2B0-145D315812CD}" srcOrd="0" destOrd="0" presId="urn:microsoft.com/office/officeart/2008/layout/AlternatingHexagons"/>
    <dgm:cxn modelId="{BE78478C-59A1-4132-88AE-4D48B6EBDDE9}" srcId="{45D360D4-41B3-4D64-848B-3D07464C152A}" destId="{2BFDC284-B264-4A19-90C6-B8934501EA84}" srcOrd="2" destOrd="0" parTransId="{BB1F2F31-1177-4C2E-B70E-26FCA16440A1}" sibTransId="{C1020472-8C9C-436D-A728-07A3993FF470}"/>
    <dgm:cxn modelId="{CD2E3A93-BD6B-42BF-A707-2CF422273717}" srcId="{45D360D4-41B3-4D64-848B-3D07464C152A}" destId="{1D8549D5-F026-42C8-BE93-EB1CCDAF7E73}" srcOrd="3" destOrd="0" parTransId="{87B2DE5B-04D4-43AB-95FB-ACF0611C944E}" sibTransId="{C174122A-1753-42F8-882D-ADA6FB284B95}"/>
    <dgm:cxn modelId="{39606396-3D57-4AAB-BB27-E72605D95502}" type="presOf" srcId="{45D360D4-41B3-4D64-848B-3D07464C152A}" destId="{9A44EAEC-3FC9-4FD9-B473-043B274E3897}" srcOrd="0" destOrd="0" presId="urn:microsoft.com/office/officeart/2008/layout/AlternatingHexagons"/>
    <dgm:cxn modelId="{75CC4FB4-0796-4113-9E6F-A6BB23060133}" type="presOf" srcId="{1D8549D5-F026-42C8-BE93-EB1CCDAF7E73}" destId="{E7CFFB3E-6DCA-473F-BBE1-419684313363}" srcOrd="0" destOrd="0" presId="urn:microsoft.com/office/officeart/2008/layout/AlternatingHexagons"/>
    <dgm:cxn modelId="{B6AC85C3-212D-45D7-9E53-7D6BCE792A4E}" type="presOf" srcId="{9E64526E-38B6-4F17-AB80-623761DB36CC}" destId="{465882C8-751A-4CDE-ABE3-968DC0568F7D}" srcOrd="0" destOrd="0" presId="urn:microsoft.com/office/officeart/2008/layout/AlternatingHexagons"/>
    <dgm:cxn modelId="{702489FA-1B8E-4AFB-9108-131B200FB26B}" srcId="{45D360D4-41B3-4D64-848B-3D07464C152A}" destId="{36A67F78-4202-4304-9BCD-3A8B249CC4AD}" srcOrd="1" destOrd="0" parTransId="{E80D0167-F95F-40F4-8EDF-4BEB40656B39}" sibTransId="{9E64526E-38B6-4F17-AB80-623761DB36CC}"/>
    <dgm:cxn modelId="{A2AB0368-F5FB-4B4E-A4DE-A8FA649D03D7}" type="presParOf" srcId="{9A44EAEC-3FC9-4FD9-B473-043B274E3897}" destId="{064686A9-89E4-4565-A63A-892BBA43DECE}" srcOrd="0" destOrd="0" presId="urn:microsoft.com/office/officeart/2008/layout/AlternatingHexagons"/>
    <dgm:cxn modelId="{600315DA-723C-493E-B65F-90A9E1E50B7A}" type="presParOf" srcId="{064686A9-89E4-4565-A63A-892BBA43DECE}" destId="{6CB3E373-5D19-49CA-B805-F775262E290D}" srcOrd="0" destOrd="0" presId="urn:microsoft.com/office/officeart/2008/layout/AlternatingHexagons"/>
    <dgm:cxn modelId="{E81A7FBA-BF27-4D5D-A02D-35B46DBC43B9}" type="presParOf" srcId="{064686A9-89E4-4565-A63A-892BBA43DECE}" destId="{C7183EFB-0F74-4952-B112-2347EF3C4DC6}" srcOrd="1" destOrd="0" presId="urn:microsoft.com/office/officeart/2008/layout/AlternatingHexagons"/>
    <dgm:cxn modelId="{420CB29D-B5E2-41F7-84BB-702F74A2A438}" type="presParOf" srcId="{064686A9-89E4-4565-A63A-892BBA43DECE}" destId="{8E3CF229-FF9F-4723-8338-A09510D41A2A}" srcOrd="2" destOrd="0" presId="urn:microsoft.com/office/officeart/2008/layout/AlternatingHexagons"/>
    <dgm:cxn modelId="{72079CEE-F909-4810-9D37-7E029644B213}" type="presParOf" srcId="{064686A9-89E4-4565-A63A-892BBA43DECE}" destId="{0ACF89BE-AAE9-48C3-8605-16CCD3CB80D2}" srcOrd="3" destOrd="0" presId="urn:microsoft.com/office/officeart/2008/layout/AlternatingHexagons"/>
    <dgm:cxn modelId="{C71757AC-76AF-405A-A4DC-A53E0EDA5803}" type="presParOf" srcId="{064686A9-89E4-4565-A63A-892BBA43DECE}" destId="{C68875FB-8A01-4802-9796-4EAE76EAC3E0}" srcOrd="4" destOrd="0" presId="urn:microsoft.com/office/officeart/2008/layout/AlternatingHexagons"/>
    <dgm:cxn modelId="{4D43B799-C63D-4F84-A437-F06C528D46C3}" type="presParOf" srcId="{9A44EAEC-3FC9-4FD9-B473-043B274E3897}" destId="{1E3372E7-F353-427E-9F00-20FE0723C9AD}" srcOrd="1" destOrd="0" presId="urn:microsoft.com/office/officeart/2008/layout/AlternatingHexagons"/>
    <dgm:cxn modelId="{464664BE-9898-49DC-AC24-625A6E2ABBB7}" type="presParOf" srcId="{9A44EAEC-3FC9-4FD9-B473-043B274E3897}" destId="{EB0BEBF3-7199-4B02-AD20-234FB3834291}" srcOrd="2" destOrd="0" presId="urn:microsoft.com/office/officeart/2008/layout/AlternatingHexagons"/>
    <dgm:cxn modelId="{D73CB106-89F4-4E7B-B782-54618CF96EA3}" type="presParOf" srcId="{EB0BEBF3-7199-4B02-AD20-234FB3834291}" destId="{C74B1AE0-46BC-4868-B2B0-145D315812CD}" srcOrd="0" destOrd="0" presId="urn:microsoft.com/office/officeart/2008/layout/AlternatingHexagons"/>
    <dgm:cxn modelId="{8354FB86-5F1D-4809-925E-5F5CC3A5B46F}" type="presParOf" srcId="{EB0BEBF3-7199-4B02-AD20-234FB3834291}" destId="{F414A6FD-59D5-4E68-BFA2-418B238F7057}" srcOrd="1" destOrd="0" presId="urn:microsoft.com/office/officeart/2008/layout/AlternatingHexagons"/>
    <dgm:cxn modelId="{309E5043-E668-4DB3-84B0-D40EA2A252B4}" type="presParOf" srcId="{EB0BEBF3-7199-4B02-AD20-234FB3834291}" destId="{22BC4252-53A4-4126-840B-48ABE4AED755}" srcOrd="2" destOrd="0" presId="urn:microsoft.com/office/officeart/2008/layout/AlternatingHexagons"/>
    <dgm:cxn modelId="{D4E8210B-84B6-4495-A8E5-3A3C3083EF99}" type="presParOf" srcId="{EB0BEBF3-7199-4B02-AD20-234FB3834291}" destId="{DF8CA973-5225-4D89-87EF-94AFD7C4E24F}" srcOrd="3" destOrd="0" presId="urn:microsoft.com/office/officeart/2008/layout/AlternatingHexagons"/>
    <dgm:cxn modelId="{40665648-D079-4D50-8EBF-46F11FF5F154}" type="presParOf" srcId="{EB0BEBF3-7199-4B02-AD20-234FB3834291}" destId="{465882C8-751A-4CDE-ABE3-968DC0568F7D}" srcOrd="4" destOrd="0" presId="urn:microsoft.com/office/officeart/2008/layout/AlternatingHexagons"/>
    <dgm:cxn modelId="{4D100D9B-2E34-4476-9D26-8A9338D37BB9}" type="presParOf" srcId="{9A44EAEC-3FC9-4FD9-B473-043B274E3897}" destId="{BC6D05F4-0CAF-4147-9ECE-A38CD0AAD16F}" srcOrd="3" destOrd="0" presId="urn:microsoft.com/office/officeart/2008/layout/AlternatingHexagons"/>
    <dgm:cxn modelId="{EAECFC02-9CB7-46D7-861A-AF70500FD36B}" type="presParOf" srcId="{9A44EAEC-3FC9-4FD9-B473-043B274E3897}" destId="{3241775F-5EAE-4FF6-B008-B8ECC74E90D7}" srcOrd="4" destOrd="0" presId="urn:microsoft.com/office/officeart/2008/layout/AlternatingHexagons"/>
    <dgm:cxn modelId="{DB849A54-9F17-4810-873D-DB8CEBE3062C}" type="presParOf" srcId="{3241775F-5EAE-4FF6-B008-B8ECC74E90D7}" destId="{2605BA76-7492-4345-BC5F-F2F88B976A4B}" srcOrd="0" destOrd="0" presId="urn:microsoft.com/office/officeart/2008/layout/AlternatingHexagons"/>
    <dgm:cxn modelId="{855BFCCE-1254-411F-A8C7-4097885034FB}" type="presParOf" srcId="{3241775F-5EAE-4FF6-B008-B8ECC74E90D7}" destId="{72202FE3-E11E-4F95-AD44-5DA8B2E5FEB2}" srcOrd="1" destOrd="0" presId="urn:microsoft.com/office/officeart/2008/layout/AlternatingHexagons"/>
    <dgm:cxn modelId="{2D33D601-B45F-486C-94E9-D2B9EFD5FFCA}" type="presParOf" srcId="{3241775F-5EAE-4FF6-B008-B8ECC74E90D7}" destId="{79645E9D-68FA-4FB5-8FDC-FC8C8B65A332}" srcOrd="2" destOrd="0" presId="urn:microsoft.com/office/officeart/2008/layout/AlternatingHexagons"/>
    <dgm:cxn modelId="{A88FACAB-01CF-400A-96D3-B93166CA17BC}" type="presParOf" srcId="{3241775F-5EAE-4FF6-B008-B8ECC74E90D7}" destId="{1513B5B4-4F76-4A64-82C2-77BE06A13277}" srcOrd="3" destOrd="0" presId="urn:microsoft.com/office/officeart/2008/layout/AlternatingHexagons"/>
    <dgm:cxn modelId="{4AEB1ED2-2CA4-405B-B32F-CE76298BC7F6}" type="presParOf" srcId="{3241775F-5EAE-4FF6-B008-B8ECC74E90D7}" destId="{673C9897-DDAA-4F8C-A2C5-47F9ECA889B4}" srcOrd="4" destOrd="0" presId="urn:microsoft.com/office/officeart/2008/layout/AlternatingHexagons"/>
    <dgm:cxn modelId="{484F505F-F330-4F07-B504-66EA6D4C5F0C}" type="presParOf" srcId="{9A44EAEC-3FC9-4FD9-B473-043B274E3897}" destId="{7779E0A3-62C2-4D39-97D9-42E55784491C}" srcOrd="5" destOrd="0" presId="urn:microsoft.com/office/officeart/2008/layout/AlternatingHexagons"/>
    <dgm:cxn modelId="{EEC5CE4A-956A-48E7-BECF-CF1239D60595}" type="presParOf" srcId="{9A44EAEC-3FC9-4FD9-B473-043B274E3897}" destId="{4B79EA1C-14B1-4A63-9F1A-DD6C5BA43E6C}" srcOrd="6" destOrd="0" presId="urn:microsoft.com/office/officeart/2008/layout/AlternatingHexagons"/>
    <dgm:cxn modelId="{3B9A80E5-92A1-44F7-A1F9-3FF762114BDA}" type="presParOf" srcId="{4B79EA1C-14B1-4A63-9F1A-DD6C5BA43E6C}" destId="{E7CFFB3E-6DCA-473F-BBE1-419684313363}" srcOrd="0" destOrd="0" presId="urn:microsoft.com/office/officeart/2008/layout/AlternatingHexagons"/>
    <dgm:cxn modelId="{726E941C-2C36-4543-8697-B1A47A341286}" type="presParOf" srcId="{4B79EA1C-14B1-4A63-9F1A-DD6C5BA43E6C}" destId="{F38E9E58-9E28-4F23-8486-F1EF25DB648A}" srcOrd="1" destOrd="0" presId="urn:microsoft.com/office/officeart/2008/layout/AlternatingHexagons"/>
    <dgm:cxn modelId="{03FC10A6-524F-4CD6-A0C4-9AFC6FA4063C}" type="presParOf" srcId="{4B79EA1C-14B1-4A63-9F1A-DD6C5BA43E6C}" destId="{E2ECF9D1-E9E0-4B65-BA0F-4395A1BEC662}" srcOrd="2" destOrd="0" presId="urn:microsoft.com/office/officeart/2008/layout/AlternatingHexagons"/>
    <dgm:cxn modelId="{733BAD92-8B7C-4C4E-B63F-B284B7857DC9}" type="presParOf" srcId="{4B79EA1C-14B1-4A63-9F1A-DD6C5BA43E6C}" destId="{DC16E2EE-C32D-44F6-814D-4DBBE45A433A}" srcOrd="3" destOrd="0" presId="urn:microsoft.com/office/officeart/2008/layout/AlternatingHexagons"/>
    <dgm:cxn modelId="{44485811-C790-4609-B7F1-B0E320759362}" type="presParOf" srcId="{4B79EA1C-14B1-4A63-9F1A-DD6C5BA43E6C}" destId="{41481C0E-CC01-4005-9CED-7D34992BA3F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3E373-5D19-49CA-B805-F775262E290D}">
      <dsp:nvSpPr>
        <dsp:cNvPr id="0" name=""/>
        <dsp:cNvSpPr/>
      </dsp:nvSpPr>
      <dsp:spPr>
        <a:xfrm rot="5400000">
          <a:off x="6249394" y="575629"/>
          <a:ext cx="1948060" cy="1746621"/>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de-DE" sz="1100" kern="1200" dirty="0"/>
            <a:t>Management der </a:t>
          </a:r>
          <a:r>
            <a:rPr lang="de-DE" sz="1100" kern="1200" dirty="0" err="1"/>
            <a:t>Selbssteuerung</a:t>
          </a:r>
          <a:endParaRPr lang="de-DE" sz="1100" kern="1200" dirty="0"/>
        </a:p>
      </dsp:txBody>
      <dsp:txXfrm rot="-5400000">
        <a:off x="6626166" y="782800"/>
        <a:ext cx="1194515" cy="1332280"/>
      </dsp:txXfrm>
    </dsp:sp>
    <dsp:sp modelId="{C7183EFB-0F74-4952-B112-2347EF3C4DC6}">
      <dsp:nvSpPr>
        <dsp:cNvPr id="0" name=""/>
        <dsp:cNvSpPr/>
      </dsp:nvSpPr>
      <dsp:spPr>
        <a:xfrm>
          <a:off x="7462750" y="480384"/>
          <a:ext cx="1801040" cy="968301"/>
        </a:xfrm>
        <a:prstGeom prst="rect">
          <a:avLst/>
        </a:prstGeom>
        <a:noFill/>
        <a:ln>
          <a:noFill/>
        </a:ln>
        <a:effectLst/>
      </dsp:spPr>
      <dsp:style>
        <a:lnRef idx="0">
          <a:scrgbClr r="0" g="0" b="0"/>
        </a:lnRef>
        <a:fillRef idx="0">
          <a:scrgbClr r="0" g="0" b="0"/>
        </a:fillRef>
        <a:effectRef idx="0">
          <a:scrgbClr r="0" g="0" b="0"/>
        </a:effectRef>
        <a:fontRef idx="minor"/>
      </dsp:style>
    </dsp:sp>
    <dsp:sp modelId="{C68875FB-8A01-4802-9796-4EAE76EAC3E0}">
      <dsp:nvSpPr>
        <dsp:cNvPr id="0" name=""/>
        <dsp:cNvSpPr/>
      </dsp:nvSpPr>
      <dsp:spPr>
        <a:xfrm rot="5400000">
          <a:off x="-104899" y="858212"/>
          <a:ext cx="1613835" cy="1404036"/>
        </a:xfrm>
        <a:prstGeom prst="hexagon">
          <a:avLst>
            <a:gd name="adj" fmla="val 25000"/>
            <a:gd name="vf" fmla="val 115470"/>
          </a:avLst>
        </a:prstGeom>
        <a:solidFill>
          <a:schemeClr val="accent3">
            <a:hueOff val="108633"/>
            <a:satOff val="792"/>
            <a:lumOff val="-15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de-DE" sz="3600" kern="1200"/>
        </a:p>
      </dsp:txBody>
      <dsp:txXfrm rot="-5400000">
        <a:off x="218796" y="1004802"/>
        <a:ext cx="966444" cy="1110857"/>
      </dsp:txXfrm>
    </dsp:sp>
    <dsp:sp modelId="{C74B1AE0-46BC-4868-B2B0-145D315812CD}">
      <dsp:nvSpPr>
        <dsp:cNvPr id="0" name=""/>
        <dsp:cNvSpPr/>
      </dsp:nvSpPr>
      <dsp:spPr>
        <a:xfrm rot="5400000">
          <a:off x="4371202" y="588750"/>
          <a:ext cx="1948060" cy="1746621"/>
        </a:xfrm>
        <a:prstGeom prst="hexagon">
          <a:avLst>
            <a:gd name="adj" fmla="val 25000"/>
            <a:gd name="vf" fmla="val 115470"/>
          </a:avLst>
        </a:prstGeom>
        <a:solidFill>
          <a:schemeClr val="accent3">
            <a:hueOff val="217266"/>
            <a:satOff val="1584"/>
            <a:lumOff val="-3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ClrTx/>
            <a:buSzTx/>
            <a:buFontTx/>
            <a:buNone/>
          </a:pPr>
          <a:r>
            <a:rPr kumimoji="0" lang="de-DE" sz="1100" b="0" i="0" u="none" strike="noStrike" kern="1200" cap="none" spc="-1" normalizeH="0" baseline="0" noProof="0" dirty="0">
              <a:ln/>
              <a:effectLst/>
              <a:uLnTx/>
              <a:uFillTx/>
            </a:rPr>
            <a:t>Koordination von Arbeitszeiten in und zwischen Gruppen</a:t>
          </a:r>
          <a:endParaRPr lang="de-DE" sz="1100" kern="1200" dirty="0"/>
        </a:p>
      </dsp:txBody>
      <dsp:txXfrm rot="-5400000">
        <a:off x="4747974" y="795921"/>
        <a:ext cx="1194515" cy="1332280"/>
      </dsp:txXfrm>
    </dsp:sp>
    <dsp:sp modelId="{F414A6FD-59D5-4E68-BFA2-418B238F7057}">
      <dsp:nvSpPr>
        <dsp:cNvPr id="0" name=""/>
        <dsp:cNvSpPr/>
      </dsp:nvSpPr>
      <dsp:spPr>
        <a:xfrm>
          <a:off x="3471561" y="2194048"/>
          <a:ext cx="1742941" cy="968301"/>
        </a:xfrm>
        <a:prstGeom prst="rect">
          <a:avLst/>
        </a:prstGeom>
        <a:noFill/>
        <a:ln>
          <a:noFill/>
        </a:ln>
        <a:effectLst/>
      </dsp:spPr>
      <dsp:style>
        <a:lnRef idx="0">
          <a:scrgbClr r="0" g="0" b="0"/>
        </a:lnRef>
        <a:fillRef idx="0">
          <a:scrgbClr r="0" g="0" b="0"/>
        </a:fillRef>
        <a:effectRef idx="0">
          <a:scrgbClr r="0" g="0" b="0"/>
        </a:effectRef>
        <a:fontRef idx="minor"/>
      </dsp:style>
    </dsp:sp>
    <dsp:sp modelId="{465882C8-751A-4CDE-ABE3-968DC0568F7D}">
      <dsp:nvSpPr>
        <dsp:cNvPr id="0" name=""/>
        <dsp:cNvSpPr/>
      </dsp:nvSpPr>
      <dsp:spPr>
        <a:xfrm rot="5400000">
          <a:off x="-104899" y="1580839"/>
          <a:ext cx="1613835" cy="1404036"/>
        </a:xfrm>
        <a:prstGeom prst="hexagon">
          <a:avLst>
            <a:gd name="adj" fmla="val 25000"/>
            <a:gd name="vf" fmla="val 115470"/>
          </a:avLst>
        </a:prstGeom>
        <a:solidFill>
          <a:schemeClr val="accent3">
            <a:hueOff val="325899"/>
            <a:satOff val="2376"/>
            <a:lumOff val="-4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de-DE" sz="3600" kern="1200"/>
        </a:p>
      </dsp:txBody>
      <dsp:txXfrm rot="-5400000">
        <a:off x="218796" y="1727429"/>
        <a:ext cx="966444" cy="1110857"/>
      </dsp:txXfrm>
    </dsp:sp>
    <dsp:sp modelId="{2605BA76-7492-4345-BC5F-F2F88B976A4B}">
      <dsp:nvSpPr>
        <dsp:cNvPr id="0" name=""/>
        <dsp:cNvSpPr/>
      </dsp:nvSpPr>
      <dsp:spPr>
        <a:xfrm rot="5400000">
          <a:off x="7179625" y="2175424"/>
          <a:ext cx="1948060" cy="1746621"/>
        </a:xfrm>
        <a:prstGeom prst="hexagon">
          <a:avLst>
            <a:gd name="adj" fmla="val 25000"/>
            <a:gd name="vf" fmla="val 115470"/>
          </a:avLst>
        </a:prstGeom>
        <a:solidFill>
          <a:schemeClr val="accent3">
            <a:hueOff val="434531"/>
            <a:satOff val="3167"/>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ClrTx/>
            <a:buSzTx/>
            <a:buFontTx/>
            <a:buNone/>
          </a:pPr>
          <a:r>
            <a:rPr kumimoji="0" lang="de-DE" sz="1100" b="0" i="0" u="none" strike="noStrike" kern="1200" cap="none" spc="-1" normalizeH="0" baseline="0" noProof="0" dirty="0">
              <a:ln/>
              <a:effectLst/>
              <a:uLnTx/>
              <a:uFillTx/>
            </a:rPr>
            <a:t>Integration differenzieller und konflikthaltiger Arbeitszeit-Interessen</a:t>
          </a:r>
        </a:p>
      </dsp:txBody>
      <dsp:txXfrm rot="-5400000">
        <a:off x="7556397" y="2382595"/>
        <a:ext cx="1194515" cy="1332280"/>
      </dsp:txXfrm>
    </dsp:sp>
    <dsp:sp modelId="{72202FE3-E11E-4F95-AD44-5DA8B2E5FEB2}">
      <dsp:nvSpPr>
        <dsp:cNvPr id="0" name=""/>
        <dsp:cNvSpPr/>
      </dsp:nvSpPr>
      <dsp:spPr>
        <a:xfrm>
          <a:off x="7480328" y="3898096"/>
          <a:ext cx="1801040" cy="968301"/>
        </a:xfrm>
        <a:prstGeom prst="rect">
          <a:avLst/>
        </a:prstGeom>
        <a:noFill/>
        <a:ln>
          <a:noFill/>
        </a:ln>
        <a:effectLst/>
      </dsp:spPr>
      <dsp:style>
        <a:lnRef idx="0">
          <a:scrgbClr r="0" g="0" b="0"/>
        </a:lnRef>
        <a:fillRef idx="0">
          <a:scrgbClr r="0" g="0" b="0"/>
        </a:fillRef>
        <a:effectRef idx="0">
          <a:scrgbClr r="0" g="0" b="0"/>
        </a:effectRef>
        <a:fontRef idx="minor"/>
      </dsp:style>
    </dsp:sp>
    <dsp:sp modelId="{673C9897-DDAA-4F8C-A2C5-47F9ECA889B4}">
      <dsp:nvSpPr>
        <dsp:cNvPr id="0" name=""/>
        <dsp:cNvSpPr/>
      </dsp:nvSpPr>
      <dsp:spPr>
        <a:xfrm rot="5400000">
          <a:off x="-49895" y="504104"/>
          <a:ext cx="1613835" cy="1404036"/>
        </a:xfrm>
        <a:prstGeom prst="hexagon">
          <a:avLst>
            <a:gd name="adj" fmla="val 25000"/>
            <a:gd name="vf" fmla="val 115470"/>
          </a:avLst>
        </a:prstGeom>
        <a:solidFill>
          <a:schemeClr val="accent3">
            <a:hueOff val="543164"/>
            <a:satOff val="3959"/>
            <a:lumOff val="-77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de-DE" sz="3600" kern="1200" dirty="0"/>
        </a:p>
      </dsp:txBody>
      <dsp:txXfrm rot="-5400000">
        <a:off x="273800" y="650694"/>
        <a:ext cx="966444" cy="1110857"/>
      </dsp:txXfrm>
    </dsp:sp>
    <dsp:sp modelId="{E7CFFB3E-6DCA-473F-BBE1-419684313363}">
      <dsp:nvSpPr>
        <dsp:cNvPr id="0" name=""/>
        <dsp:cNvSpPr/>
      </dsp:nvSpPr>
      <dsp:spPr>
        <a:xfrm rot="5400000">
          <a:off x="5349956" y="2171438"/>
          <a:ext cx="1948060" cy="1746621"/>
        </a:xfrm>
        <a:prstGeom prst="hexagon">
          <a:avLst>
            <a:gd name="adj" fmla="val 25000"/>
            <a:gd name="vf" fmla="val 115470"/>
          </a:avLst>
        </a:prstGeom>
        <a:solidFill>
          <a:schemeClr val="accent3">
            <a:hueOff val="651797"/>
            <a:satOff val="4751"/>
            <a:lumOff val="-92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de-DE" sz="1100" b="0" i="0" u="none" strike="noStrike" kern="1200" cap="none" spc="-1" normalizeH="0" baseline="0" noProof="0" dirty="0">
              <a:ln/>
              <a:effectLst/>
              <a:uLnTx/>
              <a:uFillTx/>
            </a:rPr>
            <a:t>„</a:t>
          </a:r>
          <a:r>
            <a:rPr kumimoji="0" lang="de-DE" sz="1100" b="0" i="0" u="none" strike="noStrike" kern="1200" cap="none" spc="-1" normalizeH="0" baseline="0" noProof="0" dirty="0" err="1">
              <a:ln/>
              <a:effectLst/>
              <a:uLnTx/>
              <a:uFillTx/>
            </a:rPr>
            <a:t>change</a:t>
          </a:r>
          <a:r>
            <a:rPr kumimoji="0" lang="de-DE" sz="1100" b="0" i="0" u="none" strike="noStrike" kern="1200" cap="none" spc="-1" normalizeH="0" baseline="0" noProof="0" dirty="0">
              <a:ln/>
              <a:effectLst/>
              <a:uLnTx/>
              <a:uFillTx/>
            </a:rPr>
            <a:t> </a:t>
          </a:r>
          <a:r>
            <a:rPr kumimoji="0" lang="de-DE" sz="1100" b="0" i="0" u="none" strike="noStrike" kern="1200" cap="none" spc="-1" normalizeH="0" baseline="0" noProof="0" dirty="0" err="1">
              <a:ln/>
              <a:effectLst/>
              <a:uLnTx/>
              <a:uFillTx/>
            </a:rPr>
            <a:t>agents</a:t>
          </a:r>
          <a:r>
            <a:rPr kumimoji="0" lang="de-DE" sz="1100" b="0" i="0" u="none" strike="noStrike" kern="1200" cap="none" spc="-1" normalizeH="0" baseline="0" noProof="0" dirty="0">
              <a:ln/>
              <a:effectLst/>
              <a:uLnTx/>
              <a:uFillTx/>
            </a:rPr>
            <a:t>“ im Prozess der Arbeitszeit-Veränderung</a:t>
          </a:r>
        </a:p>
      </dsp:txBody>
      <dsp:txXfrm rot="-5400000">
        <a:off x="5726728" y="2378609"/>
        <a:ext cx="1194515" cy="1332280"/>
      </dsp:txXfrm>
    </dsp:sp>
    <dsp:sp modelId="{F38E9E58-9E28-4F23-8486-F1EF25DB648A}">
      <dsp:nvSpPr>
        <dsp:cNvPr id="0" name=""/>
        <dsp:cNvSpPr/>
      </dsp:nvSpPr>
      <dsp:spPr>
        <a:xfrm>
          <a:off x="3471561" y="5602145"/>
          <a:ext cx="1742941" cy="968301"/>
        </a:xfrm>
        <a:prstGeom prst="rect">
          <a:avLst/>
        </a:prstGeom>
        <a:noFill/>
        <a:ln>
          <a:noFill/>
        </a:ln>
        <a:effectLst/>
      </dsp:spPr>
      <dsp:style>
        <a:lnRef idx="0">
          <a:scrgbClr r="0" g="0" b="0"/>
        </a:lnRef>
        <a:fillRef idx="0">
          <a:scrgbClr r="0" g="0" b="0"/>
        </a:fillRef>
        <a:effectRef idx="0">
          <a:scrgbClr r="0" g="0" b="0"/>
        </a:effectRef>
        <a:fontRef idx="minor"/>
      </dsp:style>
    </dsp:sp>
    <dsp:sp modelId="{41481C0E-CC01-4005-9CED-7D34992BA3FD}">
      <dsp:nvSpPr>
        <dsp:cNvPr id="0" name=""/>
        <dsp:cNvSpPr/>
      </dsp:nvSpPr>
      <dsp:spPr>
        <a:xfrm rot="5400000">
          <a:off x="569117" y="1973469"/>
          <a:ext cx="1613835" cy="1404036"/>
        </a:xfrm>
        <a:prstGeom prst="hexagon">
          <a:avLst>
            <a:gd name="adj" fmla="val 25000"/>
            <a:gd name="vf" fmla="val 115470"/>
          </a:avLst>
        </a:prstGeom>
        <a:solidFill>
          <a:schemeClr val="accent3">
            <a:hueOff val="760430"/>
            <a:satOff val="5543"/>
            <a:lumOff val="-10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de-DE" sz="3600" kern="1200"/>
        </a:p>
      </dsp:txBody>
      <dsp:txXfrm rot="-5400000">
        <a:off x="892812" y="2120059"/>
        <a:ext cx="966444" cy="111085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78DED714-FFF3-46B0-914B-E098E160E7E2}" type="datetimeFigureOut">
              <a:rPr lang="de-AT" smtClean="0"/>
              <a:t>15.10.2026</a:t>
            </a:fld>
            <a:endParaRPr lang="de-AT"/>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BF115D20-66AA-4CAD-9038-0AAA8DCE8324}" type="slidenum">
              <a:rPr lang="de-AT" smtClean="0"/>
              <a:t>‹Nr.›</a:t>
            </a:fld>
            <a:endParaRPr lang="de-AT"/>
          </a:p>
        </p:txBody>
      </p:sp>
    </p:spTree>
    <p:extLst>
      <p:ext uri="{BB962C8B-B14F-4D97-AF65-F5344CB8AC3E}">
        <p14:creationId xmlns:p14="http://schemas.microsoft.com/office/powerpoint/2010/main" val="341256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8" name="Bildplatzhalter 8">
            <a:extLst>
              <a:ext uri="{FF2B5EF4-FFF2-40B4-BE49-F238E27FC236}">
                <a16:creationId xmlns:a16="http://schemas.microsoft.com/office/drawing/2014/main" id="{88B06C53-840E-0D2F-15BC-0297D844259A}"/>
              </a:ext>
            </a:extLst>
          </p:cNvPr>
          <p:cNvSpPr>
            <a:spLocks noGrp="1"/>
          </p:cNvSpPr>
          <p:nvPr>
            <p:ph type="pic" sz="quarter" idx="13"/>
          </p:nvPr>
        </p:nvSpPr>
        <p:spPr>
          <a:xfrm>
            <a:off x="7174100" y="189000"/>
            <a:ext cx="6480000" cy="6480000"/>
          </a:xfrm>
          <a:prstGeom prst="ellipse">
            <a:avLst/>
          </a:prstGeom>
        </p:spPr>
        <p:txBody>
          <a:bodyPr/>
          <a:lstStyle/>
          <a:p>
            <a:endParaRPr lang="de-AT"/>
          </a:p>
        </p:txBody>
      </p:sp>
      <p:sp>
        <p:nvSpPr>
          <p:cNvPr id="2" name="Titel 1">
            <a:extLst>
              <a:ext uri="{FF2B5EF4-FFF2-40B4-BE49-F238E27FC236}">
                <a16:creationId xmlns:a16="http://schemas.microsoft.com/office/drawing/2014/main" id="{28F718D6-27FF-3621-812B-3694B0E55E64}"/>
              </a:ext>
            </a:extLst>
          </p:cNvPr>
          <p:cNvSpPr>
            <a:spLocks noGrp="1"/>
          </p:cNvSpPr>
          <p:nvPr>
            <p:ph type="ctrTitle"/>
          </p:nvPr>
        </p:nvSpPr>
        <p:spPr>
          <a:xfrm>
            <a:off x="662574" y="2108478"/>
            <a:ext cx="6037163" cy="1655763"/>
          </a:xfrm>
        </p:spPr>
        <p:txBody>
          <a:bodyPr anchor="ctr">
            <a:normAutofit/>
          </a:bodyPr>
          <a:lstStyle>
            <a:lvl1pPr algn="l">
              <a:defRPr sz="4800">
                <a:solidFill>
                  <a:schemeClr val="accent2"/>
                </a:solidFill>
                <a:latin typeface="Verdana Pro Black" panose="020B0A04030504040204" pitchFamily="34" charset="0"/>
              </a:defRPr>
            </a:lvl1pPr>
          </a:lstStyle>
          <a:p>
            <a:endParaRPr lang="de-AT" dirty="0"/>
          </a:p>
        </p:txBody>
      </p:sp>
      <p:sp>
        <p:nvSpPr>
          <p:cNvPr id="3" name="Untertitel 2">
            <a:extLst>
              <a:ext uri="{FF2B5EF4-FFF2-40B4-BE49-F238E27FC236}">
                <a16:creationId xmlns:a16="http://schemas.microsoft.com/office/drawing/2014/main" id="{9C628D61-E581-19B7-B824-72EBA6C42424}"/>
              </a:ext>
            </a:extLst>
          </p:cNvPr>
          <p:cNvSpPr>
            <a:spLocks noGrp="1"/>
          </p:cNvSpPr>
          <p:nvPr>
            <p:ph type="subTitle" idx="1"/>
          </p:nvPr>
        </p:nvSpPr>
        <p:spPr>
          <a:xfrm>
            <a:off x="662574" y="3764241"/>
            <a:ext cx="6037163" cy="1178773"/>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AT" dirty="0"/>
          </a:p>
        </p:txBody>
      </p:sp>
      <p:pic>
        <p:nvPicPr>
          <p:cNvPr id="8" name="Grafik 7" descr="Ein Bild, das Text enthält.&#10;&#10;Automatisch generierte Beschreibung">
            <a:extLst>
              <a:ext uri="{FF2B5EF4-FFF2-40B4-BE49-F238E27FC236}">
                <a16:creationId xmlns:a16="http://schemas.microsoft.com/office/drawing/2014/main" id="{654EF17C-C6C0-30A4-1B58-B75C7FB28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3065" y="400118"/>
            <a:ext cx="4242720" cy="994116"/>
          </a:xfrm>
          <a:prstGeom prst="rect">
            <a:avLst/>
          </a:prstGeom>
        </p:spPr>
      </p:pic>
      <p:pic>
        <p:nvPicPr>
          <p:cNvPr id="6" name="Grafik 5">
            <a:extLst>
              <a:ext uri="{FF2B5EF4-FFF2-40B4-BE49-F238E27FC236}">
                <a16:creationId xmlns:a16="http://schemas.microsoft.com/office/drawing/2014/main" id="{ED2C495A-AA99-EF90-8680-F3A86C17D8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3210" y="5216863"/>
            <a:ext cx="7619048" cy="952381"/>
          </a:xfrm>
          <a:prstGeom prst="rect">
            <a:avLst/>
          </a:prstGeom>
        </p:spPr>
      </p:pic>
    </p:spTree>
    <p:extLst>
      <p:ext uri="{BB962C8B-B14F-4D97-AF65-F5344CB8AC3E}">
        <p14:creationId xmlns:p14="http://schemas.microsoft.com/office/powerpoint/2010/main" val="2917766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rot="16200000">
            <a:off x="-956408" y="2957329"/>
            <a:ext cx="3204796" cy="662781"/>
          </a:xfrm>
        </p:spPr>
        <p:txBody>
          <a:bodyPr>
            <a:normAutofit/>
          </a:bodyPr>
          <a:lstStyle>
            <a:lvl1pPr algn="ctr">
              <a:defRPr sz="2400">
                <a:solidFill>
                  <a:srgbClr val="F39427"/>
                </a:solidFill>
                <a:latin typeface="+mn-lt"/>
              </a:defRPr>
            </a:lvl1pPr>
          </a:lstStyle>
          <a:p>
            <a:r>
              <a:rPr lang="de-DE" dirty="0"/>
              <a:t>Agenda</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5934808" y="1566801"/>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5" name="Fußzeilenplatzhalter 4">
            <a:extLst>
              <a:ext uri="{FF2B5EF4-FFF2-40B4-BE49-F238E27FC236}">
                <a16:creationId xmlns:a16="http://schemas.microsoft.com/office/drawing/2014/main" id="{9E0F1087-6C02-EDA5-98D5-750CF0ADE1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dirty="0"/>
              <a:t>Demografieberatung Digi+</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Bildplatzhalter 8">
            <a:extLst>
              <a:ext uri="{FF2B5EF4-FFF2-40B4-BE49-F238E27FC236}">
                <a16:creationId xmlns:a16="http://schemas.microsoft.com/office/drawing/2014/main" id="{D762D5F9-82D1-7811-7641-BEB1254508AD}"/>
              </a:ext>
            </a:extLst>
          </p:cNvPr>
          <p:cNvSpPr>
            <a:spLocks noGrp="1"/>
          </p:cNvSpPr>
          <p:nvPr>
            <p:ph type="pic" sz="quarter" idx="13"/>
          </p:nvPr>
        </p:nvSpPr>
        <p:spPr>
          <a:xfrm>
            <a:off x="1275007" y="747346"/>
            <a:ext cx="4202112" cy="5090746"/>
          </a:xfrm>
          <a:prstGeom prst="roundRect">
            <a:avLst>
              <a:gd name="adj" fmla="val 7251"/>
            </a:avLst>
          </a:prstGeom>
        </p:spPr>
        <p:txBody>
          <a:bodyPr/>
          <a:lstStyle/>
          <a:p>
            <a:endParaRPr lang="de-AT"/>
          </a:p>
        </p:txBody>
      </p:sp>
      <p:sp>
        <p:nvSpPr>
          <p:cNvPr id="15" name="Inhaltsplatzhalter 2">
            <a:extLst>
              <a:ext uri="{FF2B5EF4-FFF2-40B4-BE49-F238E27FC236}">
                <a16:creationId xmlns:a16="http://schemas.microsoft.com/office/drawing/2014/main" id="{9BF4ACD1-0617-AA44-9B78-8EA50FFCD8EB}"/>
              </a:ext>
            </a:extLst>
          </p:cNvPr>
          <p:cNvSpPr>
            <a:spLocks noGrp="1"/>
          </p:cNvSpPr>
          <p:nvPr>
            <p:ph idx="14"/>
          </p:nvPr>
        </p:nvSpPr>
        <p:spPr>
          <a:xfrm>
            <a:off x="5934808" y="254283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6" name="Inhaltsplatzhalter 2">
            <a:extLst>
              <a:ext uri="{FF2B5EF4-FFF2-40B4-BE49-F238E27FC236}">
                <a16:creationId xmlns:a16="http://schemas.microsoft.com/office/drawing/2014/main" id="{EAEDFAB0-D640-E936-9EBE-6CFE3D452674}"/>
              </a:ext>
            </a:extLst>
          </p:cNvPr>
          <p:cNvSpPr>
            <a:spLocks noGrp="1"/>
          </p:cNvSpPr>
          <p:nvPr>
            <p:ph idx="15"/>
          </p:nvPr>
        </p:nvSpPr>
        <p:spPr>
          <a:xfrm>
            <a:off x="5934808" y="3529074"/>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7" name="Inhaltsplatzhalter 2">
            <a:extLst>
              <a:ext uri="{FF2B5EF4-FFF2-40B4-BE49-F238E27FC236}">
                <a16:creationId xmlns:a16="http://schemas.microsoft.com/office/drawing/2014/main" id="{BC21ED04-2C7E-D530-1C55-50DB2FD77E67}"/>
              </a:ext>
            </a:extLst>
          </p:cNvPr>
          <p:cNvSpPr>
            <a:spLocks noGrp="1"/>
          </p:cNvSpPr>
          <p:nvPr>
            <p:ph idx="16"/>
          </p:nvPr>
        </p:nvSpPr>
        <p:spPr>
          <a:xfrm>
            <a:off x="5934807" y="451530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10" name="Grafik 9" descr="Ein Bild, das Text enthält.&#10;&#10;Automatisch generierte Beschreibung">
            <a:extLst>
              <a:ext uri="{FF2B5EF4-FFF2-40B4-BE49-F238E27FC236}">
                <a16:creationId xmlns:a16="http://schemas.microsoft.com/office/drawing/2014/main" id="{C7ECFF6C-81BE-6861-1504-41EDB113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6125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folie 01">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AA13BCDE-5E6E-5534-D8CE-3C98941A7F73}"/>
              </a:ext>
            </a:extLst>
          </p:cNvPr>
          <p:cNvSpPr>
            <a:spLocks noGrp="1"/>
          </p:cNvSpPr>
          <p:nvPr>
            <p:ph type="pic" sz="quarter" idx="13"/>
          </p:nvPr>
        </p:nvSpPr>
        <p:spPr>
          <a:xfrm>
            <a:off x="0" y="0"/>
            <a:ext cx="12192000" cy="6858000"/>
          </a:xfrm>
        </p:spPr>
        <p:txBody>
          <a:bodyPr/>
          <a:lstStyle/>
          <a:p>
            <a:endParaRPr lang="de-AT"/>
          </a:p>
        </p:txBody>
      </p:sp>
      <p:sp>
        <p:nvSpPr>
          <p:cNvPr id="6" name="Foliennummernplatzhalter 5">
            <a:extLst>
              <a:ext uri="{FF2B5EF4-FFF2-40B4-BE49-F238E27FC236}">
                <a16:creationId xmlns:a16="http://schemas.microsoft.com/office/drawing/2014/main" id="{2B6AF8A2-140A-04A9-3657-90A2076BAD7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2" name="Titel 1">
            <a:extLst>
              <a:ext uri="{FF2B5EF4-FFF2-40B4-BE49-F238E27FC236}">
                <a16:creationId xmlns:a16="http://schemas.microsoft.com/office/drawing/2014/main" id="{86CD6CB7-E9F0-0B30-B263-7ED68A54DE8D}"/>
              </a:ext>
            </a:extLst>
          </p:cNvPr>
          <p:cNvSpPr>
            <a:spLocks noGrp="1"/>
          </p:cNvSpPr>
          <p:nvPr>
            <p:ph type="title"/>
          </p:nvPr>
        </p:nvSpPr>
        <p:spPr>
          <a:xfrm>
            <a:off x="2101606" y="1855177"/>
            <a:ext cx="7988788" cy="1411714"/>
          </a:xfrm>
          <a:prstGeom prst="roundRect">
            <a:avLst>
              <a:gd name="adj" fmla="val 50000"/>
            </a:avLst>
          </a:prstGeom>
          <a:solidFill>
            <a:schemeClr val="bg1">
              <a:alpha val="69804"/>
            </a:schemeClr>
          </a:solidFill>
        </p:spPr>
        <p:txBody>
          <a:bodyPr anchor="ctr">
            <a:normAutofit/>
          </a:bodyPr>
          <a:lstStyle>
            <a:lvl1pPr algn="ctr">
              <a:defRPr sz="3200">
                <a:solidFill>
                  <a:schemeClr val="accent1"/>
                </a:solidFill>
              </a:defRPr>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C706A14D-BEE7-B410-D9CB-9C7690CF9A57}"/>
              </a:ext>
            </a:extLst>
          </p:cNvPr>
          <p:cNvSpPr>
            <a:spLocks noGrp="1"/>
          </p:cNvSpPr>
          <p:nvPr>
            <p:ph type="body" idx="1"/>
          </p:nvPr>
        </p:nvSpPr>
        <p:spPr>
          <a:xfrm>
            <a:off x="831850" y="3266891"/>
            <a:ext cx="105156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pic>
        <p:nvPicPr>
          <p:cNvPr id="10" name="Grafik 9" descr="Ein Bild, das Text enthält.&#10;&#10;Automatisch generierte Beschreibung">
            <a:extLst>
              <a:ext uri="{FF2B5EF4-FFF2-40B4-BE49-F238E27FC236}">
                <a16:creationId xmlns:a16="http://schemas.microsoft.com/office/drawing/2014/main" id="{4790ACEA-0547-59B3-8BF4-6B0973DED9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1770" y="298722"/>
            <a:ext cx="2304630" cy="540000"/>
          </a:xfrm>
          <a:prstGeom prst="rect">
            <a:avLst/>
          </a:prstGeom>
        </p:spPr>
      </p:pic>
      <p:sp>
        <p:nvSpPr>
          <p:cNvPr id="11" name="Fußzeilenplatzhalter 4">
            <a:extLst>
              <a:ext uri="{FF2B5EF4-FFF2-40B4-BE49-F238E27FC236}">
                <a16:creationId xmlns:a16="http://schemas.microsoft.com/office/drawing/2014/main" id="{720F6E9E-F22D-3BF5-2264-04686841B87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19133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7" name="Grafik 6" descr="Ein Bild, das Text enthält.&#10;&#10;Automatisch generierte Beschreibung">
            <a:extLst>
              <a:ext uri="{FF2B5EF4-FFF2-40B4-BE49-F238E27FC236}">
                <a16:creationId xmlns:a16="http://schemas.microsoft.com/office/drawing/2014/main" id="{F685D8A0-1E6C-2E6F-76BF-991D022D6A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C5801CAE-672E-AB6C-89ED-E71AD5F350D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29673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ter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6"/>
            <a:ext cx="8318500" cy="941388"/>
          </a:xfrm>
        </p:spPr>
        <p:txBody>
          <a:bodyPr anchor="b">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838200" y="2352675"/>
            <a:ext cx="10515600" cy="38242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Titel 1">
            <a:extLst>
              <a:ext uri="{FF2B5EF4-FFF2-40B4-BE49-F238E27FC236}">
                <a16:creationId xmlns:a16="http://schemas.microsoft.com/office/drawing/2014/main" id="{07FBF08E-6138-B5FC-0287-B7275FBDD7BE}"/>
              </a:ext>
            </a:extLst>
          </p:cNvPr>
          <p:cNvSpPr txBox="1">
            <a:spLocks/>
          </p:cNvSpPr>
          <p:nvPr userDrawn="1"/>
        </p:nvSpPr>
        <p:spPr>
          <a:xfrm>
            <a:off x="838200" y="1312865"/>
            <a:ext cx="10515600" cy="78263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DE" sz="2400" dirty="0">
                <a:solidFill>
                  <a:schemeClr val="accent2"/>
                </a:solidFill>
                <a:latin typeface="+mn-lt"/>
              </a:rPr>
              <a:t>Mastertitelformat bearbeiten</a:t>
            </a:r>
            <a:endParaRPr lang="de-AT" sz="2400" dirty="0">
              <a:solidFill>
                <a:schemeClr val="accent2"/>
              </a:solidFill>
              <a:latin typeface="+mn-lt"/>
            </a:endParaRPr>
          </a:p>
        </p:txBody>
      </p:sp>
      <p:pic>
        <p:nvPicPr>
          <p:cNvPr id="8" name="Grafik 7" descr="Ein Bild, das Text enthält.&#10;&#10;Automatisch generierte Beschreibung">
            <a:extLst>
              <a:ext uri="{FF2B5EF4-FFF2-40B4-BE49-F238E27FC236}">
                <a16:creationId xmlns:a16="http://schemas.microsoft.com/office/drawing/2014/main" id="{4DCA8A6D-6AB8-1B93-E283-AEED024332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72A3F494-4131-D617-4140-DAEEDB75CEBF}"/>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09495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B2C1C950-1B00-4B66-BFC4-DC8F087E3103}"/>
              </a:ext>
            </a:extLst>
          </p:cNvPr>
          <p:cNvSpPr>
            <a:spLocks noGrp="1"/>
          </p:cNvSpPr>
          <p:nvPr>
            <p:ph type="pic" sz="quarter" idx="13"/>
          </p:nvPr>
        </p:nvSpPr>
        <p:spPr>
          <a:xfrm>
            <a:off x="0" y="0"/>
            <a:ext cx="5029200" cy="6858000"/>
          </a:xfrm>
        </p:spPr>
        <p:txBody>
          <a:bodyPr/>
          <a:lstStyle/>
          <a:p>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5800726" y="1481932"/>
            <a:ext cx="5553074"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hasCustomPrompt="1"/>
          </p:nvPr>
        </p:nvSpPr>
        <p:spPr>
          <a:xfrm>
            <a:off x="5800726" y="2876550"/>
            <a:ext cx="5553074" cy="244792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Rechteck: abgerundete Ecken 8">
            <a:extLst>
              <a:ext uri="{FF2B5EF4-FFF2-40B4-BE49-F238E27FC236}">
                <a16:creationId xmlns:a16="http://schemas.microsoft.com/office/drawing/2014/main" id="{E4698524-9E41-5F0A-69DA-B42D4E119CC9}"/>
              </a:ext>
            </a:extLst>
          </p:cNvPr>
          <p:cNvSpPr/>
          <p:nvPr userDrawn="1"/>
        </p:nvSpPr>
        <p:spPr>
          <a:xfrm>
            <a:off x="4855551" y="1702991"/>
            <a:ext cx="347297" cy="345201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7" name="Grafik 6" descr="Ein Bild, das Text enthält.&#10;&#10;Automatisch generierte Beschreibung">
            <a:extLst>
              <a:ext uri="{FF2B5EF4-FFF2-40B4-BE49-F238E27FC236}">
                <a16:creationId xmlns:a16="http://schemas.microsoft.com/office/drawing/2014/main" id="{E8B494F9-3DE0-2D7D-A1B8-63730FF524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0" name="Fußzeilenplatzhalter 4">
            <a:extLst>
              <a:ext uri="{FF2B5EF4-FFF2-40B4-BE49-F238E27FC236}">
                <a16:creationId xmlns:a16="http://schemas.microsoft.com/office/drawing/2014/main" id="{0F47B94E-2EA4-1813-EBBD-8B46C71DAC8D}"/>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05741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_0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F700836-BACE-0391-55A5-74992F614FFF}"/>
              </a:ext>
            </a:extLst>
          </p:cNvPr>
          <p:cNvSpPr>
            <a:spLocks noGrp="1"/>
          </p:cNvSpPr>
          <p:nvPr>
            <p:ph type="pic" sz="quarter" idx="13"/>
          </p:nvPr>
        </p:nvSpPr>
        <p:spPr>
          <a:xfrm>
            <a:off x="7937500" y="1011040"/>
            <a:ext cx="3871912" cy="5205657"/>
          </a:xfrm>
          <a:prstGeom prst="roundRect">
            <a:avLst>
              <a:gd name="adj" fmla="val 26597"/>
            </a:avLst>
          </a:prstGeom>
        </p:spPr>
        <p:txBody>
          <a:bodyPr/>
          <a:lstStyle/>
          <a:p>
            <a:endParaRPr lang="de-AT"/>
          </a:p>
        </p:txBody>
      </p:sp>
      <p:sp>
        <p:nvSpPr>
          <p:cNvPr id="7" name="Rechteck: obere Ecken abgerundet 6">
            <a:extLst>
              <a:ext uri="{FF2B5EF4-FFF2-40B4-BE49-F238E27FC236}">
                <a16:creationId xmlns:a16="http://schemas.microsoft.com/office/drawing/2014/main" id="{162B9AA7-248C-8111-86B4-E908ACB5E6C8}"/>
              </a:ext>
            </a:extLst>
          </p:cNvPr>
          <p:cNvSpPr/>
          <p:nvPr userDrawn="1"/>
        </p:nvSpPr>
        <p:spPr>
          <a:xfrm rot="5400000">
            <a:off x="2546094" y="-1567054"/>
            <a:ext cx="5745656" cy="9821844"/>
          </a:xfrm>
          <a:prstGeom prst="round2SameRect">
            <a:avLst>
              <a:gd name="adj1" fmla="val 50000"/>
              <a:gd name="adj2" fmla="val 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41366" y="1333500"/>
            <a:ext cx="6223000" cy="1325563"/>
          </a:xfrm>
        </p:spPr>
        <p:txBody>
          <a:bodyPr>
            <a:normAutofit/>
          </a:bodyPr>
          <a:lstStyle>
            <a:lvl1pPr>
              <a:defRPr sz="2800">
                <a:solidFill>
                  <a:schemeClr val="bg1"/>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11" name="Inhaltsplatzhalter 2">
            <a:extLst>
              <a:ext uri="{FF2B5EF4-FFF2-40B4-BE49-F238E27FC236}">
                <a16:creationId xmlns:a16="http://schemas.microsoft.com/office/drawing/2014/main" id="{11D671DA-BA31-4972-0913-E2E092ADA695}"/>
              </a:ext>
            </a:extLst>
          </p:cNvPr>
          <p:cNvSpPr>
            <a:spLocks noGrp="1"/>
          </p:cNvSpPr>
          <p:nvPr>
            <p:ph idx="1" hasCustomPrompt="1"/>
          </p:nvPr>
        </p:nvSpPr>
        <p:spPr>
          <a:xfrm>
            <a:off x="844532" y="3193280"/>
            <a:ext cx="6216668" cy="2489200"/>
          </a:xfrm>
        </p:spPr>
        <p:txBody>
          <a:bodyPr anchor="b">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pic>
        <p:nvPicPr>
          <p:cNvPr id="6" name="Grafik 5" descr="Ein Bild, das Text enthält.&#10;&#10;Automatisch generierte Beschreibung">
            <a:extLst>
              <a:ext uri="{FF2B5EF4-FFF2-40B4-BE49-F238E27FC236}">
                <a16:creationId xmlns:a16="http://schemas.microsoft.com/office/drawing/2014/main" id="{50575D42-F33A-667A-9C2B-28DF137F6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E61810A2-575B-F546-6CF1-720BD5A68D8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7144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_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1857376" y="807733"/>
            <a:ext cx="3781425" cy="827882"/>
          </a:xfrm>
        </p:spPr>
        <p:txBody>
          <a:bodyPr>
            <a:normAutofit/>
          </a:bodyPr>
          <a:lstStyle>
            <a:lvl1pPr algn="ctr">
              <a:defRPr sz="2000"/>
            </a:lvl1pPr>
          </a:lstStyle>
          <a:p>
            <a:r>
              <a:rPr lang="de-DE" dirty="0"/>
              <a:t>Mastertitelformat bearbeiten</a:t>
            </a:r>
            <a:endParaRPr lang="de-AT" dirty="0"/>
          </a:p>
        </p:txBody>
      </p:sp>
      <p:sp>
        <p:nvSpPr>
          <p:cNvPr id="12" name="Rechteck: abgerundete Ecken 11">
            <a:extLst>
              <a:ext uri="{FF2B5EF4-FFF2-40B4-BE49-F238E27FC236}">
                <a16:creationId xmlns:a16="http://schemas.microsoft.com/office/drawing/2014/main" id="{9EC4E16B-FE92-143B-DEFC-B35502BD2CD1}"/>
              </a:ext>
            </a:extLst>
          </p:cNvPr>
          <p:cNvSpPr/>
          <p:nvPr userDrawn="1"/>
        </p:nvSpPr>
        <p:spPr>
          <a:xfrm>
            <a:off x="1690688" y="1635616"/>
            <a:ext cx="4114800" cy="4000501"/>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hasCustomPrompt="1"/>
          </p:nvPr>
        </p:nvSpPr>
        <p:spPr>
          <a:xfrm>
            <a:off x="1857376" y="1993102"/>
            <a:ext cx="3781425" cy="3477911"/>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3" name="Rechteck: abgerundete Ecken 12">
            <a:extLst>
              <a:ext uri="{FF2B5EF4-FFF2-40B4-BE49-F238E27FC236}">
                <a16:creationId xmlns:a16="http://schemas.microsoft.com/office/drawing/2014/main" id="{0E8D10BF-FCDC-9929-FC23-79F22C9B16D6}"/>
              </a:ext>
            </a:extLst>
          </p:cNvPr>
          <p:cNvSpPr/>
          <p:nvPr userDrawn="1"/>
        </p:nvSpPr>
        <p:spPr>
          <a:xfrm>
            <a:off x="6096000" y="1635616"/>
            <a:ext cx="4114800" cy="4000500"/>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Inhaltsplatzhalter 2">
            <a:extLst>
              <a:ext uri="{FF2B5EF4-FFF2-40B4-BE49-F238E27FC236}">
                <a16:creationId xmlns:a16="http://schemas.microsoft.com/office/drawing/2014/main" id="{F51FCE71-AF3A-2C23-F825-FBF594C5808E}"/>
              </a:ext>
            </a:extLst>
          </p:cNvPr>
          <p:cNvSpPr>
            <a:spLocks noGrp="1"/>
          </p:cNvSpPr>
          <p:nvPr>
            <p:ph sz="half" idx="13" hasCustomPrompt="1"/>
          </p:nvPr>
        </p:nvSpPr>
        <p:spPr>
          <a:xfrm>
            <a:off x="6262688" y="1993498"/>
            <a:ext cx="3781425" cy="3477515"/>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6" name="Inhaltsplatzhalter 15">
            <a:extLst>
              <a:ext uri="{FF2B5EF4-FFF2-40B4-BE49-F238E27FC236}">
                <a16:creationId xmlns:a16="http://schemas.microsoft.com/office/drawing/2014/main" id="{41DECCBD-6E08-2F9B-D59E-A858BC841E26}"/>
              </a:ext>
            </a:extLst>
          </p:cNvPr>
          <p:cNvSpPr>
            <a:spLocks noGrp="1"/>
          </p:cNvSpPr>
          <p:nvPr>
            <p:ph sz="quarter" idx="15"/>
          </p:nvPr>
        </p:nvSpPr>
        <p:spPr>
          <a:xfrm>
            <a:off x="6262688" y="808526"/>
            <a:ext cx="3781425" cy="827087"/>
          </a:xfrm>
        </p:spPr>
        <p:txBody>
          <a:bodyPr anchor="ctr">
            <a:normAutofit/>
          </a:bodyPr>
          <a:lstStyle>
            <a:lvl1pPr marL="0" indent="0" algn="ctr">
              <a:buNone/>
              <a:defRPr sz="2000">
                <a:latin typeface="+mj-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de-DE" dirty="0"/>
              <a:t>Mastertextformat bearbeiten</a:t>
            </a:r>
          </a:p>
        </p:txBody>
      </p:sp>
      <p:pic>
        <p:nvPicPr>
          <p:cNvPr id="4" name="Grafik 3" descr="Ein Bild, das Text enthält.&#10;&#10;Automatisch generierte Beschreibung">
            <a:extLst>
              <a:ext uri="{FF2B5EF4-FFF2-40B4-BE49-F238E27FC236}">
                <a16:creationId xmlns:a16="http://schemas.microsoft.com/office/drawing/2014/main" id="{AA59B3CF-A133-69AF-5827-B5394AE08C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1006B47C-28E8-5B3C-BFF4-C12FF7EF8F2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
        <p:nvSpPr>
          <p:cNvPr id="10" name="Foliennummernplatzhalter 5">
            <a:extLst>
              <a:ext uri="{FF2B5EF4-FFF2-40B4-BE49-F238E27FC236}">
                <a16:creationId xmlns:a16="http://schemas.microsoft.com/office/drawing/2014/main" id="{142BF479-CFE4-3172-3C09-B96F6E2ADF52}"/>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Tree>
    <p:extLst>
      <p:ext uri="{BB962C8B-B14F-4D97-AF65-F5344CB8AC3E}">
        <p14:creationId xmlns:p14="http://schemas.microsoft.com/office/powerpoint/2010/main" val="207837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_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838200" y="365125"/>
            <a:ext cx="84582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3">
            <a:extLst>
              <a:ext uri="{FF2B5EF4-FFF2-40B4-BE49-F238E27FC236}">
                <a16:creationId xmlns:a16="http://schemas.microsoft.com/office/drawing/2014/main" id="{61D39C65-A5E4-75CF-1E0C-9E1BCD17925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Foliennummernplatzhalter 6">
            <a:extLst>
              <a:ext uri="{FF2B5EF4-FFF2-40B4-BE49-F238E27FC236}">
                <a16:creationId xmlns:a16="http://schemas.microsoft.com/office/drawing/2014/main" id="{B6334901-0987-C5AC-D407-391C5C496DF4}"/>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9CBF9F11-4132-9DFB-205F-BD38D4E6C2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8C98BF7D-4767-641C-E68C-5B33F57B630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13089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EA99F-FEAD-C6CD-9E91-E0EE1801281B}"/>
              </a:ext>
            </a:extLst>
          </p:cNvPr>
          <p:cNvSpPr>
            <a:spLocks noGrp="1"/>
          </p:cNvSpPr>
          <p:nvPr>
            <p:ph type="title"/>
          </p:nvPr>
        </p:nvSpPr>
        <p:spPr>
          <a:xfrm>
            <a:off x="839788" y="365125"/>
            <a:ext cx="8329612"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Textplatzhalter 2">
            <a:extLst>
              <a:ext uri="{FF2B5EF4-FFF2-40B4-BE49-F238E27FC236}">
                <a16:creationId xmlns:a16="http://schemas.microsoft.com/office/drawing/2014/main" id="{5F0322A7-AA17-7E67-35CB-22D659004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4420606-9AA3-93B4-DAEB-79821905C02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9ADD1D7E-C883-C8C7-D1A4-80D98917A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BC9E24C-77F8-DDA1-8553-6749B0FC81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9" name="Foliennummernplatzhalter 8">
            <a:extLst>
              <a:ext uri="{FF2B5EF4-FFF2-40B4-BE49-F238E27FC236}">
                <a16:creationId xmlns:a16="http://schemas.microsoft.com/office/drawing/2014/main" id="{89F3C645-1D49-EA3B-7207-4A0111CDC74C}"/>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10" name="Grafik 9" descr="Ein Bild, das Text enthält.&#10;&#10;Automatisch generierte Beschreibung">
            <a:extLst>
              <a:ext uri="{FF2B5EF4-FFF2-40B4-BE49-F238E27FC236}">
                <a16:creationId xmlns:a16="http://schemas.microsoft.com/office/drawing/2014/main" id="{27B7ABF3-5CD7-4B47-A326-828E900423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1" name="Fußzeilenplatzhalter 4">
            <a:extLst>
              <a:ext uri="{FF2B5EF4-FFF2-40B4-BE49-F238E27FC236}">
                <a16:creationId xmlns:a16="http://schemas.microsoft.com/office/drawing/2014/main" id="{55FF43F3-3984-B44D-8380-ADE8B02854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72346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6" name="Grafik 5" descr="Ein Bild, das Text enthält.&#10;&#10;Automatisch generierte Beschreibung">
            <a:extLst>
              <a:ext uri="{FF2B5EF4-FFF2-40B4-BE49-F238E27FC236}">
                <a16:creationId xmlns:a16="http://schemas.microsoft.com/office/drawing/2014/main" id="{F42DC399-88C6-BDFB-6124-5FA9773FDA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7" name="Fußzeilenplatzhalter 4">
            <a:extLst>
              <a:ext uri="{FF2B5EF4-FFF2-40B4-BE49-F238E27FC236}">
                <a16:creationId xmlns:a16="http://schemas.microsoft.com/office/drawing/2014/main" id="{A4BD0DEF-4ED5-1244-1C1F-F0DB2A79F001}"/>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553800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443EA5B-73A5-7246-AC0D-99E9AC48530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5" name="Grafik 4" descr="Ein Bild, das Text enthält.&#10;&#10;Automatisch generierte Beschreibung">
            <a:extLst>
              <a:ext uri="{FF2B5EF4-FFF2-40B4-BE49-F238E27FC236}">
                <a16:creationId xmlns:a16="http://schemas.microsoft.com/office/drawing/2014/main" id="{E9323926-DE94-42D3-A1D6-41F27FC17C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6" name="Fußzeilenplatzhalter 4">
            <a:extLst>
              <a:ext uri="{FF2B5EF4-FFF2-40B4-BE49-F238E27FC236}">
                <a16:creationId xmlns:a16="http://schemas.microsoft.com/office/drawing/2014/main" id="{AA74919D-C809-AB6D-A811-0779552D2176}"/>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9644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3E2CC-70EB-C3C1-9576-4DC65F2877E6}"/>
              </a:ext>
            </a:extLst>
          </p:cNvPr>
          <p:cNvSpPr>
            <a:spLocks noGrp="1"/>
          </p:cNvSpPr>
          <p:nvPr>
            <p:ph type="title"/>
          </p:nvPr>
        </p:nvSpPr>
        <p:spPr>
          <a:xfrm>
            <a:off x="839788" y="4572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4D11ED0F-7C34-2D79-3368-0FC15ABCD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7B5665E1-C75A-5259-316A-2CE6880C3B1D}"/>
              </a:ext>
            </a:extLst>
          </p:cNvPr>
          <p:cNvSpPr>
            <a:spLocks noGrp="1"/>
          </p:cNvSpPr>
          <p:nvPr>
            <p:ph type="body" sz="half" idx="2"/>
          </p:nvPr>
        </p:nvSpPr>
        <p:spPr>
          <a:xfrm>
            <a:off x="839788" y="2057400"/>
            <a:ext cx="3932237" cy="3811588"/>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7" name="Foliennummernplatzhalter 6">
            <a:extLst>
              <a:ext uri="{FF2B5EF4-FFF2-40B4-BE49-F238E27FC236}">
                <a16:creationId xmlns:a16="http://schemas.microsoft.com/office/drawing/2014/main" id="{EE312641-09D7-D1B9-D636-4FF329B2A0FF}"/>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92D0B76-04E6-AF90-29F5-844E43E9FC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1D6A816B-0A26-ADA7-EB52-92353C3AEECC}"/>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52830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F74F0-D31F-6D83-B72C-83BC4CD7484E}"/>
              </a:ext>
            </a:extLst>
          </p:cNvPr>
          <p:cNvSpPr>
            <a:spLocks noGrp="1"/>
          </p:cNvSpPr>
          <p:nvPr>
            <p:ph type="title"/>
          </p:nvPr>
        </p:nvSpPr>
        <p:spPr>
          <a:xfrm>
            <a:off x="839788" y="17399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Bildplatzhalter 2">
            <a:extLst>
              <a:ext uri="{FF2B5EF4-FFF2-40B4-BE49-F238E27FC236}">
                <a16:creationId xmlns:a16="http://schemas.microsoft.com/office/drawing/2014/main" id="{A88F6D5D-A560-ADB1-B673-97F8EA6391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7772C605-7744-66C2-F7DD-2B99891F4B05}"/>
              </a:ext>
            </a:extLst>
          </p:cNvPr>
          <p:cNvSpPr>
            <a:spLocks noGrp="1"/>
          </p:cNvSpPr>
          <p:nvPr>
            <p:ph type="body" sz="half" idx="2"/>
          </p:nvPr>
        </p:nvSpPr>
        <p:spPr>
          <a:xfrm>
            <a:off x="839788" y="3340100"/>
            <a:ext cx="3932237" cy="252888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7" name="Foliennummernplatzhalter 6">
            <a:extLst>
              <a:ext uri="{FF2B5EF4-FFF2-40B4-BE49-F238E27FC236}">
                <a16:creationId xmlns:a16="http://schemas.microsoft.com/office/drawing/2014/main" id="{B8ADEC35-2DF7-7929-C6FE-3D451BFB6AB6}"/>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0E89EED-DBF0-143B-084B-59AB4896E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C06ED1D3-3956-6EE7-5C27-5CC004C4DC9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739958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13" name="Rechteck: abgerundete Ecken 12">
            <a:extLst>
              <a:ext uri="{FF2B5EF4-FFF2-40B4-BE49-F238E27FC236}">
                <a16:creationId xmlns:a16="http://schemas.microsoft.com/office/drawing/2014/main" id="{4216D276-6B7A-0980-34E9-7820D94A9714}"/>
              </a:ext>
            </a:extLst>
          </p:cNvPr>
          <p:cNvSpPr/>
          <p:nvPr userDrawn="1"/>
        </p:nvSpPr>
        <p:spPr>
          <a:xfrm rot="16200000">
            <a:off x="-396140" y="295743"/>
            <a:ext cx="3764080" cy="7080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a:off x="5524500" y="3002756"/>
            <a:ext cx="5829300" cy="852488"/>
          </a:xfrm>
        </p:spPr>
        <p:txBody>
          <a:bodyPr>
            <a:normAutofit/>
          </a:bodyPr>
          <a:lstStyle>
            <a:lvl1pPr>
              <a:defRPr sz="2400"/>
            </a:lvl1pPr>
          </a:lstStyle>
          <a:p>
            <a:r>
              <a:rPr lang="de-DE" dirty="0"/>
              <a:t>Vorname Nachname</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6096000" y="3963986"/>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Inhaltsplatzhalter 2">
            <a:extLst>
              <a:ext uri="{FF2B5EF4-FFF2-40B4-BE49-F238E27FC236}">
                <a16:creationId xmlns:a16="http://schemas.microsoft.com/office/drawing/2014/main" id="{74E46C7C-C1A8-AB30-45E5-7DC1661FD55B}"/>
              </a:ext>
            </a:extLst>
          </p:cNvPr>
          <p:cNvSpPr>
            <a:spLocks noGrp="1"/>
          </p:cNvSpPr>
          <p:nvPr>
            <p:ph idx="13"/>
          </p:nvPr>
        </p:nvSpPr>
        <p:spPr>
          <a:xfrm>
            <a:off x="6096000" y="4576761"/>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9" name="Grafik 8" descr="Receiver Silhouette">
            <a:extLst>
              <a:ext uri="{FF2B5EF4-FFF2-40B4-BE49-F238E27FC236}">
                <a16:creationId xmlns:a16="http://schemas.microsoft.com/office/drawing/2014/main" id="{8B8E50C4-BAA8-C78F-2A00-673A159F80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24500" y="4036374"/>
            <a:ext cx="468000" cy="468000"/>
          </a:xfrm>
          <a:prstGeom prst="rect">
            <a:avLst/>
          </a:prstGeom>
        </p:spPr>
      </p:pic>
      <p:pic>
        <p:nvPicPr>
          <p:cNvPr id="11" name="Grafik 10" descr="Umschlag Silhouette">
            <a:extLst>
              <a:ext uri="{FF2B5EF4-FFF2-40B4-BE49-F238E27FC236}">
                <a16:creationId xmlns:a16="http://schemas.microsoft.com/office/drawing/2014/main" id="{7C065B97-F3C5-D38C-E906-B994B1CAF9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4500" y="4649149"/>
            <a:ext cx="468000" cy="468000"/>
          </a:xfrm>
          <a:prstGeom prst="rect">
            <a:avLst/>
          </a:prstGeom>
        </p:spPr>
      </p:pic>
      <p:sp>
        <p:nvSpPr>
          <p:cNvPr id="14" name="Bildplatzhalter 13">
            <a:extLst>
              <a:ext uri="{FF2B5EF4-FFF2-40B4-BE49-F238E27FC236}">
                <a16:creationId xmlns:a16="http://schemas.microsoft.com/office/drawing/2014/main" id="{AC9A7380-97BA-E9D4-314B-396A988FB7CE}"/>
              </a:ext>
            </a:extLst>
          </p:cNvPr>
          <p:cNvSpPr>
            <a:spLocks noGrp="1"/>
          </p:cNvSpPr>
          <p:nvPr>
            <p:ph type="pic" sz="quarter" idx="14"/>
          </p:nvPr>
        </p:nvSpPr>
        <p:spPr>
          <a:xfrm>
            <a:off x="1485900" y="2215868"/>
            <a:ext cx="3240000" cy="3240000"/>
          </a:xfrm>
          <a:prstGeom prst="ellipse">
            <a:avLst/>
          </a:prstGeom>
          <a:ln w="3175">
            <a:solidFill>
              <a:schemeClr val="accent3"/>
            </a:solidFill>
          </a:ln>
        </p:spPr>
        <p:txBody>
          <a:bodyPr/>
          <a:lstStyle/>
          <a:p>
            <a:endParaRPr lang="de-AT"/>
          </a:p>
        </p:txBody>
      </p:sp>
      <p:sp>
        <p:nvSpPr>
          <p:cNvPr id="15" name="Rechteck: abgerundete Ecken 14">
            <a:extLst>
              <a:ext uri="{FF2B5EF4-FFF2-40B4-BE49-F238E27FC236}">
                <a16:creationId xmlns:a16="http://schemas.microsoft.com/office/drawing/2014/main" id="{2A376F9A-24AE-B0E0-62FD-8E0CD7322A1C}"/>
              </a:ext>
            </a:extLst>
          </p:cNvPr>
          <p:cNvSpPr/>
          <p:nvPr userDrawn="1"/>
        </p:nvSpPr>
        <p:spPr>
          <a:xfrm rot="16200000">
            <a:off x="7983049" y="-4026392"/>
            <a:ext cx="365126" cy="8052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Grafik 7" descr="Ein Bild, das Text enthält.&#10;&#10;Automatisch generierte Beschreibung">
            <a:extLst>
              <a:ext uri="{FF2B5EF4-FFF2-40B4-BE49-F238E27FC236}">
                <a16:creationId xmlns:a16="http://schemas.microsoft.com/office/drawing/2014/main" id="{EE800DFD-19A2-1FC4-3ED8-B45FF85FE83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722" y="577878"/>
            <a:ext cx="4185178" cy="980633"/>
          </a:xfrm>
          <a:prstGeom prst="rect">
            <a:avLst/>
          </a:prstGeom>
        </p:spPr>
      </p:pic>
      <p:sp>
        <p:nvSpPr>
          <p:cNvPr id="10" name="Fußzeilenplatzhalter 4">
            <a:extLst>
              <a:ext uri="{FF2B5EF4-FFF2-40B4-BE49-F238E27FC236}">
                <a16:creationId xmlns:a16="http://schemas.microsoft.com/office/drawing/2014/main" id="{586218CF-7490-F28D-F025-43AEAE5EB7CA}"/>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pic>
        <p:nvPicPr>
          <p:cNvPr id="5" name="Grafik 4">
            <a:extLst>
              <a:ext uri="{FF2B5EF4-FFF2-40B4-BE49-F238E27FC236}">
                <a16:creationId xmlns:a16="http://schemas.microsoft.com/office/drawing/2014/main" id="{67A0B947-F507-1B6F-4C88-27D536D3AB7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966971" y="535008"/>
            <a:ext cx="6448351" cy="806043"/>
          </a:xfrm>
          <a:prstGeom prst="rect">
            <a:avLst/>
          </a:prstGeom>
        </p:spPr>
      </p:pic>
    </p:spTree>
    <p:extLst>
      <p:ext uri="{BB962C8B-B14F-4D97-AF65-F5344CB8AC3E}">
        <p14:creationId xmlns:p14="http://schemas.microsoft.com/office/powerpoint/2010/main" val="1830306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4557" y="272361"/>
            <a:ext cx="9180000" cy="684000"/>
          </a:xfrm>
        </p:spPr>
        <p:txBody>
          <a:bodyPr/>
          <a:lstStyle/>
          <a:p>
            <a:r>
              <a:rPr lang="en-US"/>
              <a:t>Click to edit Master title style</a:t>
            </a:r>
            <a:endParaRPr lang="de-AT" dirty="0"/>
          </a:p>
        </p:txBody>
      </p:sp>
      <p:sp>
        <p:nvSpPr>
          <p:cNvPr id="6" name="Footer Placeholder 5"/>
          <p:cNvSpPr>
            <a:spLocks noGrp="1"/>
          </p:cNvSpPr>
          <p:nvPr>
            <p:ph type="ftr" sz="quarter" idx="11"/>
          </p:nvPr>
        </p:nvSpPr>
        <p:spPr/>
        <p:txBody>
          <a:bodyPr/>
          <a:lstStyle/>
          <a:p>
            <a:r>
              <a:rPr lang="de-AT"/>
              <a:t>© Demografieberatung für Beschäftigte + Betriebe</a:t>
            </a:r>
          </a:p>
        </p:txBody>
      </p:sp>
      <p:sp>
        <p:nvSpPr>
          <p:cNvPr id="7" name="Slide Number Placeholder 6"/>
          <p:cNvSpPr>
            <a:spLocks noGrp="1"/>
          </p:cNvSpPr>
          <p:nvPr>
            <p:ph type="sldNum" sz="quarter" idx="12"/>
          </p:nvPr>
        </p:nvSpPr>
        <p:spPr/>
        <p:txBody>
          <a:bodyPr/>
          <a:lstStyle/>
          <a:p>
            <a:fld id="{5058F5D3-696F-4784-84CA-AC11423F733D}" type="slidenum">
              <a:rPr lang="de-AT" smtClean="0"/>
              <a:t>‹Nr.›</a:t>
            </a:fld>
            <a:endParaRPr lang="de-AT"/>
          </a:p>
        </p:txBody>
      </p:sp>
      <p:sp>
        <p:nvSpPr>
          <p:cNvPr id="8" name="Text Placeholder 8"/>
          <p:cNvSpPr>
            <a:spLocks noGrp="1"/>
          </p:cNvSpPr>
          <p:nvPr>
            <p:ph type="body" sz="quarter" idx="13" hasCustomPrompt="1"/>
          </p:nvPr>
        </p:nvSpPr>
        <p:spPr>
          <a:xfrm>
            <a:off x="351521" y="992324"/>
            <a:ext cx="11520000" cy="540000"/>
          </a:xfrm>
          <a:prstGeom prst="rect">
            <a:avLst/>
          </a:prstGeom>
        </p:spPr>
        <p:txBody>
          <a:bodyPr lIns="36000" tIns="36000" rIns="36000" bIns="36000">
            <a:noAutofit/>
          </a:bodyPr>
          <a:lstStyle>
            <a:lvl1pPr marL="0" indent="0">
              <a:spcAft>
                <a:spcPts val="0"/>
              </a:spcAft>
              <a:buNone/>
              <a:defRPr sz="1800" b="0">
                <a:solidFill>
                  <a:schemeClr val="tx2"/>
                </a:solidFill>
              </a:defRPr>
            </a:lvl1pPr>
          </a:lstStyle>
          <a:p>
            <a:pPr lvl="0"/>
            <a:r>
              <a:rPr lang="de-DE" noProof="0" dirty="0"/>
              <a:t>Click </a:t>
            </a:r>
            <a:r>
              <a:rPr lang="de-DE" noProof="0" dirty="0" err="1"/>
              <a:t>to</a:t>
            </a:r>
            <a:r>
              <a:rPr lang="de-DE" noProof="0" dirty="0"/>
              <a:t> </a:t>
            </a:r>
            <a:r>
              <a:rPr lang="de-DE" noProof="0" dirty="0" err="1"/>
              <a:t>add</a:t>
            </a:r>
            <a:r>
              <a:rPr lang="de-DE" noProof="0" dirty="0"/>
              <a:t> </a:t>
            </a:r>
            <a:r>
              <a:rPr lang="de-DE" noProof="0" dirty="0" err="1"/>
              <a:t>subtitle</a:t>
            </a:r>
            <a:endParaRPr lang="de-DE" noProof="0" dirty="0"/>
          </a:p>
        </p:txBody>
      </p:sp>
      <p:sp>
        <p:nvSpPr>
          <p:cNvPr id="10" name="Content Placeholder 9"/>
          <p:cNvSpPr>
            <a:spLocks noGrp="1"/>
          </p:cNvSpPr>
          <p:nvPr>
            <p:ph sz="quarter" idx="14"/>
          </p:nvPr>
        </p:nvSpPr>
        <p:spPr>
          <a:xfrm>
            <a:off x="351521" y="1560585"/>
            <a:ext cx="5580000" cy="48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12" name="Content Placeholder 11"/>
          <p:cNvSpPr>
            <a:spLocks noGrp="1"/>
          </p:cNvSpPr>
          <p:nvPr>
            <p:ph sz="quarter" idx="15"/>
          </p:nvPr>
        </p:nvSpPr>
        <p:spPr>
          <a:xfrm>
            <a:off x="6291521" y="1560585"/>
            <a:ext cx="5580000" cy="48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Tree>
    <p:extLst>
      <p:ext uri="{BB962C8B-B14F-4D97-AF65-F5344CB8AC3E}">
        <p14:creationId xmlns:p14="http://schemas.microsoft.com/office/powerpoint/2010/main" val="3599656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defTabSz="914400" rtl="0" eaLnBrk="1" latinLnBrk="0" hangingPunct="1">
              <a:lnSpc>
                <a:spcPct val="90000"/>
              </a:lnSpc>
              <a:spcBef>
                <a:spcPts val="0"/>
              </a:spcBef>
              <a:buClr>
                <a:srgbClr val="F67031"/>
              </a:buClr>
              <a:buNone/>
              <a:defRPr lang="de-AT" sz="2400" b="1" kern="1200" dirty="0">
                <a:solidFill>
                  <a:schemeClr val="accent1"/>
                </a:solidFill>
                <a:latin typeface="+mj-lt"/>
                <a:ea typeface="+mj-ea"/>
                <a:cs typeface="+mj-cs"/>
              </a:defRPr>
            </a:lvl1pPr>
          </a:lstStyle>
          <a:p>
            <a:r>
              <a:rPr lang="en-US" dirty="0"/>
              <a:t>Click to edit Master title style</a:t>
            </a:r>
            <a:endParaRPr lang="de-AT" dirty="0"/>
          </a:p>
        </p:txBody>
      </p:sp>
      <p:sp>
        <p:nvSpPr>
          <p:cNvPr id="3" name="Footer Placeholder 2"/>
          <p:cNvSpPr>
            <a:spLocks noGrp="1"/>
          </p:cNvSpPr>
          <p:nvPr>
            <p:ph type="ftr" sz="quarter" idx="10"/>
          </p:nvPr>
        </p:nvSpPr>
        <p:spPr/>
        <p:txBody>
          <a:bodyPr/>
          <a:lstStyle/>
          <a:p>
            <a:r>
              <a:rPr lang="de-AT">
                <a:ea typeface="Verdana" panose="020B0604030504040204" pitchFamily="34" charset="0"/>
                <a:cs typeface="Times New Roman" panose="02020603050405020304" pitchFamily="18" charset="0"/>
              </a:rPr>
              <a:t>© Demografieberatung für Beschäftigte </a:t>
            </a:r>
            <a:r>
              <a:rPr lang="de-AT">
                <a:solidFill>
                  <a:schemeClr val="accent5"/>
                </a:solidFill>
                <a:ea typeface="Verdana" panose="020B0604030504040204" pitchFamily="34" charset="0"/>
                <a:cs typeface="Times New Roman" panose="02020603050405020304" pitchFamily="18" charset="0"/>
              </a:rPr>
              <a:t>+</a:t>
            </a:r>
            <a:r>
              <a:rPr lang="de-AT">
                <a:ea typeface="Verdana" panose="020B0604030504040204" pitchFamily="34" charset="0"/>
                <a:cs typeface="Times New Roman" panose="02020603050405020304" pitchFamily="18" charset="0"/>
              </a:rPr>
              <a:t> Betriebe</a:t>
            </a:r>
            <a:endParaRPr lang="de-DE" dirty="0">
              <a:latin typeface="Calibri Light" panose="020F0302020204030204" pitchFamily="34" charset="0"/>
            </a:endParaRPr>
          </a:p>
        </p:txBody>
      </p:sp>
      <p:sp>
        <p:nvSpPr>
          <p:cNvPr id="4" name="Slide Number Placeholder 3"/>
          <p:cNvSpPr>
            <a:spLocks noGrp="1"/>
          </p:cNvSpPr>
          <p:nvPr>
            <p:ph type="sldNum" sz="quarter" idx="11"/>
          </p:nvPr>
        </p:nvSpPr>
        <p:spPr/>
        <p:txBody>
          <a:bodyPr/>
          <a:lstStyle/>
          <a:p>
            <a:fld id="{5058F5D3-696F-4784-84CA-AC11423F733D}" type="slidenum">
              <a:rPr lang="de-AT" smtClean="0"/>
              <a:pPr/>
              <a:t>‹Nr.›</a:t>
            </a:fld>
            <a:endParaRPr lang="de-AT"/>
          </a:p>
        </p:txBody>
      </p:sp>
      <p:sp>
        <p:nvSpPr>
          <p:cNvPr id="5" name="Text Placeholder 8"/>
          <p:cNvSpPr>
            <a:spLocks noGrp="1"/>
          </p:cNvSpPr>
          <p:nvPr>
            <p:ph type="body" sz="quarter" idx="13" hasCustomPrompt="1"/>
          </p:nvPr>
        </p:nvSpPr>
        <p:spPr>
          <a:xfrm>
            <a:off x="351521" y="992324"/>
            <a:ext cx="11520000" cy="540000"/>
          </a:xfrm>
          <a:prstGeom prst="rect">
            <a:avLst/>
          </a:prstGeom>
        </p:spPr>
        <p:txBody>
          <a:bodyPr lIns="36000" tIns="36000" rIns="36000" bIns="36000">
            <a:noAutofit/>
          </a:bodyPr>
          <a:lstStyle>
            <a:lvl1pPr marL="0" indent="0">
              <a:spcAft>
                <a:spcPts val="0"/>
              </a:spcAft>
              <a:buNone/>
              <a:defRPr sz="1800" b="0">
                <a:solidFill>
                  <a:schemeClr val="tx2"/>
                </a:solidFill>
              </a:defRPr>
            </a:lvl1pPr>
          </a:lstStyle>
          <a:p>
            <a:pPr lvl="0"/>
            <a:r>
              <a:rPr lang="de-DE" noProof="0" dirty="0"/>
              <a:t>Click </a:t>
            </a:r>
            <a:r>
              <a:rPr lang="de-DE" noProof="0" dirty="0" err="1"/>
              <a:t>to</a:t>
            </a:r>
            <a:r>
              <a:rPr lang="de-DE" noProof="0" dirty="0"/>
              <a:t> </a:t>
            </a:r>
            <a:r>
              <a:rPr lang="de-DE" noProof="0" dirty="0" err="1"/>
              <a:t>add</a:t>
            </a:r>
            <a:r>
              <a:rPr lang="de-DE" noProof="0" dirty="0"/>
              <a:t> </a:t>
            </a:r>
            <a:r>
              <a:rPr lang="de-DE" noProof="0" dirty="0" err="1"/>
              <a:t>subtitle</a:t>
            </a:r>
            <a:endParaRPr lang="de-DE" noProof="0" dirty="0"/>
          </a:p>
        </p:txBody>
      </p:sp>
      <p:sp>
        <p:nvSpPr>
          <p:cNvPr id="8" name="Content Placeholder 7"/>
          <p:cNvSpPr>
            <a:spLocks noGrp="1"/>
          </p:cNvSpPr>
          <p:nvPr>
            <p:ph sz="quarter" idx="14"/>
          </p:nvPr>
        </p:nvSpPr>
        <p:spPr>
          <a:xfrm>
            <a:off x="351521" y="1563753"/>
            <a:ext cx="11520000" cy="48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Tree>
    <p:extLst>
      <p:ext uri="{BB962C8B-B14F-4D97-AF65-F5344CB8AC3E}">
        <p14:creationId xmlns:p14="http://schemas.microsoft.com/office/powerpoint/2010/main" val="3384443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ABEC13F-F1FC-A28A-F7D0-E6F8FAE1C71E}"/>
              </a:ext>
            </a:extLst>
          </p:cNvPr>
          <p:cNvSpPr>
            <a:spLocks noGrp="1"/>
          </p:cNvSpPr>
          <p:nvPr>
            <p:ph type="title"/>
          </p:nvPr>
        </p:nvSpPr>
        <p:spPr>
          <a:xfrm>
            <a:off x="838200" y="365125"/>
            <a:ext cx="8464062" cy="1325563"/>
          </a:xfrm>
          <a:prstGeom prst="rect">
            <a:avLst/>
          </a:prstGeom>
        </p:spPr>
        <p:txBody>
          <a:bodyPr vert="horz" lIns="91440" tIns="45720" rIns="91440" bIns="45720" rtlCol="0" anchor="ctr">
            <a:normAutofit/>
          </a:body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D4DE601D-BC85-66CC-157D-A04DD8958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7" name="Fußzeilenplatzhalter 4">
            <a:extLst>
              <a:ext uri="{FF2B5EF4-FFF2-40B4-BE49-F238E27FC236}">
                <a16:creationId xmlns:a16="http://schemas.microsoft.com/office/drawing/2014/main" id="{DF61C3FC-DF98-23D7-0131-D8AA23950D19}"/>
              </a:ext>
            </a:extLst>
          </p:cNvPr>
          <p:cNvSpPr>
            <a:spLocks noGrp="1"/>
          </p:cNvSpPr>
          <p:nvPr>
            <p:ph type="ftr" sz="quarter" idx="3"/>
          </p:nvPr>
        </p:nvSpPr>
        <p:spPr>
          <a:xfrm>
            <a:off x="838200" y="6356349"/>
            <a:ext cx="4114800" cy="365125"/>
          </a:xfrm>
          <a:prstGeom prst="rect">
            <a:avLst/>
          </a:prstGeom>
        </p:spPr>
        <p:txBody>
          <a:bodyPr anchor="ctr"/>
          <a:lstStyle>
            <a:lvl1pPr algn="l">
              <a:defRPr sz="1100"/>
            </a:lvl1pPr>
          </a:lstStyle>
          <a:p>
            <a:r>
              <a:rPr lang="de-DE"/>
              <a:t>Demografieberatung Digi+</a:t>
            </a:r>
            <a:endParaRPr lang="de-AT" dirty="0"/>
          </a:p>
        </p:txBody>
      </p:sp>
      <p:sp>
        <p:nvSpPr>
          <p:cNvPr id="8" name="Foliennummernplatzhalter 5">
            <a:extLst>
              <a:ext uri="{FF2B5EF4-FFF2-40B4-BE49-F238E27FC236}">
                <a16:creationId xmlns:a16="http://schemas.microsoft.com/office/drawing/2014/main" id="{2A665A70-7701-D09C-5252-B13B645ADC68}"/>
              </a:ext>
            </a:extLst>
          </p:cNvPr>
          <p:cNvSpPr>
            <a:spLocks noGrp="1"/>
          </p:cNvSpPr>
          <p:nvPr>
            <p:ph type="sldNum" sz="quarter" idx="4"/>
          </p:nvPr>
        </p:nvSpPr>
        <p:spPr>
          <a:xfrm>
            <a:off x="8610600" y="6356350"/>
            <a:ext cx="2743200" cy="365125"/>
          </a:xfrm>
          <a:prstGeom prst="rect">
            <a:avLst/>
          </a:prstGeom>
        </p:spPr>
        <p:txBody>
          <a:bodyPr anchor="ctr"/>
          <a:lstStyle>
            <a:lvl1pPr algn="r">
              <a:defRPr sz="1100"/>
            </a:lvl1pPr>
          </a:lstStyle>
          <a:p>
            <a:fld id="{5355FB0E-4B63-47FD-937C-4B994ACB8B58}" type="slidenum">
              <a:rPr lang="de-AT" smtClean="0"/>
              <a:pPr/>
              <a:t>‹Nr.›</a:t>
            </a:fld>
            <a:endParaRPr lang="de-AT"/>
          </a:p>
        </p:txBody>
      </p:sp>
    </p:spTree>
    <p:extLst>
      <p:ext uri="{BB962C8B-B14F-4D97-AF65-F5344CB8AC3E}">
        <p14:creationId xmlns:p14="http://schemas.microsoft.com/office/powerpoint/2010/main" val="91333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3" r:id="rId5"/>
    <p:sldLayoutId id="2147483661" r:id="rId6"/>
    <p:sldLayoutId id="2147483664" r:id="rId7"/>
    <p:sldLayoutId id="2147483652" r:id="rId8"/>
    <p:sldLayoutId id="2147483662" r:id="rId9"/>
    <p:sldLayoutId id="2147483653" r:id="rId10"/>
    <p:sldLayoutId id="2147483654" r:id="rId11"/>
    <p:sldLayoutId id="2147483655" r:id="rId12"/>
    <p:sldLayoutId id="2147483656" r:id="rId13"/>
    <p:sldLayoutId id="2147483657" r:id="rId14"/>
    <p:sldLayoutId id="2147483665" r:id="rId15"/>
    <p:sldLayoutId id="2147483666" r:id="rId16"/>
    <p:sldLayoutId id="2147483667" r:id="rId17"/>
  </p:sldLayoutIdLst>
  <p:hf hdr="0"/>
  <p:txStyles>
    <p:title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D74D060-8B6C-D8E3-9491-895C5FB2570D}"/>
              </a:ext>
            </a:extLst>
          </p:cNvPr>
          <p:cNvSpPr>
            <a:spLocks noGrp="1"/>
          </p:cNvSpPr>
          <p:nvPr>
            <p:ph type="ctrTitle"/>
          </p:nvPr>
        </p:nvSpPr>
        <p:spPr/>
        <p:txBody>
          <a:bodyPr>
            <a:normAutofit fontScale="90000"/>
          </a:bodyPr>
          <a:lstStyle/>
          <a:p>
            <a:r>
              <a:rPr lang="de-DE" dirty="0"/>
              <a:t>Lebensphasen-orientierte Arbeitszeit</a:t>
            </a:r>
            <a:endParaRPr lang="de-AT" dirty="0"/>
          </a:p>
        </p:txBody>
      </p:sp>
      <p:pic>
        <p:nvPicPr>
          <p:cNvPr id="7" name="Bildplatzhalter 6" descr="Ein Bild, das Text, Person, computer, Tisch enthält.&#10;&#10;Automatisch generierte Beschreibung">
            <a:extLst>
              <a:ext uri="{FF2B5EF4-FFF2-40B4-BE49-F238E27FC236}">
                <a16:creationId xmlns:a16="http://schemas.microsoft.com/office/drawing/2014/main" id="{598C2F92-707B-9AAA-840E-C15CDDE8F3F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2994" r="10236"/>
          <a:stretch/>
        </p:blipFill>
        <p:spPr>
          <a:xfrm>
            <a:off x="7174100" y="189000"/>
            <a:ext cx="6480000" cy="6480000"/>
          </a:xfrm>
        </p:spPr>
      </p:pic>
      <p:sp>
        <p:nvSpPr>
          <p:cNvPr id="5" name="Untertitel 4">
            <a:extLst>
              <a:ext uri="{FF2B5EF4-FFF2-40B4-BE49-F238E27FC236}">
                <a16:creationId xmlns:a16="http://schemas.microsoft.com/office/drawing/2014/main" id="{A8F52803-38C7-EBC5-4BFA-31014E1BB675}"/>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557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descr="Ein Bild, das Fenster, Person, drinnen enthält.&#10;&#10;Automatisch generierte Beschreibung">
            <a:extLst>
              <a:ext uri="{FF2B5EF4-FFF2-40B4-BE49-F238E27FC236}">
                <a16:creationId xmlns:a16="http://schemas.microsoft.com/office/drawing/2014/main" id="{3212A89F-7A97-7A59-8A51-C39424F696C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487" r="22487"/>
          <a:stretch>
            <a:fillRect/>
          </a:stretch>
        </p:blipFill>
        <p:spPr/>
      </p:pic>
      <p:sp>
        <p:nvSpPr>
          <p:cNvPr id="2" name="Titel 1">
            <a:extLst>
              <a:ext uri="{FF2B5EF4-FFF2-40B4-BE49-F238E27FC236}">
                <a16:creationId xmlns:a16="http://schemas.microsoft.com/office/drawing/2014/main" id="{33DED63E-017F-3646-CD0F-090BFD2B9387}"/>
              </a:ext>
            </a:extLst>
          </p:cNvPr>
          <p:cNvSpPr>
            <a:spLocks noGrp="1"/>
          </p:cNvSpPr>
          <p:nvPr>
            <p:ph type="title"/>
          </p:nvPr>
        </p:nvSpPr>
        <p:spPr/>
        <p:txBody>
          <a:bodyPr/>
          <a:lstStyle/>
          <a:p>
            <a:r>
              <a:rPr lang="de-DE" dirty="0"/>
              <a:t>Agenda</a:t>
            </a:r>
            <a:endParaRPr lang="de-AT" dirty="0"/>
          </a:p>
        </p:txBody>
      </p:sp>
      <p:sp>
        <p:nvSpPr>
          <p:cNvPr id="3" name="Inhaltsplatzhalter 2">
            <a:extLst>
              <a:ext uri="{FF2B5EF4-FFF2-40B4-BE49-F238E27FC236}">
                <a16:creationId xmlns:a16="http://schemas.microsoft.com/office/drawing/2014/main" id="{47F2E787-AECC-2C7B-ED38-79092FAA842C}"/>
              </a:ext>
            </a:extLst>
          </p:cNvPr>
          <p:cNvSpPr>
            <a:spLocks noGrp="1"/>
          </p:cNvSpPr>
          <p:nvPr>
            <p:ph idx="1"/>
          </p:nvPr>
        </p:nvSpPr>
        <p:spPr/>
        <p:txBody>
          <a:bodyPr>
            <a:normAutofit/>
          </a:bodyPr>
          <a:lstStyle/>
          <a:p>
            <a:r>
              <a:rPr lang="de-AT" dirty="0"/>
              <a:t>Das Lebensphasenmodell</a:t>
            </a:r>
          </a:p>
        </p:txBody>
      </p:sp>
      <p:sp>
        <p:nvSpPr>
          <p:cNvPr id="4" name="Fußzeilenplatzhalter 3">
            <a:extLst>
              <a:ext uri="{FF2B5EF4-FFF2-40B4-BE49-F238E27FC236}">
                <a16:creationId xmlns:a16="http://schemas.microsoft.com/office/drawing/2014/main" id="{063BB00D-086A-92D9-B203-99EAB163ACBA}"/>
              </a:ext>
            </a:extLst>
          </p:cNvPr>
          <p:cNvSpPr>
            <a:spLocks noGrp="1"/>
          </p:cNvSpPr>
          <p:nvPr>
            <p:ph type="ftr" sz="quarter" idx="11"/>
          </p:nvPr>
        </p:nvSpPr>
        <p:spPr/>
        <p:txBody>
          <a:bodyPr/>
          <a:lstStyle/>
          <a:p>
            <a:r>
              <a:rPr lang="de-DE"/>
              <a:t>Demografieberatung Digi+</a:t>
            </a:r>
            <a:endParaRPr lang="de-AT" dirty="0"/>
          </a:p>
        </p:txBody>
      </p:sp>
      <p:sp>
        <p:nvSpPr>
          <p:cNvPr id="5" name="Foliennummernplatzhalter 4">
            <a:extLst>
              <a:ext uri="{FF2B5EF4-FFF2-40B4-BE49-F238E27FC236}">
                <a16:creationId xmlns:a16="http://schemas.microsoft.com/office/drawing/2014/main" id="{C296F736-E638-6E58-5177-4344CB170579}"/>
              </a:ext>
            </a:extLst>
          </p:cNvPr>
          <p:cNvSpPr>
            <a:spLocks noGrp="1"/>
          </p:cNvSpPr>
          <p:nvPr>
            <p:ph type="sldNum" sz="quarter" idx="12"/>
          </p:nvPr>
        </p:nvSpPr>
        <p:spPr/>
        <p:txBody>
          <a:bodyPr/>
          <a:lstStyle/>
          <a:p>
            <a:fld id="{5355FB0E-4B63-47FD-937C-4B994ACB8B58}" type="slidenum">
              <a:rPr lang="de-AT" smtClean="0"/>
              <a:t>2</a:t>
            </a:fld>
            <a:endParaRPr lang="de-AT"/>
          </a:p>
        </p:txBody>
      </p:sp>
      <p:sp>
        <p:nvSpPr>
          <p:cNvPr id="7" name="Inhaltsplatzhalter 6">
            <a:extLst>
              <a:ext uri="{FF2B5EF4-FFF2-40B4-BE49-F238E27FC236}">
                <a16:creationId xmlns:a16="http://schemas.microsoft.com/office/drawing/2014/main" id="{E15563D6-E2A4-1F96-A6CC-9C0D2CCC7483}"/>
              </a:ext>
            </a:extLst>
          </p:cNvPr>
          <p:cNvSpPr>
            <a:spLocks noGrp="1"/>
          </p:cNvSpPr>
          <p:nvPr>
            <p:ph idx="14"/>
          </p:nvPr>
        </p:nvSpPr>
        <p:spPr>
          <a:xfrm>
            <a:off x="5934808" y="2542839"/>
            <a:ext cx="6043245" cy="986234"/>
          </a:xfrm>
        </p:spPr>
        <p:txBody>
          <a:bodyPr>
            <a:normAutofit/>
          </a:bodyPr>
          <a:lstStyle/>
          <a:p>
            <a:r>
              <a:rPr lang="de-AT" dirty="0"/>
              <a:t>Arbeitszeit-Management als Führungsaufgabe</a:t>
            </a:r>
          </a:p>
        </p:txBody>
      </p:sp>
      <p:sp>
        <p:nvSpPr>
          <p:cNvPr id="8" name="Inhaltsplatzhalter 7">
            <a:extLst>
              <a:ext uri="{FF2B5EF4-FFF2-40B4-BE49-F238E27FC236}">
                <a16:creationId xmlns:a16="http://schemas.microsoft.com/office/drawing/2014/main" id="{2FC402B4-6D53-3F26-DFD6-D2F4984E6655}"/>
              </a:ext>
            </a:extLst>
          </p:cNvPr>
          <p:cNvSpPr>
            <a:spLocks noGrp="1"/>
          </p:cNvSpPr>
          <p:nvPr>
            <p:ph idx="15"/>
          </p:nvPr>
        </p:nvSpPr>
        <p:spPr>
          <a:xfrm>
            <a:off x="5934808" y="3621853"/>
            <a:ext cx="6043245" cy="1669345"/>
          </a:xfrm>
        </p:spPr>
        <p:txBody>
          <a:bodyPr>
            <a:normAutofit/>
          </a:bodyPr>
          <a:lstStyle/>
          <a:p>
            <a:r>
              <a:rPr lang="de-AT" dirty="0"/>
              <a:t>Individuell angepasste Arbeitszeitgestaltung </a:t>
            </a:r>
          </a:p>
          <a:p>
            <a:r>
              <a:rPr lang="de-AT" dirty="0"/>
              <a:t>– Das Gleitzeitmodell</a:t>
            </a:r>
          </a:p>
        </p:txBody>
      </p:sp>
      <p:sp>
        <p:nvSpPr>
          <p:cNvPr id="12" name="Ellipse 11">
            <a:extLst>
              <a:ext uri="{FF2B5EF4-FFF2-40B4-BE49-F238E27FC236}">
                <a16:creationId xmlns:a16="http://schemas.microsoft.com/office/drawing/2014/main" id="{488D35F1-A351-E122-B366-F09952168785}"/>
              </a:ext>
            </a:extLst>
          </p:cNvPr>
          <p:cNvSpPr/>
          <p:nvPr/>
        </p:nvSpPr>
        <p:spPr>
          <a:xfrm>
            <a:off x="5093963" y="1675627"/>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01</a:t>
            </a:r>
            <a:endParaRPr lang="de-AT" sz="1600" dirty="0"/>
          </a:p>
        </p:txBody>
      </p:sp>
      <p:sp>
        <p:nvSpPr>
          <p:cNvPr id="13" name="Ellipse 12">
            <a:extLst>
              <a:ext uri="{FF2B5EF4-FFF2-40B4-BE49-F238E27FC236}">
                <a16:creationId xmlns:a16="http://schemas.microsoft.com/office/drawing/2014/main" id="{AB82A56C-370E-4A58-CF23-62822C7E77C2}"/>
              </a:ext>
            </a:extLst>
          </p:cNvPr>
          <p:cNvSpPr/>
          <p:nvPr/>
        </p:nvSpPr>
        <p:spPr>
          <a:xfrm>
            <a:off x="5093963" y="2651665"/>
            <a:ext cx="612000" cy="612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02</a:t>
            </a:r>
            <a:endParaRPr lang="de-AT" sz="1600" dirty="0"/>
          </a:p>
        </p:txBody>
      </p:sp>
      <p:sp>
        <p:nvSpPr>
          <p:cNvPr id="14" name="Ellipse 13">
            <a:extLst>
              <a:ext uri="{FF2B5EF4-FFF2-40B4-BE49-F238E27FC236}">
                <a16:creationId xmlns:a16="http://schemas.microsoft.com/office/drawing/2014/main" id="{3DC07D79-37BD-0386-EEDF-4B710255B929}"/>
              </a:ext>
            </a:extLst>
          </p:cNvPr>
          <p:cNvSpPr/>
          <p:nvPr/>
        </p:nvSpPr>
        <p:spPr>
          <a:xfrm>
            <a:off x="5093963" y="3857705"/>
            <a:ext cx="612000" cy="61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03</a:t>
            </a:r>
            <a:endParaRPr lang="de-AT" sz="1600" dirty="0"/>
          </a:p>
        </p:txBody>
      </p:sp>
    </p:spTree>
    <p:extLst>
      <p:ext uri="{BB962C8B-B14F-4D97-AF65-F5344CB8AC3E}">
        <p14:creationId xmlns:p14="http://schemas.microsoft.com/office/powerpoint/2010/main" val="389875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Das Lebensphasenmodell 1/6 </a:t>
            </a:r>
            <a:r>
              <a:rPr lang="de-DE" sz="1400" dirty="0"/>
              <a:t>(nach Dr.</a:t>
            </a:r>
            <a:r>
              <a:rPr lang="de-DE" sz="1400" baseline="30000" dirty="0"/>
              <a:t>in</a:t>
            </a:r>
            <a:r>
              <a:rPr lang="de-DE" sz="1400" dirty="0"/>
              <a:t> Renata Augusta)</a:t>
            </a:r>
            <a:endParaRPr lang="de-AT" dirty="0"/>
          </a:p>
        </p:txBody>
      </p:sp>
      <p:sp>
        <p:nvSpPr>
          <p:cNvPr id="4" name="Slide Number Placeholder 3"/>
          <p:cNvSpPr>
            <a:spLocks noGrp="1"/>
          </p:cNvSpPr>
          <p:nvPr>
            <p:ph type="sldNum" sz="quarter" idx="12"/>
          </p:nvPr>
        </p:nvSpPr>
        <p:spPr/>
        <p:txBody>
          <a:bodyPr/>
          <a:lstStyle/>
          <a:p>
            <a:fld id="{5058F5D3-696F-4784-84CA-AC11423F733D}" type="slidenum">
              <a:rPr lang="de-AT" smtClean="0"/>
              <a:pPr/>
              <a:t>3</a:t>
            </a:fld>
            <a:endParaRPr lang="de-AT"/>
          </a:p>
        </p:txBody>
      </p:sp>
      <p:sp>
        <p:nvSpPr>
          <p:cNvPr id="57" name="Content Placeholder 56"/>
          <p:cNvSpPr>
            <a:spLocks noGrp="1"/>
          </p:cNvSpPr>
          <p:nvPr>
            <p:ph sz="quarter" idx="14"/>
          </p:nvPr>
        </p:nvSpPr>
        <p:spPr>
          <a:xfrm>
            <a:off x="344557" y="1187102"/>
            <a:ext cx="5580000" cy="5437762"/>
          </a:xfrm>
        </p:spPr>
        <p:txBody>
          <a:bodyPr>
            <a:normAutofit fontScale="55000" lnSpcReduction="20000"/>
          </a:bodyPr>
          <a:lstStyle/>
          <a:p>
            <a:pPr>
              <a:lnSpc>
                <a:spcPct val="120000"/>
              </a:lnSpc>
            </a:pPr>
            <a:r>
              <a:rPr lang="de-DE" dirty="0"/>
              <a:t>Das Modell beschreibt </a:t>
            </a:r>
            <a:r>
              <a:rPr lang="de-DE" b="1" dirty="0"/>
              <a:t>5 Phasen </a:t>
            </a:r>
            <a:r>
              <a:rPr lang="de-DE" dirty="0"/>
              <a:t>und relevante Übergangsthemen zwischen den Phasen, die Mitarbeiter*innen typischerweise im Rahmen Ihres Lebens durchlaufen.</a:t>
            </a:r>
          </a:p>
          <a:p>
            <a:pPr>
              <a:lnSpc>
                <a:spcPct val="120000"/>
              </a:lnSpc>
            </a:pPr>
            <a:endParaRPr lang="de-DE" dirty="0"/>
          </a:p>
          <a:p>
            <a:pPr>
              <a:lnSpc>
                <a:spcPct val="120000"/>
              </a:lnSpc>
            </a:pPr>
            <a:endParaRPr lang="de-DE" dirty="0"/>
          </a:p>
          <a:p>
            <a:pPr>
              <a:lnSpc>
                <a:spcPct val="120000"/>
              </a:lnSpc>
            </a:pPr>
            <a:endParaRPr lang="de-DE" dirty="0"/>
          </a:p>
          <a:p>
            <a:pPr>
              <a:lnSpc>
                <a:spcPct val="120000"/>
              </a:lnSpc>
            </a:pPr>
            <a:endParaRPr lang="de-DE" dirty="0"/>
          </a:p>
          <a:p>
            <a:pPr>
              <a:lnSpc>
                <a:spcPct val="120000"/>
              </a:lnSpc>
            </a:pPr>
            <a:endParaRPr lang="de-DE" dirty="0"/>
          </a:p>
          <a:p>
            <a:pPr>
              <a:lnSpc>
                <a:spcPct val="120000"/>
              </a:lnSpc>
            </a:pPr>
            <a:endParaRPr lang="de-DE" dirty="0"/>
          </a:p>
          <a:p>
            <a:pPr>
              <a:lnSpc>
                <a:spcPct val="120000"/>
              </a:lnSpc>
            </a:pPr>
            <a:endParaRPr lang="de-DE" dirty="0"/>
          </a:p>
          <a:p>
            <a:pPr>
              <a:lnSpc>
                <a:spcPct val="120000"/>
              </a:lnSpc>
            </a:pPr>
            <a:r>
              <a:rPr lang="de-DE" dirty="0"/>
              <a:t>Diese Phasen sind durch spezifische Themen gekennzeichnet und bedingen unterschiedliche </a:t>
            </a:r>
            <a:r>
              <a:rPr lang="de-DE" dirty="0" err="1"/>
              <a:t>Foki</a:t>
            </a:r>
            <a:r>
              <a:rPr lang="de-DE" dirty="0"/>
              <a:t> im Rahmen der Mitarbeiter*</a:t>
            </a:r>
            <a:r>
              <a:rPr lang="de-DE" dirty="0" err="1"/>
              <a:t>innenführung</a:t>
            </a:r>
            <a:r>
              <a:rPr lang="de-DE" dirty="0"/>
              <a:t>.</a:t>
            </a:r>
          </a:p>
          <a:p>
            <a:pPr>
              <a:lnSpc>
                <a:spcPct val="120000"/>
              </a:lnSpc>
            </a:pPr>
            <a:r>
              <a:rPr lang="de-DE" dirty="0"/>
              <a:t>Das vorliegende Modell ist zyklisch gestaltet und ermöglicht es so, unstetiger werdende Lebens- und Karriereverläufe abzubilden.</a:t>
            </a:r>
            <a:endParaRPr lang="de-AT" dirty="0"/>
          </a:p>
        </p:txBody>
      </p:sp>
      <p:grpSp>
        <p:nvGrpSpPr>
          <p:cNvPr id="55" name="Group 54"/>
          <p:cNvGrpSpPr/>
          <p:nvPr/>
        </p:nvGrpSpPr>
        <p:grpSpPr>
          <a:xfrm>
            <a:off x="6096000" y="1187102"/>
            <a:ext cx="6010658" cy="5029909"/>
            <a:chOff x="2851870" y="1548827"/>
            <a:chExt cx="6010658" cy="5029909"/>
          </a:xfrm>
        </p:grpSpPr>
        <p:sp>
          <p:nvSpPr>
            <p:cNvPr id="8" name="Oval 7"/>
            <p:cNvSpPr/>
            <p:nvPr/>
          </p:nvSpPr>
          <p:spPr>
            <a:xfrm>
              <a:off x="3213847" y="1999458"/>
              <a:ext cx="2160000" cy="144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de-DE" sz="1600" dirty="0"/>
                <a:t>Einstieg</a:t>
              </a:r>
            </a:p>
            <a:p>
              <a:pPr algn="ctr"/>
              <a:r>
                <a:rPr lang="de-DE" sz="1600" dirty="0"/>
                <a:t>Orientierung</a:t>
              </a:r>
              <a:endParaRPr lang="de-AT" sz="1600" dirty="0"/>
            </a:p>
          </p:txBody>
        </p:sp>
        <p:sp>
          <p:nvSpPr>
            <p:cNvPr id="9" name="Oval 8"/>
            <p:cNvSpPr/>
            <p:nvPr/>
          </p:nvSpPr>
          <p:spPr>
            <a:xfrm>
              <a:off x="6100911" y="2000760"/>
              <a:ext cx="2160000" cy="1440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de-DE" sz="1600" dirty="0"/>
                <a:t>Erfahrung</a:t>
              </a:r>
            </a:p>
            <a:p>
              <a:pPr algn="ctr"/>
              <a:r>
                <a:rPr lang="de-DE" sz="1600" dirty="0"/>
                <a:t>Erweiterung</a:t>
              </a:r>
              <a:endParaRPr lang="de-AT" sz="1600" dirty="0"/>
            </a:p>
          </p:txBody>
        </p:sp>
        <p:sp>
          <p:nvSpPr>
            <p:cNvPr id="10" name="Oval 9"/>
            <p:cNvSpPr/>
            <p:nvPr/>
          </p:nvSpPr>
          <p:spPr>
            <a:xfrm>
              <a:off x="6447806" y="3724498"/>
              <a:ext cx="2160000" cy="14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de-DE" sz="1600" dirty="0"/>
                <a:t>Überblick</a:t>
              </a:r>
            </a:p>
            <a:p>
              <a:pPr algn="ctr"/>
              <a:r>
                <a:rPr lang="de-DE" sz="1600" dirty="0"/>
                <a:t>Etablierung</a:t>
              </a:r>
              <a:endParaRPr lang="de-AT" sz="1600" dirty="0"/>
            </a:p>
          </p:txBody>
        </p:sp>
        <p:sp>
          <p:nvSpPr>
            <p:cNvPr id="11" name="Oval 10"/>
            <p:cNvSpPr/>
            <p:nvPr/>
          </p:nvSpPr>
          <p:spPr>
            <a:xfrm>
              <a:off x="4651207" y="5138736"/>
              <a:ext cx="2160000" cy="1440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de-DE" sz="1600" dirty="0"/>
                <a:t>Analyse</a:t>
              </a:r>
            </a:p>
            <a:p>
              <a:pPr algn="ctr"/>
              <a:r>
                <a:rPr lang="de-DE" sz="1600" dirty="0"/>
                <a:t>Konzentration</a:t>
              </a:r>
              <a:endParaRPr lang="de-AT" sz="1600" dirty="0"/>
            </a:p>
          </p:txBody>
        </p:sp>
        <p:sp>
          <p:nvSpPr>
            <p:cNvPr id="12" name="Oval 11"/>
            <p:cNvSpPr/>
            <p:nvPr/>
          </p:nvSpPr>
          <p:spPr>
            <a:xfrm>
              <a:off x="2854377" y="3719243"/>
              <a:ext cx="2160000" cy="144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de-DE" sz="1600" dirty="0"/>
                <a:t>Sinn</a:t>
              </a:r>
            </a:p>
            <a:p>
              <a:pPr algn="ctr"/>
              <a:r>
                <a:rPr lang="de-DE" sz="1600" dirty="0"/>
                <a:t>Ausstieg</a:t>
              </a:r>
              <a:endParaRPr lang="de-AT" sz="1600" dirty="0"/>
            </a:p>
          </p:txBody>
        </p:sp>
        <p:sp>
          <p:nvSpPr>
            <p:cNvPr id="13" name="TextBox 12"/>
            <p:cNvSpPr txBox="1"/>
            <p:nvPr/>
          </p:nvSpPr>
          <p:spPr>
            <a:xfrm rot="16200000">
              <a:off x="4642731" y="2460181"/>
              <a:ext cx="2161261" cy="338554"/>
            </a:xfrm>
            <a:prstGeom prst="rect">
              <a:avLst/>
            </a:prstGeom>
            <a:noFill/>
          </p:spPr>
          <p:txBody>
            <a:bodyPr wrap="square" rtlCol="0">
              <a:spAutoFit/>
            </a:bodyPr>
            <a:lstStyle/>
            <a:p>
              <a:pPr algn="ctr"/>
              <a:r>
                <a:rPr lang="de-DE" sz="1600" dirty="0"/>
                <a:t>Identifikation</a:t>
              </a:r>
              <a:endParaRPr lang="de-AT" sz="1600" dirty="0"/>
            </a:p>
          </p:txBody>
        </p:sp>
        <p:sp>
          <p:nvSpPr>
            <p:cNvPr id="14" name="TextBox 13"/>
            <p:cNvSpPr txBox="1"/>
            <p:nvPr/>
          </p:nvSpPr>
          <p:spPr>
            <a:xfrm>
              <a:off x="2851870" y="3378533"/>
              <a:ext cx="2161261" cy="338554"/>
            </a:xfrm>
            <a:prstGeom prst="rect">
              <a:avLst/>
            </a:prstGeom>
            <a:noFill/>
          </p:spPr>
          <p:txBody>
            <a:bodyPr wrap="square" rtlCol="0">
              <a:spAutoFit/>
            </a:bodyPr>
            <a:lstStyle/>
            <a:p>
              <a:pPr algn="ctr"/>
              <a:r>
                <a:rPr lang="de-DE" sz="1600" dirty="0"/>
                <a:t>Neue Perspektiven</a:t>
              </a:r>
              <a:endParaRPr lang="de-AT" sz="1600" dirty="0"/>
            </a:p>
          </p:txBody>
        </p:sp>
        <p:sp>
          <p:nvSpPr>
            <p:cNvPr id="15" name="TextBox 14"/>
            <p:cNvSpPr txBox="1"/>
            <p:nvPr/>
          </p:nvSpPr>
          <p:spPr>
            <a:xfrm>
              <a:off x="6201341" y="3399144"/>
              <a:ext cx="2661187" cy="338554"/>
            </a:xfrm>
            <a:prstGeom prst="rect">
              <a:avLst/>
            </a:prstGeom>
            <a:noFill/>
          </p:spPr>
          <p:txBody>
            <a:bodyPr wrap="square" rtlCol="0">
              <a:spAutoFit/>
            </a:bodyPr>
            <a:lstStyle/>
            <a:p>
              <a:pPr algn="ctr"/>
              <a:r>
                <a:rPr lang="de-DE" sz="1600" dirty="0"/>
                <a:t>Familienverantwortung</a:t>
              </a:r>
              <a:endParaRPr lang="de-AT" sz="1600" dirty="0"/>
            </a:p>
          </p:txBody>
        </p:sp>
        <p:sp>
          <p:nvSpPr>
            <p:cNvPr id="16" name="TextBox 15"/>
            <p:cNvSpPr txBox="1"/>
            <p:nvPr/>
          </p:nvSpPr>
          <p:spPr>
            <a:xfrm rot="1800000">
              <a:off x="5547675" y="5000860"/>
              <a:ext cx="2161261" cy="338554"/>
            </a:xfrm>
            <a:prstGeom prst="rect">
              <a:avLst/>
            </a:prstGeom>
            <a:noFill/>
          </p:spPr>
          <p:txBody>
            <a:bodyPr wrap="square" rtlCol="0">
              <a:spAutoFit/>
            </a:bodyPr>
            <a:lstStyle/>
            <a:p>
              <a:pPr algn="ctr"/>
              <a:r>
                <a:rPr lang="de-DE" sz="1600" dirty="0"/>
                <a:t>Gesundheit</a:t>
              </a:r>
              <a:endParaRPr lang="de-AT" sz="1600" dirty="0"/>
            </a:p>
          </p:txBody>
        </p:sp>
        <p:sp>
          <p:nvSpPr>
            <p:cNvPr id="17" name="TextBox 16"/>
            <p:cNvSpPr txBox="1"/>
            <p:nvPr/>
          </p:nvSpPr>
          <p:spPr>
            <a:xfrm rot="19200000">
              <a:off x="3709019" y="4997947"/>
              <a:ext cx="2161261" cy="338554"/>
            </a:xfrm>
            <a:prstGeom prst="rect">
              <a:avLst/>
            </a:prstGeom>
            <a:noFill/>
          </p:spPr>
          <p:txBody>
            <a:bodyPr wrap="square" rtlCol="0">
              <a:spAutoFit/>
            </a:bodyPr>
            <a:lstStyle/>
            <a:p>
              <a:pPr algn="ctr"/>
              <a:r>
                <a:rPr lang="de-DE" sz="1600" dirty="0"/>
                <a:t>Motivation</a:t>
              </a:r>
              <a:endParaRPr lang="de-AT" sz="1600" dirty="0"/>
            </a:p>
          </p:txBody>
        </p:sp>
        <p:grpSp>
          <p:nvGrpSpPr>
            <p:cNvPr id="33" name="Group 423"/>
            <p:cNvGrpSpPr>
              <a:grpSpLocks noChangeAspect="1"/>
            </p:cNvGrpSpPr>
            <p:nvPr/>
          </p:nvGrpSpPr>
          <p:grpSpPr bwMode="auto">
            <a:xfrm>
              <a:off x="4016590" y="2776413"/>
              <a:ext cx="554514" cy="554514"/>
              <a:chOff x="4285" y="1550"/>
              <a:chExt cx="340" cy="340"/>
            </a:xfrm>
            <a:solidFill>
              <a:schemeClr val="bg1"/>
            </a:solidFill>
          </p:grpSpPr>
          <p:sp>
            <p:nvSpPr>
              <p:cNvPr id="34" name="Freeform 424"/>
              <p:cNvSpPr>
                <a:spLocks noEditPoints="1"/>
              </p:cNvSpPr>
              <p:nvPr/>
            </p:nvSpPr>
            <p:spPr bwMode="auto">
              <a:xfrm>
                <a:off x="4285" y="155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425"/>
              <p:cNvSpPr>
                <a:spLocks noEditPoints="1"/>
              </p:cNvSpPr>
              <p:nvPr/>
            </p:nvSpPr>
            <p:spPr bwMode="auto">
              <a:xfrm>
                <a:off x="4354" y="1637"/>
                <a:ext cx="201" cy="189"/>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6" name="Group 1003"/>
            <p:cNvGrpSpPr>
              <a:grpSpLocks noChangeAspect="1"/>
            </p:cNvGrpSpPr>
            <p:nvPr/>
          </p:nvGrpSpPr>
          <p:grpSpPr bwMode="auto">
            <a:xfrm>
              <a:off x="6900111" y="2789121"/>
              <a:ext cx="561600" cy="561600"/>
              <a:chOff x="2647" y="3988"/>
              <a:chExt cx="340" cy="340"/>
            </a:xfrm>
            <a:solidFill>
              <a:schemeClr val="bg1"/>
            </a:solidFill>
          </p:grpSpPr>
          <p:sp>
            <p:nvSpPr>
              <p:cNvPr id="37" name="Freeform 1004"/>
              <p:cNvSpPr>
                <a:spLocks noEditPoints="1"/>
              </p:cNvSpPr>
              <p:nvPr/>
            </p:nvSpPr>
            <p:spPr bwMode="auto">
              <a:xfrm>
                <a:off x="2647" y="398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1005"/>
              <p:cNvSpPr>
                <a:spLocks noEditPoints="1"/>
              </p:cNvSpPr>
              <p:nvPr/>
            </p:nvSpPr>
            <p:spPr bwMode="auto">
              <a:xfrm>
                <a:off x="2710" y="4078"/>
                <a:ext cx="213" cy="186"/>
              </a:xfrm>
              <a:custGeom>
                <a:avLst/>
                <a:gdLst>
                  <a:gd name="T0" fmla="*/ 320 w 321"/>
                  <a:gd name="T1" fmla="*/ 27 h 280"/>
                  <a:gd name="T2" fmla="*/ 312 w 321"/>
                  <a:gd name="T3" fmla="*/ 19 h 280"/>
                  <a:gd name="T4" fmla="*/ 147 w 321"/>
                  <a:gd name="T5" fmla="*/ 32 h 280"/>
                  <a:gd name="T6" fmla="*/ 133 w 321"/>
                  <a:gd name="T7" fmla="*/ 56 h 280"/>
                  <a:gd name="T8" fmla="*/ 9 w 321"/>
                  <a:gd name="T9" fmla="*/ 55 h 280"/>
                  <a:gd name="T10" fmla="*/ 1 w 321"/>
                  <a:gd name="T11" fmla="*/ 63 h 280"/>
                  <a:gd name="T12" fmla="*/ 4 w 321"/>
                  <a:gd name="T13" fmla="*/ 73 h 280"/>
                  <a:gd name="T14" fmla="*/ 114 w 321"/>
                  <a:gd name="T15" fmla="*/ 140 h 280"/>
                  <a:gd name="T16" fmla="*/ 125 w 321"/>
                  <a:gd name="T17" fmla="*/ 139 h 280"/>
                  <a:gd name="T18" fmla="*/ 129 w 321"/>
                  <a:gd name="T19" fmla="*/ 138 h 280"/>
                  <a:gd name="T20" fmla="*/ 129 w 321"/>
                  <a:gd name="T21" fmla="*/ 269 h 280"/>
                  <a:gd name="T22" fmla="*/ 139 w 321"/>
                  <a:gd name="T23" fmla="*/ 280 h 280"/>
                  <a:gd name="T24" fmla="*/ 150 w 321"/>
                  <a:gd name="T25" fmla="*/ 269 h 280"/>
                  <a:gd name="T26" fmla="*/ 150 w 321"/>
                  <a:gd name="T27" fmla="*/ 125 h 280"/>
                  <a:gd name="T28" fmla="*/ 165 w 321"/>
                  <a:gd name="T29" fmla="*/ 133 h 280"/>
                  <a:gd name="T30" fmla="*/ 176 w 321"/>
                  <a:gd name="T31" fmla="*/ 134 h 280"/>
                  <a:gd name="T32" fmla="*/ 318 w 321"/>
                  <a:gd name="T33" fmla="*/ 37 h 280"/>
                  <a:gd name="T34" fmla="*/ 320 w 321"/>
                  <a:gd name="T35" fmla="*/ 27 h 280"/>
                  <a:gd name="T36" fmla="*/ 119 w 321"/>
                  <a:gd name="T37" fmla="*/ 118 h 280"/>
                  <a:gd name="T38" fmla="*/ 33 w 321"/>
                  <a:gd name="T39" fmla="*/ 72 h 280"/>
                  <a:gd name="T40" fmla="*/ 124 w 321"/>
                  <a:gd name="T41" fmla="*/ 75 h 280"/>
                  <a:gd name="T42" fmla="*/ 131 w 321"/>
                  <a:gd name="T43" fmla="*/ 82 h 280"/>
                  <a:gd name="T44" fmla="*/ 132 w 321"/>
                  <a:gd name="T45" fmla="*/ 92 h 280"/>
                  <a:gd name="T46" fmla="*/ 134 w 321"/>
                  <a:gd name="T47" fmla="*/ 96 h 280"/>
                  <a:gd name="T48" fmla="*/ 132 w 321"/>
                  <a:gd name="T49" fmla="*/ 99 h 280"/>
                  <a:gd name="T50" fmla="*/ 119 w 321"/>
                  <a:gd name="T51" fmla="*/ 118 h 280"/>
                  <a:gd name="T52" fmla="*/ 171 w 321"/>
                  <a:gd name="T53" fmla="*/ 112 h 280"/>
                  <a:gd name="T54" fmla="*/ 153 w 321"/>
                  <a:gd name="T55" fmla="*/ 87 h 280"/>
                  <a:gd name="T56" fmla="*/ 153 w 321"/>
                  <a:gd name="T57" fmla="*/ 87 h 280"/>
                  <a:gd name="T58" fmla="*/ 162 w 321"/>
                  <a:gd name="T59" fmla="*/ 47 h 280"/>
                  <a:gd name="T60" fmla="*/ 224 w 321"/>
                  <a:gd name="T61" fmla="*/ 29 h 280"/>
                  <a:gd name="T62" fmla="*/ 290 w 321"/>
                  <a:gd name="T63" fmla="*/ 36 h 280"/>
                  <a:gd name="T64" fmla="*/ 171 w 321"/>
                  <a:gd name="T65" fmla="*/ 1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280">
                    <a:moveTo>
                      <a:pt x="320" y="27"/>
                    </a:moveTo>
                    <a:cubicBezTo>
                      <a:pt x="319" y="23"/>
                      <a:pt x="316" y="20"/>
                      <a:pt x="312" y="19"/>
                    </a:cubicBezTo>
                    <a:cubicBezTo>
                      <a:pt x="229" y="0"/>
                      <a:pt x="173" y="4"/>
                      <a:pt x="147" y="32"/>
                    </a:cubicBezTo>
                    <a:cubicBezTo>
                      <a:pt x="140" y="40"/>
                      <a:pt x="136" y="48"/>
                      <a:pt x="133" y="56"/>
                    </a:cubicBezTo>
                    <a:cubicBezTo>
                      <a:pt x="110" y="41"/>
                      <a:pt x="68" y="41"/>
                      <a:pt x="9" y="55"/>
                    </a:cubicBezTo>
                    <a:cubicBezTo>
                      <a:pt x="5" y="56"/>
                      <a:pt x="2" y="59"/>
                      <a:pt x="1" y="63"/>
                    </a:cubicBezTo>
                    <a:cubicBezTo>
                      <a:pt x="0" y="66"/>
                      <a:pt x="1" y="70"/>
                      <a:pt x="4" y="73"/>
                    </a:cubicBezTo>
                    <a:cubicBezTo>
                      <a:pt x="11" y="81"/>
                      <a:pt x="71" y="140"/>
                      <a:pt x="114" y="140"/>
                    </a:cubicBezTo>
                    <a:cubicBezTo>
                      <a:pt x="118" y="140"/>
                      <a:pt x="122" y="140"/>
                      <a:pt x="125" y="139"/>
                    </a:cubicBezTo>
                    <a:cubicBezTo>
                      <a:pt x="126" y="139"/>
                      <a:pt x="127" y="138"/>
                      <a:pt x="129" y="138"/>
                    </a:cubicBezTo>
                    <a:cubicBezTo>
                      <a:pt x="129" y="269"/>
                      <a:pt x="129" y="269"/>
                      <a:pt x="129" y="269"/>
                    </a:cubicBezTo>
                    <a:cubicBezTo>
                      <a:pt x="129" y="275"/>
                      <a:pt x="133" y="280"/>
                      <a:pt x="139" y="280"/>
                    </a:cubicBezTo>
                    <a:cubicBezTo>
                      <a:pt x="145" y="280"/>
                      <a:pt x="150" y="275"/>
                      <a:pt x="150" y="269"/>
                    </a:cubicBezTo>
                    <a:cubicBezTo>
                      <a:pt x="150" y="125"/>
                      <a:pt x="150" y="125"/>
                      <a:pt x="150" y="125"/>
                    </a:cubicBezTo>
                    <a:cubicBezTo>
                      <a:pt x="154" y="129"/>
                      <a:pt x="160" y="132"/>
                      <a:pt x="165" y="133"/>
                    </a:cubicBezTo>
                    <a:cubicBezTo>
                      <a:pt x="169" y="134"/>
                      <a:pt x="173" y="134"/>
                      <a:pt x="176" y="134"/>
                    </a:cubicBezTo>
                    <a:cubicBezTo>
                      <a:pt x="230" y="134"/>
                      <a:pt x="309" y="47"/>
                      <a:pt x="318" y="37"/>
                    </a:cubicBezTo>
                    <a:cubicBezTo>
                      <a:pt x="320" y="34"/>
                      <a:pt x="321" y="30"/>
                      <a:pt x="320" y="27"/>
                    </a:cubicBezTo>
                    <a:close/>
                    <a:moveTo>
                      <a:pt x="119" y="118"/>
                    </a:moveTo>
                    <a:cubicBezTo>
                      <a:pt x="100" y="124"/>
                      <a:pt x="61" y="97"/>
                      <a:pt x="33" y="72"/>
                    </a:cubicBezTo>
                    <a:cubicBezTo>
                      <a:pt x="92" y="60"/>
                      <a:pt x="116" y="68"/>
                      <a:pt x="124" y="75"/>
                    </a:cubicBezTo>
                    <a:cubicBezTo>
                      <a:pt x="127" y="77"/>
                      <a:pt x="129" y="80"/>
                      <a:pt x="131" y="82"/>
                    </a:cubicBezTo>
                    <a:cubicBezTo>
                      <a:pt x="131" y="87"/>
                      <a:pt x="132" y="91"/>
                      <a:pt x="132" y="92"/>
                    </a:cubicBezTo>
                    <a:cubicBezTo>
                      <a:pt x="133" y="94"/>
                      <a:pt x="133" y="95"/>
                      <a:pt x="134" y="96"/>
                    </a:cubicBezTo>
                    <a:cubicBezTo>
                      <a:pt x="133" y="97"/>
                      <a:pt x="133" y="98"/>
                      <a:pt x="132" y="99"/>
                    </a:cubicBezTo>
                    <a:cubicBezTo>
                      <a:pt x="129" y="116"/>
                      <a:pt x="122" y="118"/>
                      <a:pt x="119" y="118"/>
                    </a:cubicBezTo>
                    <a:close/>
                    <a:moveTo>
                      <a:pt x="171" y="112"/>
                    </a:moveTo>
                    <a:cubicBezTo>
                      <a:pt x="168" y="112"/>
                      <a:pt x="158" y="109"/>
                      <a:pt x="153" y="87"/>
                    </a:cubicBezTo>
                    <a:cubicBezTo>
                      <a:pt x="153" y="87"/>
                      <a:pt x="153" y="87"/>
                      <a:pt x="153" y="87"/>
                    </a:cubicBezTo>
                    <a:cubicBezTo>
                      <a:pt x="153" y="86"/>
                      <a:pt x="147" y="63"/>
                      <a:pt x="162" y="47"/>
                    </a:cubicBezTo>
                    <a:cubicBezTo>
                      <a:pt x="171" y="38"/>
                      <a:pt x="189" y="29"/>
                      <a:pt x="224" y="29"/>
                    </a:cubicBezTo>
                    <a:cubicBezTo>
                      <a:pt x="241" y="29"/>
                      <a:pt x="263" y="31"/>
                      <a:pt x="290" y="36"/>
                    </a:cubicBezTo>
                    <a:cubicBezTo>
                      <a:pt x="253" y="74"/>
                      <a:pt x="198" y="119"/>
                      <a:pt x="171" y="1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9" name="Group 977"/>
            <p:cNvGrpSpPr>
              <a:grpSpLocks noChangeAspect="1"/>
            </p:cNvGrpSpPr>
            <p:nvPr/>
          </p:nvGrpSpPr>
          <p:grpSpPr bwMode="auto">
            <a:xfrm>
              <a:off x="7247006" y="4520987"/>
              <a:ext cx="561600" cy="561600"/>
              <a:chOff x="1925" y="3985"/>
              <a:chExt cx="340" cy="340"/>
            </a:xfrm>
            <a:solidFill>
              <a:schemeClr val="bg1"/>
            </a:solidFill>
          </p:grpSpPr>
          <p:sp>
            <p:nvSpPr>
              <p:cNvPr id="40" name="Freeform 978"/>
              <p:cNvSpPr>
                <a:spLocks noEditPoints="1"/>
              </p:cNvSpPr>
              <p:nvPr/>
            </p:nvSpPr>
            <p:spPr bwMode="auto">
              <a:xfrm>
                <a:off x="2017" y="4049"/>
                <a:ext cx="156" cy="212"/>
              </a:xfrm>
              <a:custGeom>
                <a:avLst/>
                <a:gdLst>
                  <a:gd name="T0" fmla="*/ 118 w 235"/>
                  <a:gd name="T1" fmla="*/ 0 h 320"/>
                  <a:gd name="T2" fmla="*/ 118 w 235"/>
                  <a:gd name="T3" fmla="*/ 0 h 320"/>
                  <a:gd name="T4" fmla="*/ 117 w 235"/>
                  <a:gd name="T5" fmla="*/ 0 h 320"/>
                  <a:gd name="T6" fmla="*/ 0 w 235"/>
                  <a:gd name="T7" fmla="*/ 117 h 320"/>
                  <a:gd name="T8" fmla="*/ 17 w 235"/>
                  <a:gd name="T9" fmla="*/ 176 h 320"/>
                  <a:gd name="T10" fmla="*/ 109 w 235"/>
                  <a:gd name="T11" fmla="*/ 315 h 320"/>
                  <a:gd name="T12" fmla="*/ 117 w 235"/>
                  <a:gd name="T13" fmla="*/ 320 h 320"/>
                  <a:gd name="T14" fmla="*/ 118 w 235"/>
                  <a:gd name="T15" fmla="*/ 320 h 320"/>
                  <a:gd name="T16" fmla="*/ 118 w 235"/>
                  <a:gd name="T17" fmla="*/ 320 h 320"/>
                  <a:gd name="T18" fmla="*/ 127 w 235"/>
                  <a:gd name="T19" fmla="*/ 315 h 320"/>
                  <a:gd name="T20" fmla="*/ 219 w 235"/>
                  <a:gd name="T21" fmla="*/ 176 h 320"/>
                  <a:gd name="T22" fmla="*/ 235 w 235"/>
                  <a:gd name="T23" fmla="*/ 117 h 320"/>
                  <a:gd name="T24" fmla="*/ 118 w 235"/>
                  <a:gd name="T25" fmla="*/ 0 h 320"/>
                  <a:gd name="T26" fmla="*/ 201 w 235"/>
                  <a:gd name="T27" fmla="*/ 164 h 320"/>
                  <a:gd name="T28" fmla="*/ 118 w 235"/>
                  <a:gd name="T29" fmla="*/ 290 h 320"/>
                  <a:gd name="T30" fmla="*/ 35 w 235"/>
                  <a:gd name="T31" fmla="*/ 165 h 320"/>
                  <a:gd name="T32" fmla="*/ 22 w 235"/>
                  <a:gd name="T33" fmla="*/ 117 h 320"/>
                  <a:gd name="T34" fmla="*/ 117 w 235"/>
                  <a:gd name="T35" fmla="*/ 21 h 320"/>
                  <a:gd name="T36" fmla="*/ 118 w 235"/>
                  <a:gd name="T37" fmla="*/ 21 h 320"/>
                  <a:gd name="T38" fmla="*/ 118 w 235"/>
                  <a:gd name="T39" fmla="*/ 21 h 320"/>
                  <a:gd name="T40" fmla="*/ 213 w 235"/>
                  <a:gd name="T41" fmla="*/ 117 h 320"/>
                  <a:gd name="T42" fmla="*/ 201 w 235"/>
                  <a:gd name="T43" fmla="*/ 16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5" h="320">
                    <a:moveTo>
                      <a:pt x="118" y="0"/>
                    </a:moveTo>
                    <a:cubicBezTo>
                      <a:pt x="118" y="0"/>
                      <a:pt x="118" y="0"/>
                      <a:pt x="118" y="0"/>
                    </a:cubicBezTo>
                    <a:cubicBezTo>
                      <a:pt x="118" y="0"/>
                      <a:pt x="117" y="0"/>
                      <a:pt x="117" y="0"/>
                    </a:cubicBezTo>
                    <a:cubicBezTo>
                      <a:pt x="53" y="0"/>
                      <a:pt x="0" y="52"/>
                      <a:pt x="0" y="117"/>
                    </a:cubicBezTo>
                    <a:cubicBezTo>
                      <a:pt x="0" y="139"/>
                      <a:pt x="5" y="156"/>
                      <a:pt x="17" y="176"/>
                    </a:cubicBezTo>
                    <a:cubicBezTo>
                      <a:pt x="109" y="315"/>
                      <a:pt x="109" y="315"/>
                      <a:pt x="109" y="315"/>
                    </a:cubicBezTo>
                    <a:cubicBezTo>
                      <a:pt x="111" y="318"/>
                      <a:pt x="114" y="320"/>
                      <a:pt x="117" y="320"/>
                    </a:cubicBezTo>
                    <a:cubicBezTo>
                      <a:pt x="117" y="320"/>
                      <a:pt x="118" y="320"/>
                      <a:pt x="118" y="320"/>
                    </a:cubicBezTo>
                    <a:cubicBezTo>
                      <a:pt x="118" y="320"/>
                      <a:pt x="118" y="320"/>
                      <a:pt x="118" y="320"/>
                    </a:cubicBezTo>
                    <a:cubicBezTo>
                      <a:pt x="121" y="320"/>
                      <a:pt x="125" y="318"/>
                      <a:pt x="127" y="315"/>
                    </a:cubicBezTo>
                    <a:cubicBezTo>
                      <a:pt x="219" y="176"/>
                      <a:pt x="219" y="176"/>
                      <a:pt x="219" y="176"/>
                    </a:cubicBezTo>
                    <a:cubicBezTo>
                      <a:pt x="230" y="156"/>
                      <a:pt x="235" y="139"/>
                      <a:pt x="235" y="117"/>
                    </a:cubicBezTo>
                    <a:cubicBezTo>
                      <a:pt x="235" y="52"/>
                      <a:pt x="182" y="0"/>
                      <a:pt x="118" y="0"/>
                    </a:cubicBezTo>
                    <a:close/>
                    <a:moveTo>
                      <a:pt x="201" y="164"/>
                    </a:moveTo>
                    <a:cubicBezTo>
                      <a:pt x="118" y="290"/>
                      <a:pt x="118" y="290"/>
                      <a:pt x="118" y="290"/>
                    </a:cubicBezTo>
                    <a:cubicBezTo>
                      <a:pt x="35" y="165"/>
                      <a:pt x="35" y="165"/>
                      <a:pt x="35" y="165"/>
                    </a:cubicBezTo>
                    <a:cubicBezTo>
                      <a:pt x="25" y="149"/>
                      <a:pt x="22" y="135"/>
                      <a:pt x="22" y="117"/>
                    </a:cubicBezTo>
                    <a:cubicBezTo>
                      <a:pt x="22" y="64"/>
                      <a:pt x="65" y="21"/>
                      <a:pt x="117" y="21"/>
                    </a:cubicBezTo>
                    <a:cubicBezTo>
                      <a:pt x="117" y="21"/>
                      <a:pt x="118" y="21"/>
                      <a:pt x="118" y="21"/>
                    </a:cubicBezTo>
                    <a:cubicBezTo>
                      <a:pt x="118" y="21"/>
                      <a:pt x="118" y="21"/>
                      <a:pt x="118" y="21"/>
                    </a:cubicBezTo>
                    <a:cubicBezTo>
                      <a:pt x="170" y="21"/>
                      <a:pt x="213" y="64"/>
                      <a:pt x="213" y="117"/>
                    </a:cubicBezTo>
                    <a:cubicBezTo>
                      <a:pt x="213" y="135"/>
                      <a:pt x="210" y="149"/>
                      <a:pt x="201" y="1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979"/>
              <p:cNvSpPr>
                <a:spLocks noEditPoints="1"/>
              </p:cNvSpPr>
              <p:nvPr/>
            </p:nvSpPr>
            <p:spPr bwMode="auto">
              <a:xfrm>
                <a:off x="2059" y="4091"/>
                <a:ext cx="71" cy="71"/>
              </a:xfrm>
              <a:custGeom>
                <a:avLst/>
                <a:gdLst>
                  <a:gd name="T0" fmla="*/ 54 w 107"/>
                  <a:gd name="T1" fmla="*/ 0 h 106"/>
                  <a:gd name="T2" fmla="*/ 0 w 107"/>
                  <a:gd name="T3" fmla="*/ 53 h 106"/>
                  <a:gd name="T4" fmla="*/ 54 w 107"/>
                  <a:gd name="T5" fmla="*/ 106 h 106"/>
                  <a:gd name="T6" fmla="*/ 107 w 107"/>
                  <a:gd name="T7" fmla="*/ 53 h 106"/>
                  <a:gd name="T8" fmla="*/ 54 w 107"/>
                  <a:gd name="T9" fmla="*/ 0 h 106"/>
                  <a:gd name="T10" fmla="*/ 54 w 107"/>
                  <a:gd name="T11" fmla="*/ 85 h 106"/>
                  <a:gd name="T12" fmla="*/ 22 w 107"/>
                  <a:gd name="T13" fmla="*/ 53 h 106"/>
                  <a:gd name="T14" fmla="*/ 54 w 107"/>
                  <a:gd name="T15" fmla="*/ 21 h 106"/>
                  <a:gd name="T16" fmla="*/ 86 w 107"/>
                  <a:gd name="T17" fmla="*/ 53 h 106"/>
                  <a:gd name="T18" fmla="*/ 54 w 107"/>
                  <a:gd name="T19" fmla="*/ 8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106">
                    <a:moveTo>
                      <a:pt x="54" y="0"/>
                    </a:moveTo>
                    <a:cubicBezTo>
                      <a:pt x="24" y="0"/>
                      <a:pt x="0" y="24"/>
                      <a:pt x="0" y="53"/>
                    </a:cubicBezTo>
                    <a:cubicBezTo>
                      <a:pt x="0" y="82"/>
                      <a:pt x="24" y="106"/>
                      <a:pt x="54" y="106"/>
                    </a:cubicBezTo>
                    <a:cubicBezTo>
                      <a:pt x="83" y="106"/>
                      <a:pt x="107" y="82"/>
                      <a:pt x="107" y="53"/>
                    </a:cubicBezTo>
                    <a:cubicBezTo>
                      <a:pt x="107" y="24"/>
                      <a:pt x="83" y="0"/>
                      <a:pt x="54" y="0"/>
                    </a:cubicBezTo>
                    <a:close/>
                    <a:moveTo>
                      <a:pt x="54" y="85"/>
                    </a:moveTo>
                    <a:cubicBezTo>
                      <a:pt x="36" y="85"/>
                      <a:pt x="22" y="71"/>
                      <a:pt x="22" y="53"/>
                    </a:cubicBezTo>
                    <a:cubicBezTo>
                      <a:pt x="22" y="35"/>
                      <a:pt x="36" y="21"/>
                      <a:pt x="54" y="21"/>
                    </a:cubicBezTo>
                    <a:cubicBezTo>
                      <a:pt x="71" y="21"/>
                      <a:pt x="86" y="35"/>
                      <a:pt x="86" y="53"/>
                    </a:cubicBezTo>
                    <a:cubicBezTo>
                      <a:pt x="86" y="71"/>
                      <a:pt x="71" y="85"/>
                      <a:pt x="54" y="8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980"/>
              <p:cNvSpPr>
                <a:spLocks noEditPoints="1"/>
              </p:cNvSpPr>
              <p:nvPr/>
            </p:nvSpPr>
            <p:spPr bwMode="auto">
              <a:xfrm>
                <a:off x="1925" y="3985"/>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46" name="Group 432"/>
            <p:cNvGrpSpPr>
              <a:grpSpLocks noChangeAspect="1"/>
            </p:cNvGrpSpPr>
            <p:nvPr/>
          </p:nvGrpSpPr>
          <p:grpSpPr bwMode="auto">
            <a:xfrm>
              <a:off x="5451229" y="5904724"/>
              <a:ext cx="559956" cy="561600"/>
              <a:chOff x="3505" y="1546"/>
              <a:chExt cx="340" cy="341"/>
            </a:xfrm>
            <a:solidFill>
              <a:schemeClr val="bg1"/>
            </a:solidFill>
          </p:grpSpPr>
          <p:sp>
            <p:nvSpPr>
              <p:cNvPr id="47" name="Freeform 433"/>
              <p:cNvSpPr>
                <a:spLocks noEditPoints="1"/>
              </p:cNvSpPr>
              <p:nvPr/>
            </p:nvSpPr>
            <p:spPr bwMode="auto">
              <a:xfrm>
                <a:off x="3569" y="1610"/>
                <a:ext cx="212" cy="213"/>
              </a:xfrm>
              <a:custGeom>
                <a:avLst/>
                <a:gdLst>
                  <a:gd name="T0" fmla="*/ 309 w 320"/>
                  <a:gd name="T1" fmla="*/ 149 h 320"/>
                  <a:gd name="T2" fmla="*/ 287 w 320"/>
                  <a:gd name="T3" fmla="*/ 149 h 320"/>
                  <a:gd name="T4" fmla="*/ 170 w 320"/>
                  <a:gd name="T5" fmla="*/ 32 h 320"/>
                  <a:gd name="T6" fmla="*/ 170 w 320"/>
                  <a:gd name="T7" fmla="*/ 10 h 320"/>
                  <a:gd name="T8" fmla="*/ 160 w 320"/>
                  <a:gd name="T9" fmla="*/ 0 h 320"/>
                  <a:gd name="T10" fmla="*/ 149 w 320"/>
                  <a:gd name="T11" fmla="*/ 10 h 320"/>
                  <a:gd name="T12" fmla="*/ 149 w 320"/>
                  <a:gd name="T13" fmla="*/ 32 h 320"/>
                  <a:gd name="T14" fmla="*/ 32 w 320"/>
                  <a:gd name="T15" fmla="*/ 149 h 320"/>
                  <a:gd name="T16" fmla="*/ 10 w 320"/>
                  <a:gd name="T17" fmla="*/ 149 h 320"/>
                  <a:gd name="T18" fmla="*/ 0 w 320"/>
                  <a:gd name="T19" fmla="*/ 160 h 320"/>
                  <a:gd name="T20" fmla="*/ 10 w 320"/>
                  <a:gd name="T21" fmla="*/ 170 h 320"/>
                  <a:gd name="T22" fmla="*/ 32 w 320"/>
                  <a:gd name="T23" fmla="*/ 170 h 320"/>
                  <a:gd name="T24" fmla="*/ 149 w 320"/>
                  <a:gd name="T25" fmla="*/ 287 h 320"/>
                  <a:gd name="T26" fmla="*/ 149 w 320"/>
                  <a:gd name="T27" fmla="*/ 309 h 320"/>
                  <a:gd name="T28" fmla="*/ 160 w 320"/>
                  <a:gd name="T29" fmla="*/ 320 h 320"/>
                  <a:gd name="T30" fmla="*/ 170 w 320"/>
                  <a:gd name="T31" fmla="*/ 309 h 320"/>
                  <a:gd name="T32" fmla="*/ 170 w 320"/>
                  <a:gd name="T33" fmla="*/ 287 h 320"/>
                  <a:gd name="T34" fmla="*/ 287 w 320"/>
                  <a:gd name="T35" fmla="*/ 170 h 320"/>
                  <a:gd name="T36" fmla="*/ 309 w 320"/>
                  <a:gd name="T37" fmla="*/ 170 h 320"/>
                  <a:gd name="T38" fmla="*/ 320 w 320"/>
                  <a:gd name="T39" fmla="*/ 160 h 320"/>
                  <a:gd name="T40" fmla="*/ 309 w 320"/>
                  <a:gd name="T41" fmla="*/ 149 h 320"/>
                  <a:gd name="T42" fmla="*/ 266 w 320"/>
                  <a:gd name="T43" fmla="*/ 149 h 320"/>
                  <a:gd name="T44" fmla="*/ 233 w 320"/>
                  <a:gd name="T45" fmla="*/ 149 h 320"/>
                  <a:gd name="T46" fmla="*/ 170 w 320"/>
                  <a:gd name="T47" fmla="*/ 86 h 320"/>
                  <a:gd name="T48" fmla="*/ 170 w 320"/>
                  <a:gd name="T49" fmla="*/ 54 h 320"/>
                  <a:gd name="T50" fmla="*/ 266 w 320"/>
                  <a:gd name="T51" fmla="*/ 149 h 320"/>
                  <a:gd name="T52" fmla="*/ 149 w 320"/>
                  <a:gd name="T53" fmla="*/ 149 h 320"/>
                  <a:gd name="T54" fmla="*/ 107 w 320"/>
                  <a:gd name="T55" fmla="*/ 149 h 320"/>
                  <a:gd name="T56" fmla="*/ 149 w 320"/>
                  <a:gd name="T57" fmla="*/ 107 h 320"/>
                  <a:gd name="T58" fmla="*/ 149 w 320"/>
                  <a:gd name="T59" fmla="*/ 149 h 320"/>
                  <a:gd name="T60" fmla="*/ 149 w 320"/>
                  <a:gd name="T61" fmla="*/ 170 h 320"/>
                  <a:gd name="T62" fmla="*/ 149 w 320"/>
                  <a:gd name="T63" fmla="*/ 212 h 320"/>
                  <a:gd name="T64" fmla="*/ 107 w 320"/>
                  <a:gd name="T65" fmla="*/ 170 h 320"/>
                  <a:gd name="T66" fmla="*/ 149 w 320"/>
                  <a:gd name="T67" fmla="*/ 170 h 320"/>
                  <a:gd name="T68" fmla="*/ 170 w 320"/>
                  <a:gd name="T69" fmla="*/ 170 h 320"/>
                  <a:gd name="T70" fmla="*/ 212 w 320"/>
                  <a:gd name="T71" fmla="*/ 170 h 320"/>
                  <a:gd name="T72" fmla="*/ 170 w 320"/>
                  <a:gd name="T73" fmla="*/ 212 h 320"/>
                  <a:gd name="T74" fmla="*/ 170 w 320"/>
                  <a:gd name="T75" fmla="*/ 170 h 320"/>
                  <a:gd name="T76" fmla="*/ 170 w 320"/>
                  <a:gd name="T77" fmla="*/ 149 h 320"/>
                  <a:gd name="T78" fmla="*/ 170 w 320"/>
                  <a:gd name="T79" fmla="*/ 107 h 320"/>
                  <a:gd name="T80" fmla="*/ 212 w 320"/>
                  <a:gd name="T81" fmla="*/ 149 h 320"/>
                  <a:gd name="T82" fmla="*/ 170 w 320"/>
                  <a:gd name="T83" fmla="*/ 149 h 320"/>
                  <a:gd name="T84" fmla="*/ 149 w 320"/>
                  <a:gd name="T85" fmla="*/ 54 h 320"/>
                  <a:gd name="T86" fmla="*/ 149 w 320"/>
                  <a:gd name="T87" fmla="*/ 86 h 320"/>
                  <a:gd name="T88" fmla="*/ 86 w 320"/>
                  <a:gd name="T89" fmla="*/ 149 h 320"/>
                  <a:gd name="T90" fmla="*/ 54 w 320"/>
                  <a:gd name="T91" fmla="*/ 149 h 320"/>
                  <a:gd name="T92" fmla="*/ 149 w 320"/>
                  <a:gd name="T93" fmla="*/ 54 h 320"/>
                  <a:gd name="T94" fmla="*/ 54 w 320"/>
                  <a:gd name="T95" fmla="*/ 170 h 320"/>
                  <a:gd name="T96" fmla="*/ 86 w 320"/>
                  <a:gd name="T97" fmla="*/ 170 h 320"/>
                  <a:gd name="T98" fmla="*/ 149 w 320"/>
                  <a:gd name="T99" fmla="*/ 233 h 320"/>
                  <a:gd name="T100" fmla="*/ 149 w 320"/>
                  <a:gd name="T101" fmla="*/ 266 h 320"/>
                  <a:gd name="T102" fmla="*/ 54 w 320"/>
                  <a:gd name="T103" fmla="*/ 170 h 320"/>
                  <a:gd name="T104" fmla="*/ 170 w 320"/>
                  <a:gd name="T105" fmla="*/ 266 h 320"/>
                  <a:gd name="T106" fmla="*/ 170 w 320"/>
                  <a:gd name="T107" fmla="*/ 233 h 320"/>
                  <a:gd name="T108" fmla="*/ 233 w 320"/>
                  <a:gd name="T109" fmla="*/ 170 h 320"/>
                  <a:gd name="T110" fmla="*/ 266 w 320"/>
                  <a:gd name="T111" fmla="*/ 170 h 320"/>
                  <a:gd name="T112" fmla="*/ 170 w 320"/>
                  <a:gd name="T113" fmla="*/ 26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 h="320">
                    <a:moveTo>
                      <a:pt x="309" y="149"/>
                    </a:moveTo>
                    <a:cubicBezTo>
                      <a:pt x="287" y="149"/>
                      <a:pt x="287" y="149"/>
                      <a:pt x="287" y="149"/>
                    </a:cubicBezTo>
                    <a:cubicBezTo>
                      <a:pt x="282" y="87"/>
                      <a:pt x="232" y="37"/>
                      <a:pt x="170" y="32"/>
                    </a:cubicBezTo>
                    <a:cubicBezTo>
                      <a:pt x="170" y="10"/>
                      <a:pt x="170" y="10"/>
                      <a:pt x="170" y="10"/>
                    </a:cubicBezTo>
                    <a:cubicBezTo>
                      <a:pt x="170" y="4"/>
                      <a:pt x="166" y="0"/>
                      <a:pt x="160" y="0"/>
                    </a:cubicBezTo>
                    <a:cubicBezTo>
                      <a:pt x="154" y="0"/>
                      <a:pt x="149" y="4"/>
                      <a:pt x="149" y="10"/>
                    </a:cubicBezTo>
                    <a:cubicBezTo>
                      <a:pt x="149" y="32"/>
                      <a:pt x="149" y="32"/>
                      <a:pt x="149" y="32"/>
                    </a:cubicBezTo>
                    <a:cubicBezTo>
                      <a:pt x="87" y="37"/>
                      <a:pt x="37" y="87"/>
                      <a:pt x="32" y="149"/>
                    </a:cubicBezTo>
                    <a:cubicBezTo>
                      <a:pt x="10" y="149"/>
                      <a:pt x="10" y="149"/>
                      <a:pt x="10" y="149"/>
                    </a:cubicBezTo>
                    <a:cubicBezTo>
                      <a:pt x="4" y="149"/>
                      <a:pt x="0" y="154"/>
                      <a:pt x="0" y="160"/>
                    </a:cubicBezTo>
                    <a:cubicBezTo>
                      <a:pt x="0" y="166"/>
                      <a:pt x="4" y="170"/>
                      <a:pt x="10" y="170"/>
                    </a:cubicBezTo>
                    <a:cubicBezTo>
                      <a:pt x="32" y="170"/>
                      <a:pt x="32" y="170"/>
                      <a:pt x="32" y="170"/>
                    </a:cubicBezTo>
                    <a:cubicBezTo>
                      <a:pt x="37" y="232"/>
                      <a:pt x="87" y="282"/>
                      <a:pt x="149" y="287"/>
                    </a:cubicBezTo>
                    <a:cubicBezTo>
                      <a:pt x="149" y="309"/>
                      <a:pt x="149" y="309"/>
                      <a:pt x="149" y="309"/>
                    </a:cubicBezTo>
                    <a:cubicBezTo>
                      <a:pt x="149" y="315"/>
                      <a:pt x="154" y="320"/>
                      <a:pt x="160" y="320"/>
                    </a:cubicBezTo>
                    <a:cubicBezTo>
                      <a:pt x="166" y="320"/>
                      <a:pt x="170" y="315"/>
                      <a:pt x="170" y="309"/>
                    </a:cubicBezTo>
                    <a:cubicBezTo>
                      <a:pt x="170" y="287"/>
                      <a:pt x="170" y="287"/>
                      <a:pt x="170" y="287"/>
                    </a:cubicBezTo>
                    <a:cubicBezTo>
                      <a:pt x="232" y="282"/>
                      <a:pt x="282" y="232"/>
                      <a:pt x="287" y="170"/>
                    </a:cubicBezTo>
                    <a:cubicBezTo>
                      <a:pt x="309" y="170"/>
                      <a:pt x="309" y="170"/>
                      <a:pt x="309" y="170"/>
                    </a:cubicBezTo>
                    <a:cubicBezTo>
                      <a:pt x="315" y="170"/>
                      <a:pt x="320" y="166"/>
                      <a:pt x="320" y="160"/>
                    </a:cubicBezTo>
                    <a:cubicBezTo>
                      <a:pt x="320" y="154"/>
                      <a:pt x="315" y="149"/>
                      <a:pt x="309" y="149"/>
                    </a:cubicBezTo>
                    <a:close/>
                    <a:moveTo>
                      <a:pt x="266" y="149"/>
                    </a:moveTo>
                    <a:cubicBezTo>
                      <a:pt x="233" y="149"/>
                      <a:pt x="233" y="149"/>
                      <a:pt x="233" y="149"/>
                    </a:cubicBezTo>
                    <a:cubicBezTo>
                      <a:pt x="229" y="116"/>
                      <a:pt x="203" y="91"/>
                      <a:pt x="170" y="86"/>
                    </a:cubicBezTo>
                    <a:cubicBezTo>
                      <a:pt x="170" y="54"/>
                      <a:pt x="170" y="54"/>
                      <a:pt x="170" y="54"/>
                    </a:cubicBezTo>
                    <a:cubicBezTo>
                      <a:pt x="221" y="59"/>
                      <a:pt x="261" y="99"/>
                      <a:pt x="266" y="149"/>
                    </a:cubicBezTo>
                    <a:close/>
                    <a:moveTo>
                      <a:pt x="149" y="149"/>
                    </a:moveTo>
                    <a:cubicBezTo>
                      <a:pt x="107" y="149"/>
                      <a:pt x="107" y="149"/>
                      <a:pt x="107" y="149"/>
                    </a:cubicBezTo>
                    <a:cubicBezTo>
                      <a:pt x="112" y="128"/>
                      <a:pt x="128" y="112"/>
                      <a:pt x="149" y="107"/>
                    </a:cubicBezTo>
                    <a:lnTo>
                      <a:pt x="149" y="149"/>
                    </a:lnTo>
                    <a:close/>
                    <a:moveTo>
                      <a:pt x="149" y="170"/>
                    </a:moveTo>
                    <a:cubicBezTo>
                      <a:pt x="149" y="212"/>
                      <a:pt x="149" y="212"/>
                      <a:pt x="149" y="212"/>
                    </a:cubicBezTo>
                    <a:cubicBezTo>
                      <a:pt x="128" y="208"/>
                      <a:pt x="112" y="191"/>
                      <a:pt x="107" y="170"/>
                    </a:cubicBezTo>
                    <a:lnTo>
                      <a:pt x="149" y="170"/>
                    </a:lnTo>
                    <a:close/>
                    <a:moveTo>
                      <a:pt x="170" y="170"/>
                    </a:moveTo>
                    <a:cubicBezTo>
                      <a:pt x="212" y="170"/>
                      <a:pt x="212" y="170"/>
                      <a:pt x="212" y="170"/>
                    </a:cubicBezTo>
                    <a:cubicBezTo>
                      <a:pt x="208" y="191"/>
                      <a:pt x="191" y="208"/>
                      <a:pt x="170" y="212"/>
                    </a:cubicBezTo>
                    <a:lnTo>
                      <a:pt x="170" y="170"/>
                    </a:lnTo>
                    <a:close/>
                    <a:moveTo>
                      <a:pt x="170" y="149"/>
                    </a:moveTo>
                    <a:cubicBezTo>
                      <a:pt x="170" y="107"/>
                      <a:pt x="170" y="107"/>
                      <a:pt x="170" y="107"/>
                    </a:cubicBezTo>
                    <a:cubicBezTo>
                      <a:pt x="191" y="112"/>
                      <a:pt x="208" y="128"/>
                      <a:pt x="212" y="149"/>
                    </a:cubicBezTo>
                    <a:lnTo>
                      <a:pt x="170" y="149"/>
                    </a:lnTo>
                    <a:close/>
                    <a:moveTo>
                      <a:pt x="149" y="54"/>
                    </a:moveTo>
                    <a:cubicBezTo>
                      <a:pt x="149" y="86"/>
                      <a:pt x="149" y="86"/>
                      <a:pt x="149" y="86"/>
                    </a:cubicBezTo>
                    <a:cubicBezTo>
                      <a:pt x="116" y="91"/>
                      <a:pt x="91" y="116"/>
                      <a:pt x="86" y="149"/>
                    </a:cubicBezTo>
                    <a:cubicBezTo>
                      <a:pt x="54" y="149"/>
                      <a:pt x="54" y="149"/>
                      <a:pt x="54" y="149"/>
                    </a:cubicBezTo>
                    <a:cubicBezTo>
                      <a:pt x="59" y="99"/>
                      <a:pt x="99" y="59"/>
                      <a:pt x="149" y="54"/>
                    </a:cubicBezTo>
                    <a:close/>
                    <a:moveTo>
                      <a:pt x="54" y="170"/>
                    </a:moveTo>
                    <a:cubicBezTo>
                      <a:pt x="86" y="170"/>
                      <a:pt x="86" y="170"/>
                      <a:pt x="86" y="170"/>
                    </a:cubicBezTo>
                    <a:cubicBezTo>
                      <a:pt x="91" y="203"/>
                      <a:pt x="116" y="229"/>
                      <a:pt x="149" y="233"/>
                    </a:cubicBezTo>
                    <a:cubicBezTo>
                      <a:pt x="149" y="266"/>
                      <a:pt x="149" y="266"/>
                      <a:pt x="149" y="266"/>
                    </a:cubicBezTo>
                    <a:cubicBezTo>
                      <a:pt x="99" y="261"/>
                      <a:pt x="59" y="221"/>
                      <a:pt x="54" y="170"/>
                    </a:cubicBezTo>
                    <a:close/>
                    <a:moveTo>
                      <a:pt x="170" y="266"/>
                    </a:moveTo>
                    <a:cubicBezTo>
                      <a:pt x="170" y="233"/>
                      <a:pt x="170" y="233"/>
                      <a:pt x="170" y="233"/>
                    </a:cubicBezTo>
                    <a:cubicBezTo>
                      <a:pt x="203" y="229"/>
                      <a:pt x="229" y="203"/>
                      <a:pt x="233" y="170"/>
                    </a:cubicBezTo>
                    <a:cubicBezTo>
                      <a:pt x="266" y="170"/>
                      <a:pt x="266" y="170"/>
                      <a:pt x="266" y="170"/>
                    </a:cubicBezTo>
                    <a:cubicBezTo>
                      <a:pt x="261" y="221"/>
                      <a:pt x="221" y="261"/>
                      <a:pt x="170" y="26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34"/>
              <p:cNvSpPr>
                <a:spLocks noEditPoints="1"/>
              </p:cNvSpPr>
              <p:nvPr/>
            </p:nvSpPr>
            <p:spPr bwMode="auto">
              <a:xfrm>
                <a:off x="3505" y="1546"/>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50" name="Group 192"/>
            <p:cNvGrpSpPr>
              <a:grpSpLocks noChangeAspect="1"/>
            </p:cNvGrpSpPr>
            <p:nvPr/>
          </p:nvGrpSpPr>
          <p:grpSpPr bwMode="auto">
            <a:xfrm>
              <a:off x="3652871" y="4487124"/>
              <a:ext cx="563012" cy="563012"/>
              <a:chOff x="378" y="713"/>
              <a:chExt cx="340" cy="340"/>
            </a:xfrm>
            <a:solidFill>
              <a:schemeClr val="bg1"/>
            </a:solidFill>
          </p:grpSpPr>
          <p:sp>
            <p:nvSpPr>
              <p:cNvPr id="51" name="Freeform 193"/>
              <p:cNvSpPr>
                <a:spLocks noEditPoints="1"/>
              </p:cNvSpPr>
              <p:nvPr/>
            </p:nvSpPr>
            <p:spPr bwMode="auto">
              <a:xfrm>
                <a:off x="378" y="713"/>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94"/>
              <p:cNvSpPr>
                <a:spLocks noEditPoints="1"/>
              </p:cNvSpPr>
              <p:nvPr/>
            </p:nvSpPr>
            <p:spPr bwMode="auto">
              <a:xfrm>
                <a:off x="442" y="812"/>
                <a:ext cx="212" cy="157"/>
              </a:xfrm>
              <a:custGeom>
                <a:avLst/>
                <a:gdLst>
                  <a:gd name="T0" fmla="*/ 309 w 320"/>
                  <a:gd name="T1" fmla="*/ 21 h 236"/>
                  <a:gd name="T2" fmla="*/ 309 w 320"/>
                  <a:gd name="T3" fmla="*/ 0 h 236"/>
                  <a:gd name="T4" fmla="*/ 288 w 320"/>
                  <a:gd name="T5" fmla="*/ 11 h 236"/>
                  <a:gd name="T6" fmla="*/ 247 w 320"/>
                  <a:gd name="T7" fmla="*/ 32 h 236"/>
                  <a:gd name="T8" fmla="*/ 165 w 320"/>
                  <a:gd name="T9" fmla="*/ 12 h 236"/>
                  <a:gd name="T10" fmla="*/ 128 w 320"/>
                  <a:gd name="T11" fmla="*/ 32 h 236"/>
                  <a:gd name="T12" fmla="*/ 32 w 320"/>
                  <a:gd name="T13" fmla="*/ 11 h 236"/>
                  <a:gd name="T14" fmla="*/ 10 w 320"/>
                  <a:gd name="T15" fmla="*/ 0 h 236"/>
                  <a:gd name="T16" fmla="*/ 10 w 320"/>
                  <a:gd name="T17" fmla="*/ 21 h 236"/>
                  <a:gd name="T18" fmla="*/ 0 w 320"/>
                  <a:gd name="T19" fmla="*/ 181 h 236"/>
                  <a:gd name="T20" fmla="*/ 21 w 320"/>
                  <a:gd name="T21" fmla="*/ 192 h 236"/>
                  <a:gd name="T22" fmla="*/ 32 w 320"/>
                  <a:gd name="T23" fmla="*/ 171 h 236"/>
                  <a:gd name="T24" fmla="*/ 76 w 320"/>
                  <a:gd name="T25" fmla="*/ 219 h 236"/>
                  <a:gd name="T26" fmla="*/ 121 w 320"/>
                  <a:gd name="T27" fmla="*/ 232 h 236"/>
                  <a:gd name="T28" fmla="*/ 154 w 320"/>
                  <a:gd name="T29" fmla="*/ 235 h 236"/>
                  <a:gd name="T30" fmla="*/ 181 w 320"/>
                  <a:gd name="T31" fmla="*/ 221 h 236"/>
                  <a:gd name="T32" fmla="*/ 222 w 320"/>
                  <a:gd name="T33" fmla="*/ 227 h 236"/>
                  <a:gd name="T34" fmla="*/ 242 w 320"/>
                  <a:gd name="T35" fmla="*/ 210 h 236"/>
                  <a:gd name="T36" fmla="*/ 275 w 320"/>
                  <a:gd name="T37" fmla="*/ 185 h 236"/>
                  <a:gd name="T38" fmla="*/ 288 w 320"/>
                  <a:gd name="T39" fmla="*/ 171 h 236"/>
                  <a:gd name="T40" fmla="*/ 298 w 320"/>
                  <a:gd name="T41" fmla="*/ 192 h 236"/>
                  <a:gd name="T42" fmla="*/ 320 w 320"/>
                  <a:gd name="T43" fmla="*/ 181 h 236"/>
                  <a:gd name="T44" fmla="*/ 254 w 320"/>
                  <a:gd name="T45" fmla="*/ 179 h 236"/>
                  <a:gd name="T46" fmla="*/ 239 w 320"/>
                  <a:gd name="T47" fmla="*/ 188 h 236"/>
                  <a:gd name="T48" fmla="*/ 232 w 320"/>
                  <a:gd name="T49" fmla="*/ 183 h 236"/>
                  <a:gd name="T50" fmla="*/ 198 w 320"/>
                  <a:gd name="T51" fmla="*/ 125 h 236"/>
                  <a:gd name="T52" fmla="*/ 179 w 320"/>
                  <a:gd name="T53" fmla="*/ 135 h 236"/>
                  <a:gd name="T54" fmla="*/ 214 w 320"/>
                  <a:gd name="T55" fmla="*/ 194 h 236"/>
                  <a:gd name="T56" fmla="*/ 194 w 320"/>
                  <a:gd name="T57" fmla="*/ 204 h 236"/>
                  <a:gd name="T58" fmla="*/ 147 w 320"/>
                  <a:gd name="T59" fmla="*/ 147 h 236"/>
                  <a:gd name="T60" fmla="*/ 164 w 320"/>
                  <a:gd name="T61" fmla="*/ 196 h 236"/>
                  <a:gd name="T62" fmla="*/ 160 w 320"/>
                  <a:gd name="T63" fmla="*/ 212 h 236"/>
                  <a:gd name="T64" fmla="*/ 143 w 320"/>
                  <a:gd name="T65" fmla="*/ 208 h 236"/>
                  <a:gd name="T66" fmla="*/ 132 w 320"/>
                  <a:gd name="T67" fmla="*/ 188 h 236"/>
                  <a:gd name="T68" fmla="*/ 124 w 320"/>
                  <a:gd name="T69" fmla="*/ 176 h 236"/>
                  <a:gd name="T70" fmla="*/ 106 w 320"/>
                  <a:gd name="T71" fmla="*/ 188 h 236"/>
                  <a:gd name="T72" fmla="*/ 111 w 320"/>
                  <a:gd name="T73" fmla="*/ 214 h 236"/>
                  <a:gd name="T74" fmla="*/ 62 w 320"/>
                  <a:gd name="T75" fmla="*/ 155 h 236"/>
                  <a:gd name="T76" fmla="*/ 32 w 320"/>
                  <a:gd name="T77" fmla="*/ 149 h 236"/>
                  <a:gd name="T78" fmla="*/ 88 w 320"/>
                  <a:gd name="T79" fmla="*/ 53 h 236"/>
                  <a:gd name="T80" fmla="*/ 64 w 320"/>
                  <a:gd name="T81" fmla="*/ 85 h 236"/>
                  <a:gd name="T82" fmla="*/ 97 w 320"/>
                  <a:gd name="T83" fmla="*/ 117 h 236"/>
                  <a:gd name="T84" fmla="*/ 253 w 320"/>
                  <a:gd name="T85" fmla="*/ 170 h 236"/>
                  <a:gd name="T86" fmla="*/ 288 w 320"/>
                  <a:gd name="T87" fmla="*/ 149 h 236"/>
                  <a:gd name="T88" fmla="*/ 265 w 320"/>
                  <a:gd name="T89" fmla="*/ 150 h 236"/>
                  <a:gd name="T90" fmla="*/ 215 w 320"/>
                  <a:gd name="T91" fmla="*/ 76 h 236"/>
                  <a:gd name="T92" fmla="*/ 88 w 320"/>
                  <a:gd name="T93" fmla="*/ 95 h 236"/>
                  <a:gd name="T94" fmla="*/ 90 w 320"/>
                  <a:gd name="T95" fmla="*/ 77 h 236"/>
                  <a:gd name="T96" fmla="*/ 242 w 320"/>
                  <a:gd name="T97" fmla="*/ 53 h 236"/>
                  <a:gd name="T98" fmla="*/ 288 w 320"/>
                  <a:gd name="T99" fmla="*/ 5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0" h="236">
                    <a:moveTo>
                      <a:pt x="309" y="171"/>
                    </a:moveTo>
                    <a:cubicBezTo>
                      <a:pt x="309" y="21"/>
                      <a:pt x="309" y="21"/>
                      <a:pt x="309" y="21"/>
                    </a:cubicBezTo>
                    <a:cubicBezTo>
                      <a:pt x="315" y="21"/>
                      <a:pt x="320" y="17"/>
                      <a:pt x="320" y="11"/>
                    </a:cubicBezTo>
                    <a:cubicBezTo>
                      <a:pt x="320" y="5"/>
                      <a:pt x="315" y="0"/>
                      <a:pt x="309" y="0"/>
                    </a:cubicBezTo>
                    <a:cubicBezTo>
                      <a:pt x="298" y="0"/>
                      <a:pt x="298" y="0"/>
                      <a:pt x="298" y="0"/>
                    </a:cubicBezTo>
                    <a:cubicBezTo>
                      <a:pt x="292" y="0"/>
                      <a:pt x="288" y="5"/>
                      <a:pt x="288" y="11"/>
                    </a:cubicBezTo>
                    <a:cubicBezTo>
                      <a:pt x="288" y="32"/>
                      <a:pt x="288" y="32"/>
                      <a:pt x="288" y="32"/>
                    </a:cubicBezTo>
                    <a:cubicBezTo>
                      <a:pt x="247" y="32"/>
                      <a:pt x="247" y="32"/>
                      <a:pt x="247" y="32"/>
                    </a:cubicBezTo>
                    <a:cubicBezTo>
                      <a:pt x="173" y="11"/>
                      <a:pt x="173" y="11"/>
                      <a:pt x="173" y="11"/>
                    </a:cubicBezTo>
                    <a:cubicBezTo>
                      <a:pt x="171" y="10"/>
                      <a:pt x="168" y="11"/>
                      <a:pt x="165" y="12"/>
                    </a:cubicBezTo>
                    <a:cubicBezTo>
                      <a:pt x="128" y="32"/>
                      <a:pt x="128" y="32"/>
                      <a:pt x="128" y="32"/>
                    </a:cubicBezTo>
                    <a:cubicBezTo>
                      <a:pt x="128" y="32"/>
                      <a:pt x="128" y="32"/>
                      <a:pt x="128" y="32"/>
                    </a:cubicBezTo>
                    <a:cubicBezTo>
                      <a:pt x="32" y="32"/>
                      <a:pt x="32" y="32"/>
                      <a:pt x="32" y="32"/>
                    </a:cubicBezTo>
                    <a:cubicBezTo>
                      <a:pt x="32" y="11"/>
                      <a:pt x="32" y="11"/>
                      <a:pt x="32" y="11"/>
                    </a:cubicBezTo>
                    <a:cubicBezTo>
                      <a:pt x="32" y="5"/>
                      <a:pt x="27" y="0"/>
                      <a:pt x="21" y="0"/>
                    </a:cubicBezTo>
                    <a:cubicBezTo>
                      <a:pt x="10" y="0"/>
                      <a:pt x="10" y="0"/>
                      <a:pt x="10" y="0"/>
                    </a:cubicBezTo>
                    <a:cubicBezTo>
                      <a:pt x="4" y="0"/>
                      <a:pt x="0" y="5"/>
                      <a:pt x="0" y="11"/>
                    </a:cubicBezTo>
                    <a:cubicBezTo>
                      <a:pt x="0" y="17"/>
                      <a:pt x="4" y="21"/>
                      <a:pt x="10" y="21"/>
                    </a:cubicBezTo>
                    <a:cubicBezTo>
                      <a:pt x="10" y="171"/>
                      <a:pt x="10" y="171"/>
                      <a:pt x="10" y="171"/>
                    </a:cubicBezTo>
                    <a:cubicBezTo>
                      <a:pt x="4" y="171"/>
                      <a:pt x="0" y="175"/>
                      <a:pt x="0" y="181"/>
                    </a:cubicBezTo>
                    <a:cubicBezTo>
                      <a:pt x="0" y="187"/>
                      <a:pt x="4" y="192"/>
                      <a:pt x="10" y="192"/>
                    </a:cubicBezTo>
                    <a:cubicBezTo>
                      <a:pt x="21" y="192"/>
                      <a:pt x="21" y="192"/>
                      <a:pt x="21" y="192"/>
                    </a:cubicBezTo>
                    <a:cubicBezTo>
                      <a:pt x="27" y="192"/>
                      <a:pt x="32" y="187"/>
                      <a:pt x="32" y="181"/>
                    </a:cubicBezTo>
                    <a:cubicBezTo>
                      <a:pt x="32" y="171"/>
                      <a:pt x="32" y="171"/>
                      <a:pt x="32" y="171"/>
                    </a:cubicBezTo>
                    <a:cubicBezTo>
                      <a:pt x="47" y="171"/>
                      <a:pt x="47" y="171"/>
                      <a:pt x="47" y="171"/>
                    </a:cubicBezTo>
                    <a:cubicBezTo>
                      <a:pt x="76" y="219"/>
                      <a:pt x="76" y="219"/>
                      <a:pt x="76" y="219"/>
                    </a:cubicBezTo>
                    <a:cubicBezTo>
                      <a:pt x="82" y="230"/>
                      <a:pt x="94" y="236"/>
                      <a:pt x="106" y="236"/>
                    </a:cubicBezTo>
                    <a:cubicBezTo>
                      <a:pt x="111" y="236"/>
                      <a:pt x="116" y="235"/>
                      <a:pt x="121" y="232"/>
                    </a:cubicBezTo>
                    <a:cubicBezTo>
                      <a:pt x="125" y="230"/>
                      <a:pt x="128" y="227"/>
                      <a:pt x="130" y="225"/>
                    </a:cubicBezTo>
                    <a:cubicBezTo>
                      <a:pt x="136" y="231"/>
                      <a:pt x="145" y="235"/>
                      <a:pt x="154" y="235"/>
                    </a:cubicBezTo>
                    <a:cubicBezTo>
                      <a:pt x="160" y="235"/>
                      <a:pt x="165" y="233"/>
                      <a:pt x="171" y="230"/>
                    </a:cubicBezTo>
                    <a:cubicBezTo>
                      <a:pt x="175" y="228"/>
                      <a:pt x="178" y="225"/>
                      <a:pt x="181" y="221"/>
                    </a:cubicBezTo>
                    <a:cubicBezTo>
                      <a:pt x="187" y="228"/>
                      <a:pt x="196" y="232"/>
                      <a:pt x="205" y="232"/>
                    </a:cubicBezTo>
                    <a:cubicBezTo>
                      <a:pt x="211" y="232"/>
                      <a:pt x="217" y="231"/>
                      <a:pt x="222" y="227"/>
                    </a:cubicBezTo>
                    <a:cubicBezTo>
                      <a:pt x="229" y="223"/>
                      <a:pt x="234" y="216"/>
                      <a:pt x="236" y="209"/>
                    </a:cubicBezTo>
                    <a:cubicBezTo>
                      <a:pt x="238" y="209"/>
                      <a:pt x="240" y="210"/>
                      <a:pt x="242" y="210"/>
                    </a:cubicBezTo>
                    <a:cubicBezTo>
                      <a:pt x="248" y="210"/>
                      <a:pt x="254" y="208"/>
                      <a:pt x="259" y="205"/>
                    </a:cubicBezTo>
                    <a:cubicBezTo>
                      <a:pt x="267" y="201"/>
                      <a:pt x="272" y="193"/>
                      <a:pt x="275" y="185"/>
                    </a:cubicBezTo>
                    <a:cubicBezTo>
                      <a:pt x="276" y="180"/>
                      <a:pt x="276" y="175"/>
                      <a:pt x="275" y="171"/>
                    </a:cubicBezTo>
                    <a:cubicBezTo>
                      <a:pt x="288" y="171"/>
                      <a:pt x="288" y="171"/>
                      <a:pt x="288" y="171"/>
                    </a:cubicBezTo>
                    <a:cubicBezTo>
                      <a:pt x="288" y="181"/>
                      <a:pt x="288" y="181"/>
                      <a:pt x="288" y="181"/>
                    </a:cubicBezTo>
                    <a:cubicBezTo>
                      <a:pt x="288" y="187"/>
                      <a:pt x="292" y="192"/>
                      <a:pt x="298" y="192"/>
                    </a:cubicBezTo>
                    <a:cubicBezTo>
                      <a:pt x="309" y="192"/>
                      <a:pt x="309" y="192"/>
                      <a:pt x="309" y="192"/>
                    </a:cubicBezTo>
                    <a:cubicBezTo>
                      <a:pt x="315" y="192"/>
                      <a:pt x="320" y="187"/>
                      <a:pt x="320" y="181"/>
                    </a:cubicBezTo>
                    <a:cubicBezTo>
                      <a:pt x="320" y="175"/>
                      <a:pt x="315" y="171"/>
                      <a:pt x="309" y="171"/>
                    </a:cubicBezTo>
                    <a:close/>
                    <a:moveTo>
                      <a:pt x="254" y="179"/>
                    </a:moveTo>
                    <a:cubicBezTo>
                      <a:pt x="253" y="183"/>
                      <a:pt x="251" y="185"/>
                      <a:pt x="248" y="187"/>
                    </a:cubicBezTo>
                    <a:cubicBezTo>
                      <a:pt x="246" y="188"/>
                      <a:pt x="242" y="189"/>
                      <a:pt x="239" y="188"/>
                    </a:cubicBezTo>
                    <a:cubicBezTo>
                      <a:pt x="236" y="187"/>
                      <a:pt x="234" y="185"/>
                      <a:pt x="232" y="183"/>
                    </a:cubicBezTo>
                    <a:cubicBezTo>
                      <a:pt x="232" y="183"/>
                      <a:pt x="232" y="183"/>
                      <a:pt x="232" y="183"/>
                    </a:cubicBezTo>
                    <a:cubicBezTo>
                      <a:pt x="232" y="183"/>
                      <a:pt x="232" y="183"/>
                      <a:pt x="232" y="182"/>
                    </a:cubicBezTo>
                    <a:cubicBezTo>
                      <a:pt x="198" y="125"/>
                      <a:pt x="198" y="125"/>
                      <a:pt x="198" y="125"/>
                    </a:cubicBezTo>
                    <a:cubicBezTo>
                      <a:pt x="195" y="119"/>
                      <a:pt x="188" y="118"/>
                      <a:pt x="183" y="121"/>
                    </a:cubicBezTo>
                    <a:cubicBezTo>
                      <a:pt x="178" y="124"/>
                      <a:pt x="176" y="130"/>
                      <a:pt x="179" y="135"/>
                    </a:cubicBezTo>
                    <a:cubicBezTo>
                      <a:pt x="214" y="194"/>
                      <a:pt x="214" y="194"/>
                      <a:pt x="214" y="194"/>
                    </a:cubicBezTo>
                    <a:cubicBezTo>
                      <a:pt x="214" y="194"/>
                      <a:pt x="214" y="194"/>
                      <a:pt x="214" y="194"/>
                    </a:cubicBezTo>
                    <a:cubicBezTo>
                      <a:pt x="217" y="199"/>
                      <a:pt x="217" y="206"/>
                      <a:pt x="211" y="209"/>
                    </a:cubicBezTo>
                    <a:cubicBezTo>
                      <a:pt x="205" y="212"/>
                      <a:pt x="198" y="210"/>
                      <a:pt x="194" y="204"/>
                    </a:cubicBezTo>
                    <a:cubicBezTo>
                      <a:pt x="162" y="151"/>
                      <a:pt x="162" y="151"/>
                      <a:pt x="162" y="151"/>
                    </a:cubicBezTo>
                    <a:cubicBezTo>
                      <a:pt x="159" y="146"/>
                      <a:pt x="153" y="144"/>
                      <a:pt x="147" y="147"/>
                    </a:cubicBezTo>
                    <a:cubicBezTo>
                      <a:pt x="142" y="150"/>
                      <a:pt x="141" y="157"/>
                      <a:pt x="144" y="162"/>
                    </a:cubicBezTo>
                    <a:cubicBezTo>
                      <a:pt x="164" y="196"/>
                      <a:pt x="164" y="196"/>
                      <a:pt x="164" y="196"/>
                    </a:cubicBezTo>
                    <a:cubicBezTo>
                      <a:pt x="166" y="198"/>
                      <a:pt x="166" y="201"/>
                      <a:pt x="165" y="204"/>
                    </a:cubicBezTo>
                    <a:cubicBezTo>
                      <a:pt x="165" y="207"/>
                      <a:pt x="163" y="210"/>
                      <a:pt x="160" y="212"/>
                    </a:cubicBezTo>
                    <a:cubicBezTo>
                      <a:pt x="154" y="215"/>
                      <a:pt x="147" y="213"/>
                      <a:pt x="143" y="208"/>
                    </a:cubicBezTo>
                    <a:cubicBezTo>
                      <a:pt x="143" y="208"/>
                      <a:pt x="143" y="208"/>
                      <a:pt x="143" y="208"/>
                    </a:cubicBezTo>
                    <a:cubicBezTo>
                      <a:pt x="132" y="188"/>
                      <a:pt x="132" y="188"/>
                      <a:pt x="132" y="188"/>
                    </a:cubicBezTo>
                    <a:cubicBezTo>
                      <a:pt x="132" y="188"/>
                      <a:pt x="132" y="188"/>
                      <a:pt x="132" y="188"/>
                    </a:cubicBezTo>
                    <a:cubicBezTo>
                      <a:pt x="132" y="188"/>
                      <a:pt x="132" y="188"/>
                      <a:pt x="132" y="188"/>
                    </a:cubicBezTo>
                    <a:cubicBezTo>
                      <a:pt x="124" y="176"/>
                      <a:pt x="124" y="176"/>
                      <a:pt x="124" y="176"/>
                    </a:cubicBezTo>
                    <a:cubicBezTo>
                      <a:pt x="121" y="171"/>
                      <a:pt x="114" y="170"/>
                      <a:pt x="110" y="173"/>
                    </a:cubicBezTo>
                    <a:cubicBezTo>
                      <a:pt x="105" y="176"/>
                      <a:pt x="103" y="183"/>
                      <a:pt x="106" y="188"/>
                    </a:cubicBezTo>
                    <a:cubicBezTo>
                      <a:pt x="114" y="199"/>
                      <a:pt x="114" y="199"/>
                      <a:pt x="114" y="199"/>
                    </a:cubicBezTo>
                    <a:cubicBezTo>
                      <a:pt x="115" y="201"/>
                      <a:pt x="118" y="209"/>
                      <a:pt x="111" y="214"/>
                    </a:cubicBezTo>
                    <a:cubicBezTo>
                      <a:pt x="105" y="217"/>
                      <a:pt x="97" y="213"/>
                      <a:pt x="94" y="208"/>
                    </a:cubicBezTo>
                    <a:cubicBezTo>
                      <a:pt x="62" y="155"/>
                      <a:pt x="62" y="155"/>
                      <a:pt x="62" y="155"/>
                    </a:cubicBezTo>
                    <a:cubicBezTo>
                      <a:pt x="60" y="151"/>
                      <a:pt x="57" y="149"/>
                      <a:pt x="53" y="149"/>
                    </a:cubicBezTo>
                    <a:cubicBezTo>
                      <a:pt x="32" y="149"/>
                      <a:pt x="32" y="149"/>
                      <a:pt x="32" y="149"/>
                    </a:cubicBezTo>
                    <a:cubicBezTo>
                      <a:pt x="32" y="53"/>
                      <a:pt x="32" y="53"/>
                      <a:pt x="32" y="53"/>
                    </a:cubicBezTo>
                    <a:cubicBezTo>
                      <a:pt x="88" y="53"/>
                      <a:pt x="88" y="53"/>
                      <a:pt x="88" y="53"/>
                    </a:cubicBezTo>
                    <a:cubicBezTo>
                      <a:pt x="80" y="58"/>
                      <a:pt x="80" y="58"/>
                      <a:pt x="80" y="58"/>
                    </a:cubicBezTo>
                    <a:cubicBezTo>
                      <a:pt x="70" y="64"/>
                      <a:pt x="64" y="74"/>
                      <a:pt x="64" y="85"/>
                    </a:cubicBezTo>
                    <a:cubicBezTo>
                      <a:pt x="64" y="95"/>
                      <a:pt x="68" y="105"/>
                      <a:pt x="74" y="111"/>
                    </a:cubicBezTo>
                    <a:cubicBezTo>
                      <a:pt x="81" y="116"/>
                      <a:pt x="89" y="118"/>
                      <a:pt x="97" y="117"/>
                    </a:cubicBezTo>
                    <a:cubicBezTo>
                      <a:pt x="211" y="98"/>
                      <a:pt x="211" y="98"/>
                      <a:pt x="211" y="98"/>
                    </a:cubicBezTo>
                    <a:cubicBezTo>
                      <a:pt x="253" y="170"/>
                      <a:pt x="253" y="170"/>
                      <a:pt x="253" y="170"/>
                    </a:cubicBezTo>
                    <a:cubicBezTo>
                      <a:pt x="254" y="173"/>
                      <a:pt x="255" y="176"/>
                      <a:pt x="254" y="179"/>
                    </a:cubicBezTo>
                    <a:close/>
                    <a:moveTo>
                      <a:pt x="288" y="149"/>
                    </a:moveTo>
                    <a:cubicBezTo>
                      <a:pt x="266" y="149"/>
                      <a:pt x="266" y="149"/>
                      <a:pt x="266" y="149"/>
                    </a:cubicBezTo>
                    <a:cubicBezTo>
                      <a:pt x="266" y="149"/>
                      <a:pt x="266" y="150"/>
                      <a:pt x="265" y="150"/>
                    </a:cubicBezTo>
                    <a:cubicBezTo>
                      <a:pt x="226" y="81"/>
                      <a:pt x="226" y="81"/>
                      <a:pt x="226" y="81"/>
                    </a:cubicBezTo>
                    <a:cubicBezTo>
                      <a:pt x="224" y="77"/>
                      <a:pt x="220" y="75"/>
                      <a:pt x="215" y="76"/>
                    </a:cubicBezTo>
                    <a:cubicBezTo>
                      <a:pt x="94" y="96"/>
                      <a:pt x="94" y="96"/>
                      <a:pt x="94" y="96"/>
                    </a:cubicBezTo>
                    <a:cubicBezTo>
                      <a:pt x="91" y="97"/>
                      <a:pt x="89" y="96"/>
                      <a:pt x="88" y="95"/>
                    </a:cubicBezTo>
                    <a:cubicBezTo>
                      <a:pt x="86" y="93"/>
                      <a:pt x="85" y="89"/>
                      <a:pt x="85" y="85"/>
                    </a:cubicBezTo>
                    <a:cubicBezTo>
                      <a:pt x="85" y="80"/>
                      <a:pt x="88" y="78"/>
                      <a:pt x="90" y="77"/>
                    </a:cubicBezTo>
                    <a:cubicBezTo>
                      <a:pt x="172" y="33"/>
                      <a:pt x="172" y="33"/>
                      <a:pt x="172" y="33"/>
                    </a:cubicBezTo>
                    <a:cubicBezTo>
                      <a:pt x="242" y="53"/>
                      <a:pt x="242" y="53"/>
                      <a:pt x="242" y="53"/>
                    </a:cubicBezTo>
                    <a:cubicBezTo>
                      <a:pt x="243" y="53"/>
                      <a:pt x="244" y="53"/>
                      <a:pt x="245" y="53"/>
                    </a:cubicBezTo>
                    <a:cubicBezTo>
                      <a:pt x="288" y="53"/>
                      <a:pt x="288" y="53"/>
                      <a:pt x="288" y="53"/>
                    </a:cubicBezTo>
                    <a:lnTo>
                      <a:pt x="288"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aphicFrame>
        <p:nvGraphicFramePr>
          <p:cNvPr id="59" name="Table 58"/>
          <p:cNvGraphicFramePr>
            <a:graphicFrameLocks noGrp="1"/>
          </p:cNvGraphicFramePr>
          <p:nvPr/>
        </p:nvGraphicFramePr>
        <p:xfrm>
          <a:off x="380061" y="2431210"/>
          <a:ext cx="5089194" cy="2159000"/>
        </p:xfrm>
        <a:graphic>
          <a:graphicData uri="http://schemas.openxmlformats.org/drawingml/2006/table">
            <a:tbl>
              <a:tblPr firstRow="1" bandRow="1">
                <a:tableStyleId>{5C22544A-7EE6-4342-B048-85BDC9FD1C3A}</a:tableStyleId>
              </a:tblPr>
              <a:tblGrid>
                <a:gridCol w="2763189">
                  <a:extLst>
                    <a:ext uri="{9D8B030D-6E8A-4147-A177-3AD203B41FA5}">
                      <a16:colId xmlns:a16="http://schemas.microsoft.com/office/drawing/2014/main" val="20000"/>
                    </a:ext>
                  </a:extLst>
                </a:gridCol>
                <a:gridCol w="2326005">
                  <a:extLst>
                    <a:ext uri="{9D8B030D-6E8A-4147-A177-3AD203B41FA5}">
                      <a16:colId xmlns:a16="http://schemas.microsoft.com/office/drawing/2014/main" val="20001"/>
                    </a:ext>
                  </a:extLst>
                </a:gridCol>
              </a:tblGrid>
              <a:tr h="205758">
                <a:tc>
                  <a:txBody>
                    <a:bodyPr/>
                    <a:lstStyle/>
                    <a:p>
                      <a:r>
                        <a:rPr lang="de-DE" sz="1400" b="1" dirty="0"/>
                        <a:t>Phase</a:t>
                      </a:r>
                      <a:endParaRPr lang="de-AT" sz="1400" b="1" dirty="0"/>
                    </a:p>
                  </a:txBody>
                  <a:tcPr>
                    <a:solidFill>
                      <a:schemeClr val="tx2">
                        <a:lumMod val="40000"/>
                        <a:lumOff val="60000"/>
                      </a:schemeClr>
                    </a:solidFill>
                  </a:tcPr>
                </a:tc>
                <a:tc>
                  <a:txBody>
                    <a:bodyPr/>
                    <a:lstStyle/>
                    <a:p>
                      <a:r>
                        <a:rPr lang="de-DE" sz="1400" b="1" dirty="0"/>
                        <a:t>Übergangsthema</a:t>
                      </a:r>
                      <a:endParaRPr lang="de-AT" sz="1400" b="1" dirty="0"/>
                    </a:p>
                  </a:txBody>
                  <a:tcPr>
                    <a:solidFill>
                      <a:schemeClr val="tx2">
                        <a:lumMod val="40000"/>
                        <a:lumOff val="60000"/>
                      </a:schemeClr>
                    </a:solidFill>
                  </a:tcPr>
                </a:tc>
                <a:extLst>
                  <a:ext uri="{0D108BD9-81ED-4DB2-BD59-A6C34878D82A}">
                    <a16:rowId xmlns:a16="http://schemas.microsoft.com/office/drawing/2014/main" val="10000"/>
                  </a:ext>
                </a:extLst>
              </a:tr>
              <a:tr h="370840">
                <a:tc>
                  <a:txBody>
                    <a:bodyPr/>
                    <a:lstStyle/>
                    <a:p>
                      <a:r>
                        <a:rPr lang="de-DE" sz="1400" b="1" dirty="0">
                          <a:solidFill>
                            <a:schemeClr val="tx1"/>
                          </a:solidFill>
                        </a:rPr>
                        <a:t>Einstieg</a:t>
                      </a:r>
                      <a:r>
                        <a:rPr lang="de-DE" sz="1400" b="1" baseline="0" dirty="0">
                          <a:solidFill>
                            <a:schemeClr val="tx1"/>
                          </a:solidFill>
                        </a:rPr>
                        <a:t> &amp; </a:t>
                      </a:r>
                      <a:r>
                        <a:rPr lang="de-DE" sz="1400" b="1" dirty="0">
                          <a:solidFill>
                            <a:schemeClr val="tx1"/>
                          </a:solidFill>
                        </a:rPr>
                        <a:t>Orientierung</a:t>
                      </a:r>
                      <a:endParaRPr lang="de-AT" sz="1400" b="1" dirty="0">
                        <a:solidFill>
                          <a:schemeClr val="tx1"/>
                        </a:solidFill>
                      </a:endParaRPr>
                    </a:p>
                  </a:txBody>
                  <a:tcPr>
                    <a:noFill/>
                  </a:tcPr>
                </a:tc>
                <a:tc>
                  <a:txBody>
                    <a:bodyPr/>
                    <a:lstStyle/>
                    <a:p>
                      <a:r>
                        <a:rPr lang="de-DE" sz="1400" b="0" dirty="0">
                          <a:solidFill>
                            <a:schemeClr val="tx1"/>
                          </a:solidFill>
                        </a:rPr>
                        <a:t>Identifikation</a:t>
                      </a:r>
                      <a:endParaRPr lang="de-AT" sz="1400" b="0" dirty="0">
                        <a:solidFill>
                          <a:schemeClr val="tx1"/>
                        </a:solidFill>
                      </a:endParaRPr>
                    </a:p>
                  </a:txBody>
                  <a:tcPr>
                    <a:noFill/>
                  </a:tcPr>
                </a:tc>
                <a:extLst>
                  <a:ext uri="{0D108BD9-81ED-4DB2-BD59-A6C34878D82A}">
                    <a16:rowId xmlns:a16="http://schemas.microsoft.com/office/drawing/2014/main" val="10001"/>
                  </a:ext>
                </a:extLst>
              </a:tr>
              <a:tr h="370840">
                <a:tc>
                  <a:txBody>
                    <a:bodyPr/>
                    <a:lstStyle/>
                    <a:p>
                      <a:r>
                        <a:rPr lang="de-DE" sz="1400" b="1" dirty="0">
                          <a:solidFill>
                            <a:schemeClr val="tx1"/>
                          </a:solidFill>
                        </a:rPr>
                        <a:t>Erfahrung</a:t>
                      </a:r>
                      <a:r>
                        <a:rPr lang="de-DE" sz="1400" b="1" baseline="0" dirty="0">
                          <a:solidFill>
                            <a:schemeClr val="tx1"/>
                          </a:solidFill>
                        </a:rPr>
                        <a:t> &amp; Erweiterung</a:t>
                      </a:r>
                      <a:endParaRPr lang="de-AT" sz="1400" b="1" dirty="0">
                        <a:solidFill>
                          <a:schemeClr val="tx1"/>
                        </a:solidFill>
                      </a:endParaRPr>
                    </a:p>
                  </a:txBody>
                  <a:tcPr>
                    <a:solidFill>
                      <a:schemeClr val="tx2">
                        <a:lumMod val="20000"/>
                        <a:lumOff val="80000"/>
                      </a:schemeClr>
                    </a:solidFill>
                  </a:tcPr>
                </a:tc>
                <a:tc>
                  <a:txBody>
                    <a:bodyPr/>
                    <a:lstStyle/>
                    <a:p>
                      <a:r>
                        <a:rPr lang="de-DE" sz="1400" b="0" dirty="0">
                          <a:solidFill>
                            <a:schemeClr val="tx1"/>
                          </a:solidFill>
                        </a:rPr>
                        <a:t>Familienverantwortung</a:t>
                      </a:r>
                      <a:endParaRPr lang="de-AT" sz="1400" b="0" dirty="0">
                        <a:solidFill>
                          <a:schemeClr val="tx1"/>
                        </a:solidFill>
                      </a:endParaRPr>
                    </a:p>
                  </a:txBody>
                  <a:tcPr>
                    <a:solidFill>
                      <a:schemeClr val="tx2">
                        <a:lumMod val="20000"/>
                        <a:lumOff val="80000"/>
                      </a:schemeClr>
                    </a:solidFill>
                  </a:tcPr>
                </a:tc>
                <a:extLst>
                  <a:ext uri="{0D108BD9-81ED-4DB2-BD59-A6C34878D82A}">
                    <a16:rowId xmlns:a16="http://schemas.microsoft.com/office/drawing/2014/main" val="10002"/>
                  </a:ext>
                </a:extLst>
              </a:tr>
              <a:tr h="370840">
                <a:tc>
                  <a:txBody>
                    <a:bodyPr/>
                    <a:lstStyle/>
                    <a:p>
                      <a:r>
                        <a:rPr lang="de-DE" sz="1400" b="1" dirty="0">
                          <a:solidFill>
                            <a:schemeClr val="tx1"/>
                          </a:solidFill>
                        </a:rPr>
                        <a:t>Überblick</a:t>
                      </a:r>
                      <a:r>
                        <a:rPr lang="de-DE" sz="1400" b="1" baseline="0" dirty="0">
                          <a:solidFill>
                            <a:schemeClr val="tx1"/>
                          </a:solidFill>
                        </a:rPr>
                        <a:t> &amp;</a:t>
                      </a:r>
                      <a:r>
                        <a:rPr lang="de-DE" sz="1400" b="1" dirty="0">
                          <a:solidFill>
                            <a:schemeClr val="tx1"/>
                          </a:solidFill>
                        </a:rPr>
                        <a:t> Etablierung</a:t>
                      </a:r>
                      <a:endParaRPr lang="de-AT" sz="1400" b="1" dirty="0">
                        <a:solidFill>
                          <a:schemeClr val="tx1"/>
                        </a:solidFill>
                      </a:endParaRPr>
                    </a:p>
                  </a:txBody>
                  <a:tcPr>
                    <a:noFill/>
                  </a:tcPr>
                </a:tc>
                <a:tc>
                  <a:txBody>
                    <a:bodyPr/>
                    <a:lstStyle/>
                    <a:p>
                      <a:r>
                        <a:rPr lang="de-DE" sz="1400" b="0" dirty="0">
                          <a:solidFill>
                            <a:schemeClr val="tx1"/>
                          </a:solidFill>
                        </a:rPr>
                        <a:t>Gesundheit</a:t>
                      </a:r>
                      <a:endParaRPr lang="de-AT" sz="1400" b="0" dirty="0">
                        <a:solidFill>
                          <a:schemeClr val="tx1"/>
                        </a:solidFill>
                      </a:endParaRPr>
                    </a:p>
                  </a:txBody>
                  <a:tcPr>
                    <a:noFill/>
                  </a:tcPr>
                </a:tc>
                <a:extLst>
                  <a:ext uri="{0D108BD9-81ED-4DB2-BD59-A6C34878D82A}">
                    <a16:rowId xmlns:a16="http://schemas.microsoft.com/office/drawing/2014/main" val="10003"/>
                  </a:ext>
                </a:extLst>
              </a:tr>
              <a:tr h="370840">
                <a:tc>
                  <a:txBody>
                    <a:bodyPr/>
                    <a:lstStyle/>
                    <a:p>
                      <a:r>
                        <a:rPr lang="de-DE" sz="1400" b="1" dirty="0">
                          <a:solidFill>
                            <a:schemeClr val="tx1"/>
                          </a:solidFill>
                        </a:rPr>
                        <a:t>Analyse</a:t>
                      </a:r>
                      <a:r>
                        <a:rPr lang="de-DE" sz="1400" b="1" baseline="0" dirty="0">
                          <a:solidFill>
                            <a:schemeClr val="tx1"/>
                          </a:solidFill>
                        </a:rPr>
                        <a:t> &amp;</a:t>
                      </a:r>
                      <a:r>
                        <a:rPr lang="de-DE" sz="1400" b="1" dirty="0">
                          <a:solidFill>
                            <a:schemeClr val="tx1"/>
                          </a:solidFill>
                        </a:rPr>
                        <a:t> Konzentration</a:t>
                      </a:r>
                      <a:endParaRPr lang="de-AT" sz="1400" b="1" dirty="0">
                        <a:solidFill>
                          <a:schemeClr val="tx1"/>
                        </a:solidFill>
                      </a:endParaRPr>
                    </a:p>
                  </a:txBody>
                  <a:tcPr>
                    <a:solidFill>
                      <a:schemeClr val="tx2">
                        <a:lumMod val="20000"/>
                        <a:lumOff val="80000"/>
                      </a:schemeClr>
                    </a:solidFill>
                  </a:tcPr>
                </a:tc>
                <a:tc>
                  <a:txBody>
                    <a:bodyPr/>
                    <a:lstStyle/>
                    <a:p>
                      <a:r>
                        <a:rPr lang="de-DE" sz="1400" b="0" dirty="0">
                          <a:solidFill>
                            <a:schemeClr val="tx1"/>
                          </a:solidFill>
                        </a:rPr>
                        <a:t>Motivation</a:t>
                      </a:r>
                      <a:endParaRPr lang="de-AT" sz="1400" b="0" dirty="0">
                        <a:solidFill>
                          <a:schemeClr val="tx1"/>
                        </a:solidFill>
                      </a:endParaRPr>
                    </a:p>
                  </a:txBody>
                  <a:tcPr>
                    <a:solidFill>
                      <a:schemeClr val="tx2">
                        <a:lumMod val="20000"/>
                        <a:lumOff val="80000"/>
                      </a:schemeClr>
                    </a:solidFill>
                  </a:tcPr>
                </a:tc>
                <a:extLst>
                  <a:ext uri="{0D108BD9-81ED-4DB2-BD59-A6C34878D82A}">
                    <a16:rowId xmlns:a16="http://schemas.microsoft.com/office/drawing/2014/main" val="10004"/>
                  </a:ext>
                </a:extLst>
              </a:tr>
              <a:tr h="370840">
                <a:tc>
                  <a:txBody>
                    <a:bodyPr/>
                    <a:lstStyle/>
                    <a:p>
                      <a:r>
                        <a:rPr lang="de-DE" sz="1400" b="1" dirty="0">
                          <a:solidFill>
                            <a:schemeClr val="tx1"/>
                          </a:solidFill>
                        </a:rPr>
                        <a:t>Sinn</a:t>
                      </a:r>
                      <a:r>
                        <a:rPr lang="de-DE" sz="1400" b="1" baseline="0" dirty="0">
                          <a:solidFill>
                            <a:schemeClr val="tx1"/>
                          </a:solidFill>
                        </a:rPr>
                        <a:t> &amp;</a:t>
                      </a:r>
                      <a:r>
                        <a:rPr lang="de-DE" sz="1400" b="1" dirty="0">
                          <a:solidFill>
                            <a:schemeClr val="tx1"/>
                          </a:solidFill>
                        </a:rPr>
                        <a:t> Ausstieg</a:t>
                      </a:r>
                      <a:endParaRPr lang="de-AT" sz="1400" b="1" dirty="0">
                        <a:solidFill>
                          <a:schemeClr val="tx1"/>
                        </a:solidFill>
                      </a:endParaRPr>
                    </a:p>
                  </a:txBody>
                  <a:tcPr>
                    <a:noFill/>
                  </a:tcPr>
                </a:tc>
                <a:tc>
                  <a:txBody>
                    <a:bodyPr/>
                    <a:lstStyle/>
                    <a:p>
                      <a:r>
                        <a:rPr lang="de-DE" sz="1400" b="0" dirty="0">
                          <a:solidFill>
                            <a:schemeClr val="tx1"/>
                          </a:solidFill>
                        </a:rPr>
                        <a:t>Neue Perspektiven</a:t>
                      </a:r>
                      <a:endParaRPr lang="de-AT" sz="1400" b="0" dirty="0">
                        <a:solidFill>
                          <a:schemeClr val="tx1"/>
                        </a:solidFill>
                      </a:endParaRPr>
                    </a:p>
                  </a:txBody>
                  <a:tcPr>
                    <a:noFill/>
                  </a:tcPr>
                </a:tc>
                <a:extLst>
                  <a:ext uri="{0D108BD9-81ED-4DB2-BD59-A6C34878D82A}">
                    <a16:rowId xmlns:a16="http://schemas.microsoft.com/office/drawing/2014/main" val="10005"/>
                  </a:ext>
                </a:extLst>
              </a:tr>
            </a:tbl>
          </a:graphicData>
        </a:graphic>
      </p:graphicFrame>
      <p:pic>
        <p:nvPicPr>
          <p:cNvPr id="5" name="Grafik 4" descr="Ein Bild, das Text enthält.&#10;&#10;Automatisch generierte Beschreibung">
            <a:extLst>
              <a:ext uri="{FF2B5EF4-FFF2-40B4-BE49-F238E27FC236}">
                <a16:creationId xmlns:a16="http://schemas.microsoft.com/office/drawing/2014/main" id="{A4FAD8CC-6B5B-C6DC-D700-663A401DA5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6" name="Fußzeilenplatzhalter 5">
            <a:extLst>
              <a:ext uri="{FF2B5EF4-FFF2-40B4-BE49-F238E27FC236}">
                <a16:creationId xmlns:a16="http://schemas.microsoft.com/office/drawing/2014/main" id="{FAFC217D-E2D3-091D-47CD-BB0833833279}"/>
              </a:ext>
            </a:extLst>
          </p:cNvPr>
          <p:cNvSpPr>
            <a:spLocks noGrp="1"/>
          </p:cNvSpPr>
          <p:nvPr>
            <p:ph type="ftr" sz="quarter" idx="11"/>
          </p:nvPr>
        </p:nvSpPr>
        <p:spPr>
          <a:xfrm>
            <a:off x="838200" y="6356349"/>
            <a:ext cx="4114800" cy="365125"/>
          </a:xfrm>
        </p:spPr>
        <p:txBody>
          <a:bodyPr/>
          <a:lstStyle/>
          <a:p>
            <a:r>
              <a:rPr lang="de-DE" dirty="0"/>
              <a:t>Demografieberatung </a:t>
            </a:r>
            <a:r>
              <a:rPr lang="de-DE" dirty="0" err="1"/>
              <a:t>Digi</a:t>
            </a:r>
            <a:r>
              <a:rPr lang="de-DE" dirty="0"/>
              <a:t>+</a:t>
            </a:r>
            <a:endParaRPr lang="de-AT" dirty="0"/>
          </a:p>
        </p:txBody>
      </p:sp>
    </p:spTree>
    <p:extLst>
      <p:ext uri="{BB962C8B-B14F-4D97-AF65-F5344CB8AC3E}">
        <p14:creationId xmlns:p14="http://schemas.microsoft.com/office/powerpoint/2010/main" val="581486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44557" y="272361"/>
            <a:ext cx="9180000" cy="684000"/>
          </a:xfrm>
        </p:spPr>
        <p:txBody>
          <a:bodyPr/>
          <a:lstStyle/>
          <a:p>
            <a:r>
              <a:rPr lang="de-DE" dirty="0"/>
              <a:t>Das Lebensphasenmodell 2/6 </a:t>
            </a:r>
            <a:r>
              <a:rPr lang="de-DE" sz="1400" dirty="0"/>
              <a:t>(nach Dr.</a:t>
            </a:r>
            <a:r>
              <a:rPr lang="de-DE" sz="1400" baseline="30000" dirty="0"/>
              <a:t>in</a:t>
            </a:r>
            <a:r>
              <a:rPr lang="de-DE" sz="1400" dirty="0"/>
              <a:t> Renata Augusta)</a:t>
            </a:r>
            <a:endParaRPr lang="de-AT" dirty="0"/>
          </a:p>
        </p:txBody>
      </p:sp>
      <p:sp>
        <p:nvSpPr>
          <p:cNvPr id="3" name="Footer Placeholder 2"/>
          <p:cNvSpPr>
            <a:spLocks noGrp="1"/>
          </p:cNvSpPr>
          <p:nvPr>
            <p:ph type="ftr" sz="quarter" idx="10"/>
          </p:nvPr>
        </p:nvSpPr>
        <p:spPr/>
        <p:txBody>
          <a:bodyPr/>
          <a:lstStyle/>
          <a:p>
            <a:r>
              <a:rPr lang="de-AT"/>
              <a:t>© Demografieberatung für Beschäftigte + Betriebe</a:t>
            </a:r>
          </a:p>
        </p:txBody>
      </p:sp>
      <p:sp>
        <p:nvSpPr>
          <p:cNvPr id="4" name="Slide Number Placeholder 3"/>
          <p:cNvSpPr>
            <a:spLocks noGrp="1"/>
          </p:cNvSpPr>
          <p:nvPr>
            <p:ph type="sldNum" sz="quarter" idx="11"/>
          </p:nvPr>
        </p:nvSpPr>
        <p:spPr/>
        <p:txBody>
          <a:bodyPr/>
          <a:lstStyle/>
          <a:p>
            <a:fld id="{5058F5D3-696F-4784-84CA-AC11423F733D}" type="slidenum">
              <a:rPr lang="de-AT" smtClean="0"/>
              <a:t>4</a:t>
            </a:fld>
            <a:endParaRPr lang="de-AT"/>
          </a:p>
        </p:txBody>
      </p:sp>
      <p:sp>
        <p:nvSpPr>
          <p:cNvPr id="9" name="Text Placeholder 8"/>
          <p:cNvSpPr>
            <a:spLocks noGrp="1"/>
          </p:cNvSpPr>
          <p:nvPr>
            <p:ph type="body" sz="quarter" idx="13"/>
          </p:nvPr>
        </p:nvSpPr>
        <p:spPr/>
        <p:txBody>
          <a:bodyPr/>
          <a:lstStyle/>
          <a:p>
            <a:pPr>
              <a:tabLst>
                <a:tab pos="711200" algn="l"/>
              </a:tabLst>
            </a:pPr>
            <a:r>
              <a:rPr lang="de-DE" dirty="0"/>
              <a:t>	</a:t>
            </a:r>
            <a:r>
              <a:rPr lang="de-DE" b="1" dirty="0"/>
              <a:t>Einstieg &amp; Orientierung</a:t>
            </a:r>
            <a:endParaRPr lang="de-AT" b="1" dirty="0"/>
          </a:p>
        </p:txBody>
      </p:sp>
      <p:sp>
        <p:nvSpPr>
          <p:cNvPr id="10" name="Content Placeholder 9"/>
          <p:cNvSpPr>
            <a:spLocks noGrp="1"/>
          </p:cNvSpPr>
          <p:nvPr>
            <p:ph sz="quarter" idx="14"/>
          </p:nvPr>
        </p:nvSpPr>
        <p:spPr/>
        <p:txBody>
          <a:bodyPr>
            <a:normAutofit/>
          </a:bodyPr>
          <a:lstStyle/>
          <a:p>
            <a:r>
              <a:rPr lang="de-DE" sz="1800" dirty="0"/>
              <a:t>Der/ die Mitarbeiter*in steigt (meist) energiegeladen und mit hohem Gestaltungswillen in die Organisation ein. Er/ sie möchte sich einen Überblick verschaffen, Basiswissen erwerben und sich in die Unternehmenskultur einleben.</a:t>
            </a:r>
            <a:endParaRPr lang="de-AT" sz="1800" dirty="0"/>
          </a:p>
        </p:txBody>
      </p:sp>
      <p:sp>
        <p:nvSpPr>
          <p:cNvPr id="11" name="Freeform 10"/>
          <p:cNvSpPr>
            <a:spLocks noChangeAspect="1" noEditPoints="1"/>
          </p:cNvSpPr>
          <p:nvPr/>
        </p:nvSpPr>
        <p:spPr bwMode="auto">
          <a:xfrm>
            <a:off x="344550" y="915212"/>
            <a:ext cx="538582" cy="538582"/>
          </a:xfrm>
          <a:custGeom>
            <a:avLst/>
            <a:gdLst>
              <a:gd name="T0" fmla="*/ 236 w 512"/>
              <a:gd name="T1" fmla="*/ 209 h 512"/>
              <a:gd name="T2" fmla="*/ 244 w 512"/>
              <a:gd name="T3" fmla="*/ 236 h 512"/>
              <a:gd name="T4" fmla="*/ 151 w 512"/>
              <a:gd name="T5" fmla="*/ 262 h 512"/>
              <a:gd name="T6" fmla="*/ 144 w 512"/>
              <a:gd name="T7" fmla="*/ 234 h 512"/>
              <a:gd name="T8" fmla="*/ 236 w 512"/>
              <a:gd name="T9" fmla="*/ 209 h 512"/>
              <a:gd name="T10" fmla="*/ 327 w 512"/>
              <a:gd name="T11" fmla="*/ 177 h 512"/>
              <a:gd name="T12" fmla="*/ 255 w 512"/>
              <a:gd name="T13" fmla="*/ 196 h 512"/>
              <a:gd name="T14" fmla="*/ 266 w 512"/>
              <a:gd name="T15" fmla="*/ 237 h 512"/>
              <a:gd name="T16" fmla="*/ 338 w 512"/>
              <a:gd name="T17" fmla="*/ 218 h 512"/>
              <a:gd name="T18" fmla="*/ 333 w 512"/>
              <a:gd name="T19" fmla="*/ 197 h 512"/>
              <a:gd name="T20" fmla="*/ 327 w 512"/>
              <a:gd name="T21" fmla="*/ 177 h 512"/>
              <a:gd name="T22" fmla="*/ 512 w 512"/>
              <a:gd name="T23" fmla="*/ 256 h 512"/>
              <a:gd name="T24" fmla="*/ 256 w 512"/>
              <a:gd name="T25" fmla="*/ 512 h 512"/>
              <a:gd name="T26" fmla="*/ 0 w 512"/>
              <a:gd name="T27" fmla="*/ 256 h 512"/>
              <a:gd name="T28" fmla="*/ 256 w 512"/>
              <a:gd name="T29" fmla="*/ 0 h 512"/>
              <a:gd name="T30" fmla="*/ 512 w 512"/>
              <a:gd name="T31" fmla="*/ 256 h 512"/>
              <a:gd name="T32" fmla="*/ 406 w 512"/>
              <a:gd name="T33" fmla="*/ 222 h 512"/>
              <a:gd name="T34" fmla="*/ 383 w 512"/>
              <a:gd name="T35" fmla="*/ 139 h 512"/>
              <a:gd name="T36" fmla="*/ 378 w 512"/>
              <a:gd name="T37" fmla="*/ 133 h 512"/>
              <a:gd name="T38" fmla="*/ 370 w 512"/>
              <a:gd name="T39" fmla="*/ 132 h 512"/>
              <a:gd name="T40" fmla="*/ 329 w 512"/>
              <a:gd name="T41" fmla="*/ 143 h 512"/>
              <a:gd name="T42" fmla="*/ 322 w 512"/>
              <a:gd name="T43" fmla="*/ 156 h 512"/>
              <a:gd name="T44" fmla="*/ 239 w 512"/>
              <a:gd name="T45" fmla="*/ 179 h 512"/>
              <a:gd name="T46" fmla="*/ 232 w 512"/>
              <a:gd name="T47" fmla="*/ 188 h 512"/>
              <a:gd name="T48" fmla="*/ 128 w 512"/>
              <a:gd name="T49" fmla="*/ 216 h 512"/>
              <a:gd name="T50" fmla="*/ 126 w 512"/>
              <a:gd name="T51" fmla="*/ 209 h 512"/>
              <a:gd name="T52" fmla="*/ 113 w 512"/>
              <a:gd name="T53" fmla="*/ 202 h 512"/>
              <a:gd name="T54" fmla="*/ 106 w 512"/>
              <a:gd name="T55" fmla="*/ 215 h 512"/>
              <a:gd name="T56" fmla="*/ 128 w 512"/>
              <a:gd name="T57" fmla="*/ 297 h 512"/>
              <a:gd name="T58" fmla="*/ 138 w 512"/>
              <a:gd name="T59" fmla="*/ 305 h 512"/>
              <a:gd name="T60" fmla="*/ 141 w 512"/>
              <a:gd name="T61" fmla="*/ 305 h 512"/>
              <a:gd name="T62" fmla="*/ 149 w 512"/>
              <a:gd name="T63" fmla="*/ 292 h 512"/>
              <a:gd name="T64" fmla="*/ 147 w 512"/>
              <a:gd name="T65" fmla="*/ 285 h 512"/>
              <a:gd name="T66" fmla="*/ 243 w 512"/>
              <a:gd name="T67" fmla="*/ 259 h 512"/>
              <a:gd name="T68" fmla="*/ 192 w 512"/>
              <a:gd name="T69" fmla="*/ 401 h 512"/>
              <a:gd name="T70" fmla="*/ 199 w 512"/>
              <a:gd name="T71" fmla="*/ 415 h 512"/>
              <a:gd name="T72" fmla="*/ 202 w 512"/>
              <a:gd name="T73" fmla="*/ 416 h 512"/>
              <a:gd name="T74" fmla="*/ 212 w 512"/>
              <a:gd name="T75" fmla="*/ 409 h 512"/>
              <a:gd name="T76" fmla="*/ 245 w 512"/>
              <a:gd name="T77" fmla="*/ 317 h 512"/>
              <a:gd name="T78" fmla="*/ 245 w 512"/>
              <a:gd name="T79" fmla="*/ 405 h 512"/>
              <a:gd name="T80" fmla="*/ 256 w 512"/>
              <a:gd name="T81" fmla="*/ 416 h 512"/>
              <a:gd name="T82" fmla="*/ 266 w 512"/>
              <a:gd name="T83" fmla="*/ 405 h 512"/>
              <a:gd name="T84" fmla="*/ 266 w 512"/>
              <a:gd name="T85" fmla="*/ 317 h 512"/>
              <a:gd name="T86" fmla="*/ 299 w 512"/>
              <a:gd name="T87" fmla="*/ 409 h 512"/>
              <a:gd name="T88" fmla="*/ 309 w 512"/>
              <a:gd name="T89" fmla="*/ 416 h 512"/>
              <a:gd name="T90" fmla="*/ 313 w 512"/>
              <a:gd name="T91" fmla="*/ 415 h 512"/>
              <a:gd name="T92" fmla="*/ 319 w 512"/>
              <a:gd name="T93" fmla="*/ 401 h 512"/>
              <a:gd name="T94" fmla="*/ 268 w 512"/>
              <a:gd name="T95" fmla="*/ 259 h 512"/>
              <a:gd name="T96" fmla="*/ 344 w 512"/>
              <a:gd name="T97" fmla="*/ 238 h 512"/>
              <a:gd name="T98" fmla="*/ 344 w 512"/>
              <a:gd name="T99" fmla="*/ 238 h 512"/>
              <a:gd name="T100" fmla="*/ 354 w 512"/>
              <a:gd name="T101" fmla="*/ 246 h 512"/>
              <a:gd name="T102" fmla="*/ 357 w 512"/>
              <a:gd name="T103" fmla="*/ 246 h 512"/>
              <a:gd name="T104" fmla="*/ 398 w 512"/>
              <a:gd name="T105" fmla="*/ 235 h 512"/>
              <a:gd name="T106" fmla="*/ 405 w 512"/>
              <a:gd name="T107" fmla="*/ 230 h 512"/>
              <a:gd name="T108" fmla="*/ 406 w 512"/>
              <a:gd name="T109" fmla="*/ 222 h 512"/>
              <a:gd name="T110" fmla="*/ 345 w 512"/>
              <a:gd name="T111" fmla="*/ 161 h 512"/>
              <a:gd name="T112" fmla="*/ 362 w 512"/>
              <a:gd name="T113" fmla="*/ 222 h 512"/>
              <a:gd name="T114" fmla="*/ 382 w 512"/>
              <a:gd name="T115" fmla="*/ 217 h 512"/>
              <a:gd name="T116" fmla="*/ 366 w 512"/>
              <a:gd name="T117" fmla="*/ 155 h 512"/>
              <a:gd name="T118" fmla="*/ 345 w 512"/>
              <a:gd name="T119" fmla="*/ 16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2" h="512">
                <a:moveTo>
                  <a:pt x="236" y="209"/>
                </a:moveTo>
                <a:cubicBezTo>
                  <a:pt x="244" y="236"/>
                  <a:pt x="244" y="236"/>
                  <a:pt x="244" y="236"/>
                </a:cubicBezTo>
                <a:cubicBezTo>
                  <a:pt x="151" y="262"/>
                  <a:pt x="151" y="262"/>
                  <a:pt x="151" y="262"/>
                </a:cubicBezTo>
                <a:cubicBezTo>
                  <a:pt x="144" y="234"/>
                  <a:pt x="144" y="234"/>
                  <a:pt x="144" y="234"/>
                </a:cubicBezTo>
                <a:lnTo>
                  <a:pt x="236" y="209"/>
                </a:lnTo>
                <a:close/>
                <a:moveTo>
                  <a:pt x="327" y="177"/>
                </a:moveTo>
                <a:cubicBezTo>
                  <a:pt x="255" y="196"/>
                  <a:pt x="255" y="196"/>
                  <a:pt x="255" y="196"/>
                </a:cubicBezTo>
                <a:cubicBezTo>
                  <a:pt x="266" y="237"/>
                  <a:pt x="266" y="237"/>
                  <a:pt x="266" y="237"/>
                </a:cubicBezTo>
                <a:cubicBezTo>
                  <a:pt x="338" y="218"/>
                  <a:pt x="338" y="218"/>
                  <a:pt x="338" y="218"/>
                </a:cubicBezTo>
                <a:cubicBezTo>
                  <a:pt x="333" y="197"/>
                  <a:pt x="333" y="197"/>
                  <a:pt x="333" y="197"/>
                </a:cubicBezTo>
                <a:lnTo>
                  <a:pt x="327" y="177"/>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06" y="222"/>
                </a:moveTo>
                <a:cubicBezTo>
                  <a:pt x="383" y="139"/>
                  <a:pt x="383" y="139"/>
                  <a:pt x="383" y="139"/>
                </a:cubicBezTo>
                <a:cubicBezTo>
                  <a:pt x="383" y="136"/>
                  <a:pt x="381" y="134"/>
                  <a:pt x="378" y="133"/>
                </a:cubicBezTo>
                <a:cubicBezTo>
                  <a:pt x="376" y="131"/>
                  <a:pt x="373" y="131"/>
                  <a:pt x="370" y="132"/>
                </a:cubicBezTo>
                <a:cubicBezTo>
                  <a:pt x="329" y="143"/>
                  <a:pt x="329" y="143"/>
                  <a:pt x="329" y="143"/>
                </a:cubicBezTo>
                <a:cubicBezTo>
                  <a:pt x="323" y="145"/>
                  <a:pt x="320" y="150"/>
                  <a:pt x="322" y="156"/>
                </a:cubicBezTo>
                <a:cubicBezTo>
                  <a:pt x="239" y="179"/>
                  <a:pt x="239" y="179"/>
                  <a:pt x="239" y="179"/>
                </a:cubicBezTo>
                <a:cubicBezTo>
                  <a:pt x="235" y="180"/>
                  <a:pt x="232" y="184"/>
                  <a:pt x="232" y="188"/>
                </a:cubicBezTo>
                <a:cubicBezTo>
                  <a:pt x="128" y="216"/>
                  <a:pt x="128" y="216"/>
                  <a:pt x="128" y="216"/>
                </a:cubicBezTo>
                <a:cubicBezTo>
                  <a:pt x="126" y="209"/>
                  <a:pt x="126" y="209"/>
                  <a:pt x="126" y="209"/>
                </a:cubicBezTo>
                <a:cubicBezTo>
                  <a:pt x="125" y="204"/>
                  <a:pt x="119" y="200"/>
                  <a:pt x="113" y="202"/>
                </a:cubicBezTo>
                <a:cubicBezTo>
                  <a:pt x="107" y="204"/>
                  <a:pt x="104" y="209"/>
                  <a:pt x="106" y="215"/>
                </a:cubicBezTo>
                <a:cubicBezTo>
                  <a:pt x="128" y="297"/>
                  <a:pt x="128" y="297"/>
                  <a:pt x="128" y="297"/>
                </a:cubicBezTo>
                <a:cubicBezTo>
                  <a:pt x="129" y="302"/>
                  <a:pt x="134" y="305"/>
                  <a:pt x="138" y="305"/>
                </a:cubicBezTo>
                <a:cubicBezTo>
                  <a:pt x="139" y="305"/>
                  <a:pt x="140" y="305"/>
                  <a:pt x="141" y="305"/>
                </a:cubicBezTo>
                <a:cubicBezTo>
                  <a:pt x="147" y="303"/>
                  <a:pt x="150" y="298"/>
                  <a:pt x="149" y="292"/>
                </a:cubicBezTo>
                <a:cubicBezTo>
                  <a:pt x="147" y="285"/>
                  <a:pt x="147" y="285"/>
                  <a:pt x="147" y="285"/>
                </a:cubicBezTo>
                <a:cubicBezTo>
                  <a:pt x="243" y="259"/>
                  <a:pt x="243" y="259"/>
                  <a:pt x="243" y="259"/>
                </a:cubicBezTo>
                <a:cubicBezTo>
                  <a:pt x="192" y="401"/>
                  <a:pt x="192" y="401"/>
                  <a:pt x="192" y="401"/>
                </a:cubicBezTo>
                <a:cubicBezTo>
                  <a:pt x="190" y="407"/>
                  <a:pt x="193" y="413"/>
                  <a:pt x="199" y="415"/>
                </a:cubicBezTo>
                <a:cubicBezTo>
                  <a:pt x="200" y="415"/>
                  <a:pt x="201" y="416"/>
                  <a:pt x="202" y="416"/>
                </a:cubicBezTo>
                <a:cubicBezTo>
                  <a:pt x="207" y="416"/>
                  <a:pt x="211" y="413"/>
                  <a:pt x="212" y="409"/>
                </a:cubicBezTo>
                <a:cubicBezTo>
                  <a:pt x="245" y="317"/>
                  <a:pt x="245" y="317"/>
                  <a:pt x="245" y="317"/>
                </a:cubicBezTo>
                <a:cubicBezTo>
                  <a:pt x="245" y="405"/>
                  <a:pt x="245" y="405"/>
                  <a:pt x="245" y="405"/>
                </a:cubicBezTo>
                <a:cubicBezTo>
                  <a:pt x="245" y="411"/>
                  <a:pt x="250" y="416"/>
                  <a:pt x="256" y="416"/>
                </a:cubicBezTo>
                <a:cubicBezTo>
                  <a:pt x="262" y="416"/>
                  <a:pt x="266" y="411"/>
                  <a:pt x="266" y="405"/>
                </a:cubicBezTo>
                <a:cubicBezTo>
                  <a:pt x="266" y="317"/>
                  <a:pt x="266" y="317"/>
                  <a:pt x="266" y="317"/>
                </a:cubicBezTo>
                <a:cubicBezTo>
                  <a:pt x="299" y="409"/>
                  <a:pt x="299" y="409"/>
                  <a:pt x="299" y="409"/>
                </a:cubicBezTo>
                <a:cubicBezTo>
                  <a:pt x="301" y="413"/>
                  <a:pt x="305" y="416"/>
                  <a:pt x="309" y="416"/>
                </a:cubicBezTo>
                <a:cubicBezTo>
                  <a:pt x="310" y="416"/>
                  <a:pt x="311" y="415"/>
                  <a:pt x="313" y="415"/>
                </a:cubicBezTo>
                <a:cubicBezTo>
                  <a:pt x="318" y="413"/>
                  <a:pt x="321" y="407"/>
                  <a:pt x="319" y="401"/>
                </a:cubicBezTo>
                <a:cubicBezTo>
                  <a:pt x="268" y="259"/>
                  <a:pt x="268" y="259"/>
                  <a:pt x="268" y="259"/>
                </a:cubicBezTo>
                <a:cubicBezTo>
                  <a:pt x="344" y="238"/>
                  <a:pt x="344" y="238"/>
                  <a:pt x="344" y="238"/>
                </a:cubicBezTo>
                <a:cubicBezTo>
                  <a:pt x="344" y="238"/>
                  <a:pt x="344" y="238"/>
                  <a:pt x="344" y="238"/>
                </a:cubicBezTo>
                <a:cubicBezTo>
                  <a:pt x="345" y="243"/>
                  <a:pt x="350" y="246"/>
                  <a:pt x="354" y="246"/>
                </a:cubicBezTo>
                <a:cubicBezTo>
                  <a:pt x="355" y="246"/>
                  <a:pt x="356" y="246"/>
                  <a:pt x="357" y="246"/>
                </a:cubicBezTo>
                <a:cubicBezTo>
                  <a:pt x="398" y="235"/>
                  <a:pt x="398" y="235"/>
                  <a:pt x="398" y="235"/>
                </a:cubicBezTo>
                <a:cubicBezTo>
                  <a:pt x="401" y="234"/>
                  <a:pt x="403" y="232"/>
                  <a:pt x="405" y="230"/>
                </a:cubicBezTo>
                <a:cubicBezTo>
                  <a:pt x="406" y="227"/>
                  <a:pt x="407" y="224"/>
                  <a:pt x="406" y="222"/>
                </a:cubicBezTo>
                <a:close/>
                <a:moveTo>
                  <a:pt x="345" y="161"/>
                </a:moveTo>
                <a:cubicBezTo>
                  <a:pt x="362" y="222"/>
                  <a:pt x="362" y="222"/>
                  <a:pt x="362" y="222"/>
                </a:cubicBezTo>
                <a:cubicBezTo>
                  <a:pt x="382" y="217"/>
                  <a:pt x="382" y="217"/>
                  <a:pt x="382" y="217"/>
                </a:cubicBezTo>
                <a:cubicBezTo>
                  <a:pt x="366" y="155"/>
                  <a:pt x="366" y="155"/>
                  <a:pt x="366" y="155"/>
                </a:cubicBezTo>
                <a:lnTo>
                  <a:pt x="345" y="16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de-AT"/>
          </a:p>
        </p:txBody>
      </p:sp>
      <p:sp>
        <p:nvSpPr>
          <p:cNvPr id="13" name="Rectangle 1"/>
          <p:cNvSpPr>
            <a:spLocks noChangeArrowheads="1"/>
          </p:cNvSpPr>
          <p:nvPr/>
        </p:nvSpPr>
        <p:spPr bwMode="auto">
          <a:xfrm>
            <a:off x="351521" y="2402832"/>
            <a:ext cx="56339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Was beschäftigt den Mitarbeiter in dieser Phase?</a:t>
            </a:r>
            <a:endParaRPr kumimoji="0" lang="de-DE" altLang="de-DE" sz="2000" b="1" i="0" u="none" strike="noStrike" cap="none" normalizeH="0" baseline="0" dirty="0">
              <a:ln>
                <a:noFill/>
              </a:ln>
              <a:solidFill>
                <a:schemeClr val="tx1"/>
              </a:solidFill>
              <a:effectLst/>
            </a:endParaRPr>
          </a:p>
        </p:txBody>
      </p:sp>
      <p:graphicFrame>
        <p:nvGraphicFramePr>
          <p:cNvPr id="14" name="Table 13"/>
          <p:cNvGraphicFramePr>
            <a:graphicFrameLocks noGrp="1"/>
          </p:cNvGraphicFramePr>
          <p:nvPr/>
        </p:nvGraphicFramePr>
        <p:xfrm>
          <a:off x="351521" y="2727970"/>
          <a:ext cx="5578721" cy="3017520"/>
        </p:xfrm>
        <a:graphic>
          <a:graphicData uri="http://schemas.openxmlformats.org/drawingml/2006/table">
            <a:tbl>
              <a:tblPr firstRow="1" bandRow="1">
                <a:tableStyleId>{5C22544A-7EE6-4342-B048-85BDC9FD1C3A}</a:tableStyleId>
              </a:tblPr>
              <a:tblGrid>
                <a:gridCol w="1476000">
                  <a:extLst>
                    <a:ext uri="{9D8B030D-6E8A-4147-A177-3AD203B41FA5}">
                      <a16:colId xmlns:a16="http://schemas.microsoft.com/office/drawing/2014/main" val="20000"/>
                    </a:ext>
                  </a:extLst>
                </a:gridCol>
                <a:gridCol w="4102721">
                  <a:extLst>
                    <a:ext uri="{9D8B030D-6E8A-4147-A177-3AD203B41FA5}">
                      <a16:colId xmlns:a16="http://schemas.microsoft.com/office/drawing/2014/main" val="20001"/>
                    </a:ext>
                  </a:extLst>
                </a:gridCol>
              </a:tblGrid>
              <a:tr h="370840">
                <a:tc>
                  <a:txBody>
                    <a:bodyPr/>
                    <a:lstStyle/>
                    <a:p>
                      <a:r>
                        <a:rPr lang="de-DE" sz="1400" b="0" dirty="0">
                          <a:solidFill>
                            <a:schemeClr val="accent2"/>
                          </a:solidFill>
                        </a:rPr>
                        <a:t>Berufliche Themen:</a:t>
                      </a:r>
                      <a:endParaRPr lang="de-AT" sz="1400" b="0" dirty="0">
                        <a:solidFill>
                          <a:schemeClr val="accent2"/>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Ausbildung, Berufsstart, Orientierung</a:t>
                      </a:r>
                    </a:p>
                    <a:p>
                      <a:r>
                        <a:rPr lang="de-DE" sz="1400" b="0" dirty="0">
                          <a:solidFill>
                            <a:schemeClr val="tx1"/>
                          </a:solidFill>
                        </a:rPr>
                        <a:t>Einarbeitung</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de-DE" sz="1400" b="0" dirty="0">
                          <a:solidFill>
                            <a:schemeClr val="accent2"/>
                          </a:solidFill>
                        </a:rPr>
                        <a:t>Stärken (+) &amp; Entwicklungs-felder (-):</a:t>
                      </a:r>
                      <a:endParaRPr lang="de-AT" sz="1400" b="0" dirty="0">
                        <a:solidFill>
                          <a:schemeClr val="accent2"/>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 Impulsgebende Kraft, Kreativität</a:t>
                      </a:r>
                    </a:p>
                    <a:p>
                      <a:r>
                        <a:rPr lang="de-DE" sz="1400" b="0" dirty="0">
                          <a:solidFill>
                            <a:schemeClr val="tx1"/>
                          </a:solidFill>
                        </a:rPr>
                        <a:t>-</a:t>
                      </a:r>
                      <a:r>
                        <a:rPr lang="de-DE" sz="1400" b="0" baseline="0" dirty="0">
                          <a:solidFill>
                            <a:schemeClr val="tx1"/>
                          </a:solidFill>
                        </a:rPr>
                        <a:t> </a:t>
                      </a:r>
                      <a:r>
                        <a:rPr lang="de-DE" sz="1400" b="0" dirty="0">
                          <a:solidFill>
                            <a:schemeClr val="tx1"/>
                          </a:solidFill>
                        </a:rPr>
                        <a:t>Geduld, Sensibilität, geordnetes </a:t>
                      </a:r>
                      <a:br>
                        <a:rPr lang="de-DE" sz="1400" b="0" dirty="0">
                          <a:solidFill>
                            <a:schemeClr val="tx1"/>
                          </a:solidFill>
                        </a:rPr>
                      </a:br>
                      <a:r>
                        <a:rPr lang="de-DE" sz="1400" b="0" dirty="0">
                          <a:solidFill>
                            <a:schemeClr val="tx1"/>
                          </a:solidFill>
                        </a:rPr>
                        <a:t>   Vorgehen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de-DE" sz="1400" b="0" dirty="0">
                          <a:solidFill>
                            <a:schemeClr val="accent2"/>
                          </a:solidFill>
                        </a:rPr>
                        <a:t>Lernen:</a:t>
                      </a:r>
                      <a:endParaRPr lang="de-AT" sz="1400" b="0" dirty="0">
                        <a:solidFill>
                          <a:schemeClr val="accent2"/>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Erwerb von Basiswissen, Sicherheit im beruflichen Umfeld gewinnen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de-DE" sz="1400" b="0" dirty="0">
                          <a:solidFill>
                            <a:schemeClr val="accent2"/>
                          </a:solidFill>
                        </a:rPr>
                        <a:t>Gesundheit:</a:t>
                      </a:r>
                      <a:endParaRPr lang="de-AT" sz="1400" b="0" dirty="0">
                        <a:solidFill>
                          <a:schemeClr val="accent2"/>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Vermeidung von Anfangsfehlern mit Langzeitfolgen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de-DE" sz="1400" b="0" dirty="0">
                          <a:solidFill>
                            <a:schemeClr val="accent2"/>
                          </a:solidFill>
                        </a:rPr>
                        <a:t>Work-Life:</a:t>
                      </a:r>
                      <a:endParaRPr lang="de-AT" sz="1400" b="0" dirty="0">
                        <a:solidFill>
                          <a:schemeClr val="accent2"/>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Berufliche Identitätsfindung Integration ins Selbstverständnis (Abgleich der Erwartungen mit der beruflichen Realität)</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6" name="Rectangle 1"/>
          <p:cNvSpPr>
            <a:spLocks noChangeArrowheads="1"/>
          </p:cNvSpPr>
          <p:nvPr/>
        </p:nvSpPr>
        <p:spPr bwMode="auto">
          <a:xfrm>
            <a:off x="6262674" y="2402832"/>
            <a:ext cx="561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altLang="de-DE" sz="1400" b="1" dirty="0">
                <a:ea typeface="Times New Roman" panose="02020603050405020304" pitchFamily="18" charset="0"/>
                <a:cs typeface="Arial" panose="020B0604020202020204" pitchFamily="34" charset="0"/>
              </a:rPr>
              <a:t>Was sind relevante Gestaltungselemente?</a:t>
            </a:r>
            <a:endParaRPr kumimoji="0" lang="de-DE" altLang="de-DE" sz="2000" b="1" i="0" u="none" strike="noStrike" cap="none" normalizeH="0" baseline="0" dirty="0">
              <a:ln>
                <a:noFill/>
              </a:ln>
              <a:solidFill>
                <a:schemeClr val="tx1"/>
              </a:solidFill>
              <a:effectLst/>
            </a:endParaRPr>
          </a:p>
        </p:txBody>
      </p:sp>
      <p:graphicFrame>
        <p:nvGraphicFramePr>
          <p:cNvPr id="17" name="Table 16"/>
          <p:cNvGraphicFramePr>
            <a:graphicFrameLocks noGrp="1"/>
          </p:cNvGraphicFramePr>
          <p:nvPr/>
        </p:nvGraphicFramePr>
        <p:xfrm>
          <a:off x="6278352" y="2727970"/>
          <a:ext cx="5580000" cy="2880000"/>
        </p:xfrm>
        <a:graphic>
          <a:graphicData uri="http://schemas.openxmlformats.org/drawingml/2006/table">
            <a:tbl>
              <a:tblPr firstRow="1" bandRow="1">
                <a:tableStyleId>{5C22544A-7EE6-4342-B048-85BDC9FD1C3A}</a:tableStyleId>
              </a:tblPr>
              <a:tblGrid>
                <a:gridCol w="2790000">
                  <a:extLst>
                    <a:ext uri="{9D8B030D-6E8A-4147-A177-3AD203B41FA5}">
                      <a16:colId xmlns:a16="http://schemas.microsoft.com/office/drawing/2014/main" val="20000"/>
                    </a:ext>
                  </a:extLst>
                </a:gridCol>
                <a:gridCol w="2790000">
                  <a:extLst>
                    <a:ext uri="{9D8B030D-6E8A-4147-A177-3AD203B41FA5}">
                      <a16:colId xmlns:a16="http://schemas.microsoft.com/office/drawing/2014/main" val="20001"/>
                    </a:ext>
                  </a:extLst>
                </a:gridCol>
              </a:tblGrid>
              <a:tr h="1440000">
                <a:tc>
                  <a:txBody>
                    <a:bodyPr/>
                    <a:lstStyle/>
                    <a:p>
                      <a:r>
                        <a:rPr lang="de-DE" sz="1400" b="1" dirty="0">
                          <a:solidFill>
                            <a:schemeClr val="tx1"/>
                          </a:solidFill>
                        </a:rPr>
                        <a:t>Führung</a:t>
                      </a:r>
                    </a:p>
                    <a:p>
                      <a:r>
                        <a:rPr lang="de-DE" sz="1400" b="0" dirty="0">
                          <a:solidFill>
                            <a:schemeClr val="tx1"/>
                          </a:solidFill>
                        </a:rPr>
                        <a:t>Begleitung beim Einstieg, </a:t>
                      </a:r>
                    </a:p>
                    <a:p>
                      <a:r>
                        <a:rPr lang="de-DE" sz="1400" b="0" dirty="0">
                          <a:solidFill>
                            <a:schemeClr val="tx1"/>
                          </a:solidFill>
                        </a:rPr>
                        <a:t>Potenziale erkennen und richtig einsetzen, Vermittlung der Unternehmenskultur</a:t>
                      </a:r>
                    </a:p>
                  </a:txBody>
                  <a:tcPr>
                    <a:lnL w="19050" cap="flat" cmpd="sng" algn="ctr">
                      <a:solidFill>
                        <a:schemeClr val="accent2"/>
                      </a:solidFill>
                      <a:prstDash val="solid"/>
                      <a:round/>
                      <a:headEnd type="none" w="med" len="med"/>
                      <a:tailEnd type="none" w="med" len="med"/>
                    </a:lnL>
                    <a:lnT w="19050" cap="flat" cmpd="sng" algn="ctr">
                      <a:solidFill>
                        <a:schemeClr val="accent2"/>
                      </a:solidFill>
                      <a:prstDash val="solid"/>
                      <a:round/>
                      <a:headEnd type="none" w="med" len="med"/>
                      <a:tailEnd type="none" w="med" len="med"/>
                    </a:lnT>
                    <a:solidFill>
                      <a:schemeClr val="accent2">
                        <a:lumMod val="20000"/>
                        <a:lumOff val="80000"/>
                      </a:schemeClr>
                    </a:solidFill>
                  </a:tcPr>
                </a:tc>
                <a:tc>
                  <a:txBody>
                    <a:bodyPr/>
                    <a:lstStyle/>
                    <a:p>
                      <a:r>
                        <a:rPr lang="de-DE" sz="1400" b="1" dirty="0">
                          <a:solidFill>
                            <a:schemeClr val="tx1"/>
                          </a:solidFill>
                        </a:rPr>
                        <a:t>Personalentwicklung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Einschulung, Grundausbildung, Mentoring, Einführung in betriebliche Sozialkontakte</a:t>
                      </a:r>
                    </a:p>
                  </a:txBody>
                  <a:tcPr>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noFill/>
                  </a:tcPr>
                </a:tc>
                <a:extLst>
                  <a:ext uri="{0D108BD9-81ED-4DB2-BD59-A6C34878D82A}">
                    <a16:rowId xmlns:a16="http://schemas.microsoft.com/office/drawing/2014/main" val="10000"/>
                  </a:ext>
                </a:extLst>
              </a:tr>
              <a:tr h="1440000">
                <a:tc>
                  <a:txBody>
                    <a:bodyPr/>
                    <a:lstStyle/>
                    <a:p>
                      <a:r>
                        <a:rPr lang="de-DE" sz="1400" b="1" dirty="0">
                          <a:solidFill>
                            <a:schemeClr val="tx1"/>
                          </a:solidFill>
                        </a:rPr>
                        <a:t>Arbeitszeit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Modelle zur Vereinbarkeit von Ausbildung und Beruf</a:t>
                      </a:r>
                    </a:p>
                  </a:txBody>
                  <a:tcPr>
                    <a:lnL w="19050" cap="flat" cmpd="sng" algn="ctr">
                      <a:solidFill>
                        <a:schemeClr val="accent2"/>
                      </a:solidFill>
                      <a:prstDash val="solid"/>
                      <a:round/>
                      <a:headEnd type="none" w="med" len="med"/>
                      <a:tailEnd type="none" w="med" len="med"/>
                    </a:lnL>
                    <a:lnB w="19050" cap="flat" cmpd="sng" algn="ctr">
                      <a:solidFill>
                        <a:schemeClr val="accent2"/>
                      </a:solidFill>
                      <a:prstDash val="solid"/>
                      <a:round/>
                      <a:headEnd type="none" w="med" len="med"/>
                      <a:tailEnd type="none" w="med" len="med"/>
                    </a:lnB>
                    <a:noFill/>
                  </a:tcPr>
                </a:tc>
                <a:tc>
                  <a:txBody>
                    <a:bodyPr/>
                    <a:lstStyle/>
                    <a:p>
                      <a:r>
                        <a:rPr lang="de-DE" sz="1400" b="1" dirty="0">
                          <a:solidFill>
                            <a:schemeClr val="tx1"/>
                          </a:solidFill>
                        </a:rPr>
                        <a:t>Interne</a:t>
                      </a:r>
                      <a:r>
                        <a:rPr lang="de-DE" sz="1400" b="1" baseline="0" dirty="0">
                          <a:solidFill>
                            <a:schemeClr val="tx1"/>
                          </a:solidFill>
                        </a:rPr>
                        <a:t> Mobilität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Einarbeitung, rasche Entscheidung bei Fehlbesetzungen</a:t>
                      </a:r>
                    </a:p>
                  </a:txBody>
                  <a:tcPr>
                    <a:lnR w="19050" cap="flat" cmpd="sng" algn="ctr">
                      <a:solidFill>
                        <a:schemeClr val="accent2"/>
                      </a:solidFill>
                      <a:prstDash val="solid"/>
                      <a:round/>
                      <a:headEnd type="none" w="med" len="med"/>
                      <a:tailEnd type="none" w="med" len="med"/>
                    </a:lnR>
                    <a:lnB w="19050" cap="flat" cmpd="sng" algn="ctr">
                      <a:solidFill>
                        <a:schemeClr val="accent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19" name="Rectangle 18"/>
          <p:cNvSpPr/>
          <p:nvPr/>
        </p:nvSpPr>
        <p:spPr>
          <a:xfrm>
            <a:off x="344367" y="5861645"/>
            <a:ext cx="11534307" cy="523220"/>
          </a:xfrm>
          <a:prstGeom prst="rect">
            <a:avLst/>
          </a:prstGeom>
        </p:spPr>
        <p:txBody>
          <a:bodyPr wrap="square">
            <a:spAutoFit/>
          </a:bodyPr>
          <a:lstStyle/>
          <a:p>
            <a:r>
              <a:rPr lang="de-DE" sz="1400" i="1" dirty="0">
                <a:ea typeface="Calibri" panose="020F0502020204030204" pitchFamily="34" charset="0"/>
              </a:rPr>
              <a:t>Am Ende der Einstiegs- &amp; Orientierungsphase erkennt der/die Mitarbeiter*in idealerweise eine hohe Übereinstimmung zwischen seinen Vorstellungen und Wertehaltungen mit dem Arbeitskontext und der erlebten Unternehmenskultur.</a:t>
            </a:r>
            <a:endParaRPr lang="de-AT" sz="1400" dirty="0"/>
          </a:p>
        </p:txBody>
      </p:sp>
      <p:pic>
        <p:nvPicPr>
          <p:cNvPr id="2" name="Grafik 1" descr="Ein Bild, das Text enthält.&#10;&#10;Automatisch generierte Beschreibung">
            <a:extLst>
              <a:ext uri="{FF2B5EF4-FFF2-40B4-BE49-F238E27FC236}">
                <a16:creationId xmlns:a16="http://schemas.microsoft.com/office/drawing/2014/main" id="{43BDAE41-7FF2-30E0-B7F2-E21B3A8F8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30447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44557" y="272361"/>
            <a:ext cx="9180000" cy="684000"/>
          </a:xfrm>
        </p:spPr>
        <p:txBody>
          <a:bodyPr/>
          <a:lstStyle/>
          <a:p>
            <a:r>
              <a:rPr lang="de-DE" dirty="0"/>
              <a:t>Das Lebensphasenmodell 3/6 </a:t>
            </a:r>
            <a:r>
              <a:rPr lang="de-DE" sz="1400" dirty="0"/>
              <a:t>(nach Dr.</a:t>
            </a:r>
            <a:r>
              <a:rPr lang="de-DE" sz="1400" baseline="30000" dirty="0"/>
              <a:t>in</a:t>
            </a:r>
            <a:r>
              <a:rPr lang="de-DE" sz="1400" dirty="0"/>
              <a:t> Renata Augusta)</a:t>
            </a:r>
            <a:endParaRPr lang="de-AT" dirty="0"/>
          </a:p>
        </p:txBody>
      </p:sp>
      <p:sp>
        <p:nvSpPr>
          <p:cNvPr id="3" name="Footer Placeholder 2"/>
          <p:cNvSpPr>
            <a:spLocks noGrp="1"/>
          </p:cNvSpPr>
          <p:nvPr>
            <p:ph type="ftr" sz="quarter" idx="10"/>
          </p:nvPr>
        </p:nvSpPr>
        <p:spPr/>
        <p:txBody>
          <a:bodyPr/>
          <a:lstStyle/>
          <a:p>
            <a:r>
              <a:rPr lang="de-AT"/>
              <a:t>© Demografieberatung für Beschäftigte + Betriebe</a:t>
            </a:r>
          </a:p>
        </p:txBody>
      </p:sp>
      <p:sp>
        <p:nvSpPr>
          <p:cNvPr id="4" name="Slide Number Placeholder 3"/>
          <p:cNvSpPr>
            <a:spLocks noGrp="1"/>
          </p:cNvSpPr>
          <p:nvPr>
            <p:ph type="sldNum" sz="quarter" idx="11"/>
          </p:nvPr>
        </p:nvSpPr>
        <p:spPr/>
        <p:txBody>
          <a:bodyPr/>
          <a:lstStyle/>
          <a:p>
            <a:fld id="{5058F5D3-696F-4784-84CA-AC11423F733D}" type="slidenum">
              <a:rPr lang="de-AT" smtClean="0"/>
              <a:t>5</a:t>
            </a:fld>
            <a:endParaRPr lang="de-AT"/>
          </a:p>
        </p:txBody>
      </p:sp>
      <p:sp>
        <p:nvSpPr>
          <p:cNvPr id="9" name="Text Placeholder 8"/>
          <p:cNvSpPr>
            <a:spLocks noGrp="1"/>
          </p:cNvSpPr>
          <p:nvPr>
            <p:ph type="body" sz="quarter" idx="13"/>
          </p:nvPr>
        </p:nvSpPr>
        <p:spPr/>
        <p:txBody>
          <a:bodyPr/>
          <a:lstStyle/>
          <a:p>
            <a:pPr>
              <a:tabLst>
                <a:tab pos="711200" algn="l"/>
              </a:tabLst>
            </a:pPr>
            <a:r>
              <a:rPr lang="de-DE" b="1" dirty="0"/>
              <a:t>	Erfahrung &amp; Erweiterung</a:t>
            </a:r>
            <a:endParaRPr lang="de-AT" b="1" dirty="0"/>
          </a:p>
        </p:txBody>
      </p:sp>
      <p:sp>
        <p:nvSpPr>
          <p:cNvPr id="10" name="Content Placeholder 9"/>
          <p:cNvSpPr>
            <a:spLocks noGrp="1"/>
          </p:cNvSpPr>
          <p:nvPr>
            <p:ph sz="quarter" idx="14"/>
          </p:nvPr>
        </p:nvSpPr>
        <p:spPr>
          <a:xfrm>
            <a:off x="351521" y="1445514"/>
            <a:ext cx="11520000" cy="5014239"/>
          </a:xfrm>
        </p:spPr>
        <p:txBody>
          <a:bodyPr/>
          <a:lstStyle/>
          <a:p>
            <a:pPr>
              <a:lnSpc>
                <a:spcPct val="100000"/>
              </a:lnSpc>
              <a:spcBef>
                <a:spcPts val="0"/>
              </a:spcBef>
            </a:pPr>
            <a:r>
              <a:rPr lang="de-DE" sz="1800" dirty="0"/>
              <a:t>Der/ die Mitarbeiter*in ist nun mit dem unmittelbaren Berufskontext bestens vertraut und strebt (meist) danach, die eigenen Potenziale bestmöglich einzusetzen, vielfältige Erfahrungen zu sammeln und nach unterschiedlichen Impulsen zur Weiterentwicklung Ausschau zu halten</a:t>
            </a:r>
            <a:r>
              <a:rPr lang="de-DE" dirty="0"/>
              <a:t>.</a:t>
            </a:r>
            <a:endParaRPr lang="de-AT" dirty="0"/>
          </a:p>
        </p:txBody>
      </p:sp>
      <p:sp>
        <p:nvSpPr>
          <p:cNvPr id="13" name="Rectangle 1"/>
          <p:cNvSpPr>
            <a:spLocks noChangeArrowheads="1"/>
          </p:cNvSpPr>
          <p:nvPr/>
        </p:nvSpPr>
        <p:spPr bwMode="auto">
          <a:xfrm>
            <a:off x="351521" y="2402832"/>
            <a:ext cx="56339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Was beschäftigt den Mitarbeiter in dieser Phase?</a:t>
            </a:r>
            <a:endParaRPr kumimoji="0" lang="de-DE" altLang="de-DE" sz="2000" b="1" i="0" u="none" strike="noStrike" cap="none" normalizeH="0" baseline="0" dirty="0">
              <a:ln>
                <a:noFill/>
              </a:ln>
              <a:solidFill>
                <a:schemeClr val="tx1"/>
              </a:solidFill>
              <a:effectLst/>
            </a:endParaRPr>
          </a:p>
        </p:txBody>
      </p:sp>
      <p:graphicFrame>
        <p:nvGraphicFramePr>
          <p:cNvPr id="14" name="Table 13"/>
          <p:cNvGraphicFramePr>
            <a:graphicFrameLocks noGrp="1"/>
          </p:cNvGraphicFramePr>
          <p:nvPr/>
        </p:nvGraphicFramePr>
        <p:xfrm>
          <a:off x="351521" y="2727970"/>
          <a:ext cx="5578721" cy="3017520"/>
        </p:xfrm>
        <a:graphic>
          <a:graphicData uri="http://schemas.openxmlformats.org/drawingml/2006/table">
            <a:tbl>
              <a:tblPr firstRow="1" bandRow="1">
                <a:tableStyleId>{5C22544A-7EE6-4342-B048-85BDC9FD1C3A}</a:tableStyleId>
              </a:tblPr>
              <a:tblGrid>
                <a:gridCol w="1476000">
                  <a:extLst>
                    <a:ext uri="{9D8B030D-6E8A-4147-A177-3AD203B41FA5}">
                      <a16:colId xmlns:a16="http://schemas.microsoft.com/office/drawing/2014/main" val="20000"/>
                    </a:ext>
                  </a:extLst>
                </a:gridCol>
                <a:gridCol w="4102721">
                  <a:extLst>
                    <a:ext uri="{9D8B030D-6E8A-4147-A177-3AD203B41FA5}">
                      <a16:colId xmlns:a16="http://schemas.microsoft.com/office/drawing/2014/main" val="20001"/>
                    </a:ext>
                  </a:extLst>
                </a:gridCol>
              </a:tblGrid>
              <a:tr h="370840">
                <a:tc>
                  <a:txBody>
                    <a:bodyPr/>
                    <a:lstStyle/>
                    <a:p>
                      <a:r>
                        <a:rPr lang="de-DE" sz="1400" b="0" dirty="0">
                          <a:solidFill>
                            <a:schemeClr val="accent4"/>
                          </a:solidFill>
                        </a:rPr>
                        <a:t>Berufliche Themen:</a:t>
                      </a:r>
                      <a:endParaRPr lang="de-AT" sz="1400" b="0" dirty="0">
                        <a:solidFill>
                          <a:schemeClr val="accent4"/>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Erfahrungen, Begeisterung, Karrierewege</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de-DE" sz="1400" b="0" dirty="0">
                          <a:solidFill>
                            <a:schemeClr val="accent4"/>
                          </a:solidFill>
                        </a:rPr>
                        <a:t>Stärken (+) &amp; Entwicklungs-felder (-):</a:t>
                      </a:r>
                      <a:endParaRPr lang="de-AT" sz="1400" b="0" dirty="0">
                        <a:solidFill>
                          <a:schemeClr val="accent4"/>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 Schöpferische Kraft, Freude am Tun</a:t>
                      </a:r>
                    </a:p>
                    <a:p>
                      <a:r>
                        <a:rPr lang="de-DE" sz="1400" b="0" dirty="0">
                          <a:solidFill>
                            <a:schemeClr val="tx1"/>
                          </a:solidFill>
                        </a:rPr>
                        <a:t>- Das Wesentliche tun, Prioritäten setzen,  </a:t>
                      </a:r>
                      <a:br>
                        <a:rPr lang="de-DE" sz="1400" b="0" dirty="0">
                          <a:solidFill>
                            <a:schemeClr val="tx1"/>
                          </a:solidFill>
                        </a:rPr>
                      </a:br>
                      <a:r>
                        <a:rPr lang="de-DE" sz="1400" b="0" dirty="0">
                          <a:solidFill>
                            <a:schemeClr val="tx1"/>
                          </a:solidFill>
                        </a:rPr>
                        <a:t>  Zielklarheit finden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de-DE" sz="1400" b="0" dirty="0">
                          <a:solidFill>
                            <a:schemeClr val="accent4"/>
                          </a:solidFill>
                        </a:rPr>
                        <a:t>Lernen:</a:t>
                      </a:r>
                      <a:endParaRPr lang="de-AT" sz="1400" b="0" dirty="0">
                        <a:solidFill>
                          <a:schemeClr val="accent4"/>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Aufbau fachlicher,</a:t>
                      </a:r>
                      <a:r>
                        <a:rPr lang="de-DE" sz="1400" b="0" baseline="0" dirty="0">
                          <a:solidFill>
                            <a:schemeClr val="tx1"/>
                          </a:solidFill>
                        </a:rPr>
                        <a:t> </a:t>
                      </a:r>
                      <a:r>
                        <a:rPr lang="de-DE" sz="1400" b="0" dirty="0">
                          <a:solidFill>
                            <a:schemeClr val="tx1"/>
                          </a:solidFill>
                        </a:rPr>
                        <a:t>persönlicher Kompetenz, Entwicklung</a:t>
                      </a:r>
                      <a:r>
                        <a:rPr lang="de-DE" sz="1400" b="0" baseline="0" dirty="0">
                          <a:solidFill>
                            <a:schemeClr val="tx1"/>
                          </a:solidFill>
                        </a:rPr>
                        <a:t> </a:t>
                      </a:r>
                      <a:r>
                        <a:rPr lang="de-DE" sz="1400" b="0" dirty="0">
                          <a:solidFill>
                            <a:schemeClr val="tx1"/>
                          </a:solidFill>
                        </a:rPr>
                        <a:t>Reflexionsfähigkeit</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de-DE" sz="1400" b="0" dirty="0">
                          <a:solidFill>
                            <a:schemeClr val="accent4"/>
                          </a:solidFill>
                        </a:rPr>
                        <a:t>Gesundheit:</a:t>
                      </a:r>
                      <a:endParaRPr lang="de-AT" sz="1400" b="0" dirty="0">
                        <a:solidFill>
                          <a:schemeClr val="accent4"/>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Stress durch Konzentration im Beruf, Gesundheitsvorsoge, „Arbeiten auf Kosten der Substanz“</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de-DE" sz="1400" b="0" dirty="0">
                          <a:solidFill>
                            <a:schemeClr val="accent4"/>
                          </a:solidFill>
                        </a:rPr>
                        <a:t>Work-Life:</a:t>
                      </a:r>
                      <a:endParaRPr lang="de-AT" sz="1400" b="0" dirty="0">
                        <a:solidFill>
                          <a:schemeClr val="accent4"/>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Verhältnis Beruf und Privat definieren, Ausgleich schaffen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6" name="Rectangle 1"/>
          <p:cNvSpPr>
            <a:spLocks noChangeArrowheads="1"/>
          </p:cNvSpPr>
          <p:nvPr/>
        </p:nvSpPr>
        <p:spPr bwMode="auto">
          <a:xfrm>
            <a:off x="6262674" y="2402832"/>
            <a:ext cx="561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altLang="de-DE" sz="1400" b="1" dirty="0">
                <a:ea typeface="Times New Roman" panose="02020603050405020304" pitchFamily="18" charset="0"/>
                <a:cs typeface="Arial" panose="020B0604020202020204" pitchFamily="34" charset="0"/>
              </a:rPr>
              <a:t>Was sind relevante Gestaltungselemente?</a:t>
            </a:r>
            <a:endParaRPr kumimoji="0" lang="de-DE" altLang="de-DE" sz="2000" b="1" i="0" u="none" strike="noStrike" cap="none" normalizeH="0" baseline="0" dirty="0">
              <a:ln>
                <a:noFill/>
              </a:ln>
              <a:solidFill>
                <a:schemeClr val="tx1"/>
              </a:solidFill>
              <a:effectLst/>
            </a:endParaRPr>
          </a:p>
        </p:txBody>
      </p:sp>
      <p:graphicFrame>
        <p:nvGraphicFramePr>
          <p:cNvPr id="17" name="Table 16"/>
          <p:cNvGraphicFramePr>
            <a:graphicFrameLocks noGrp="1"/>
          </p:cNvGraphicFramePr>
          <p:nvPr/>
        </p:nvGraphicFramePr>
        <p:xfrm>
          <a:off x="6278352" y="2727970"/>
          <a:ext cx="5580000" cy="2880000"/>
        </p:xfrm>
        <a:graphic>
          <a:graphicData uri="http://schemas.openxmlformats.org/drawingml/2006/table">
            <a:tbl>
              <a:tblPr firstRow="1" bandRow="1">
                <a:tableStyleId>{5C22544A-7EE6-4342-B048-85BDC9FD1C3A}</a:tableStyleId>
              </a:tblPr>
              <a:tblGrid>
                <a:gridCol w="2790000">
                  <a:extLst>
                    <a:ext uri="{9D8B030D-6E8A-4147-A177-3AD203B41FA5}">
                      <a16:colId xmlns:a16="http://schemas.microsoft.com/office/drawing/2014/main" val="20000"/>
                    </a:ext>
                  </a:extLst>
                </a:gridCol>
                <a:gridCol w="2790000">
                  <a:extLst>
                    <a:ext uri="{9D8B030D-6E8A-4147-A177-3AD203B41FA5}">
                      <a16:colId xmlns:a16="http://schemas.microsoft.com/office/drawing/2014/main" val="20001"/>
                    </a:ext>
                  </a:extLst>
                </a:gridCol>
              </a:tblGrid>
              <a:tr h="1440000">
                <a:tc>
                  <a:txBody>
                    <a:bodyPr/>
                    <a:lstStyle/>
                    <a:p>
                      <a:r>
                        <a:rPr lang="de-DE" sz="1400" b="1" dirty="0">
                          <a:solidFill>
                            <a:schemeClr val="tx1"/>
                          </a:solidFill>
                        </a:rPr>
                        <a:t>Führung</a:t>
                      </a:r>
                    </a:p>
                    <a:p>
                      <a:r>
                        <a:rPr lang="de-DE" sz="1400" b="0" dirty="0">
                          <a:solidFill>
                            <a:schemeClr val="tx1"/>
                          </a:solidFill>
                        </a:rPr>
                        <a:t>Potenziale sichtbar machen,</a:t>
                      </a:r>
                      <a:r>
                        <a:rPr lang="de-DE" sz="1400" b="0" baseline="0" dirty="0">
                          <a:solidFill>
                            <a:schemeClr val="tx1"/>
                          </a:solidFill>
                        </a:rPr>
                        <a:t> </a:t>
                      </a:r>
                      <a:r>
                        <a:rPr lang="de-DE" sz="1400" b="0" dirty="0">
                          <a:solidFill>
                            <a:schemeClr val="tx1"/>
                          </a:solidFill>
                        </a:rPr>
                        <a:t>für Entwicklung sorgen,</a:t>
                      </a:r>
                      <a:r>
                        <a:rPr lang="de-DE" sz="1400" b="0" baseline="0" dirty="0">
                          <a:solidFill>
                            <a:schemeClr val="tx1"/>
                          </a:solidFill>
                        </a:rPr>
                        <a:t> </a:t>
                      </a:r>
                      <a:r>
                        <a:rPr lang="de-DE" sz="1400" b="0" dirty="0">
                          <a:solidFill>
                            <a:schemeClr val="tx1"/>
                          </a:solidFill>
                        </a:rPr>
                        <a:t>Ziele klar definieren,</a:t>
                      </a:r>
                      <a:r>
                        <a:rPr lang="de-DE" sz="1400" b="0" baseline="0" dirty="0">
                          <a:solidFill>
                            <a:schemeClr val="tx1"/>
                          </a:solidFill>
                        </a:rPr>
                        <a:t> </a:t>
                      </a:r>
                      <a:r>
                        <a:rPr lang="de-DE" sz="1400" b="0" dirty="0">
                          <a:solidFill>
                            <a:schemeClr val="tx1"/>
                          </a:solidFill>
                        </a:rPr>
                        <a:t>Fokus geben</a:t>
                      </a:r>
                    </a:p>
                  </a:txBody>
                  <a:tcPr>
                    <a:lnL w="12700" cap="flat" cmpd="sng" algn="ctr">
                      <a:solidFill>
                        <a:schemeClr val="accent4">
                          <a:lumMod val="60000"/>
                          <a:lumOff val="40000"/>
                        </a:schemeClr>
                      </a:solidFill>
                      <a:prstDash val="solid"/>
                      <a:round/>
                      <a:headEnd type="none" w="med" len="med"/>
                      <a:tailEnd type="none" w="med" len="med"/>
                    </a:lnL>
                    <a:lnT w="12700" cap="flat" cmpd="sng" algn="ctr">
                      <a:solidFill>
                        <a:schemeClr val="accent4">
                          <a:lumMod val="60000"/>
                          <a:lumOff val="40000"/>
                        </a:schemeClr>
                      </a:solidFill>
                      <a:prstDash val="solid"/>
                      <a:round/>
                      <a:headEnd type="none" w="med" len="med"/>
                      <a:tailEnd type="none" w="med" len="med"/>
                    </a:lnT>
                    <a:solidFill>
                      <a:schemeClr val="accent4">
                        <a:lumMod val="20000"/>
                        <a:lumOff val="80000"/>
                      </a:schemeClr>
                    </a:solidFill>
                  </a:tcPr>
                </a:tc>
                <a:tc>
                  <a:txBody>
                    <a:bodyPr/>
                    <a:lstStyle/>
                    <a:p>
                      <a:r>
                        <a:rPr lang="de-DE" sz="1400" b="1" dirty="0">
                          <a:solidFill>
                            <a:schemeClr val="tx1"/>
                          </a:solidFill>
                        </a:rPr>
                        <a:t>Personalentwicklung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Karriereentwicklung, Potenzialentwicklung, Jobrotation, –</a:t>
                      </a:r>
                      <a:r>
                        <a:rPr lang="de-DE" sz="1400" b="0" dirty="0" err="1">
                          <a:solidFill>
                            <a:schemeClr val="tx1"/>
                          </a:solidFill>
                        </a:rPr>
                        <a:t>enrichment</a:t>
                      </a:r>
                      <a:r>
                        <a:rPr lang="de-DE" sz="1400" b="0" dirty="0">
                          <a:solidFill>
                            <a:schemeClr val="tx1"/>
                          </a:solidFill>
                        </a:rPr>
                        <a:t>, Lern-/</a:t>
                      </a:r>
                      <a:r>
                        <a:rPr lang="de-DE" sz="1400" b="0" dirty="0" err="1">
                          <a:solidFill>
                            <a:schemeClr val="tx1"/>
                          </a:solidFill>
                        </a:rPr>
                        <a:t>Mentoringgruppen</a:t>
                      </a:r>
                      <a:endParaRPr lang="de-DE" sz="1400" b="0" dirty="0">
                        <a:solidFill>
                          <a:schemeClr val="tx1"/>
                        </a:solidFill>
                      </a:endParaRPr>
                    </a:p>
                  </a:txBody>
                  <a:tcPr>
                    <a:lnR w="12700" cap="flat" cmpd="sng" algn="ctr">
                      <a:solidFill>
                        <a:schemeClr val="accent4">
                          <a:lumMod val="60000"/>
                          <a:lumOff val="4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noFill/>
                  </a:tcPr>
                </a:tc>
                <a:extLst>
                  <a:ext uri="{0D108BD9-81ED-4DB2-BD59-A6C34878D82A}">
                    <a16:rowId xmlns:a16="http://schemas.microsoft.com/office/drawing/2014/main" val="10000"/>
                  </a:ext>
                </a:extLst>
              </a:tr>
              <a:tr h="1440000">
                <a:tc>
                  <a:txBody>
                    <a:bodyPr/>
                    <a:lstStyle/>
                    <a:p>
                      <a:r>
                        <a:rPr lang="de-DE" sz="1400" b="1" dirty="0">
                          <a:solidFill>
                            <a:schemeClr val="tx1"/>
                          </a:solidFill>
                        </a:rPr>
                        <a:t>Arbeitszeit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Flexible Arbeitszeitmodelle,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Bildungskarenzen</a:t>
                      </a:r>
                    </a:p>
                  </a:txBody>
                  <a:tcPr>
                    <a:lnL w="12700" cap="flat" cmpd="sng" algn="ctr">
                      <a:solidFill>
                        <a:schemeClr val="accent4">
                          <a:lumMod val="60000"/>
                          <a:lumOff val="40000"/>
                        </a:schemeClr>
                      </a:solidFill>
                      <a:prstDash val="solid"/>
                      <a:round/>
                      <a:headEnd type="none" w="med" len="med"/>
                      <a:tailEnd type="none" w="med" len="med"/>
                    </a:lnL>
                    <a:lnB w="12700" cap="flat" cmpd="sng" algn="ctr">
                      <a:solidFill>
                        <a:schemeClr val="accent4">
                          <a:lumMod val="60000"/>
                          <a:lumOff val="40000"/>
                        </a:schemeClr>
                      </a:solidFill>
                      <a:prstDash val="solid"/>
                      <a:round/>
                      <a:headEnd type="none" w="med" len="med"/>
                      <a:tailEnd type="none" w="med" len="med"/>
                    </a:lnB>
                    <a:noFill/>
                  </a:tcPr>
                </a:tc>
                <a:tc>
                  <a:txBody>
                    <a:bodyPr/>
                    <a:lstStyle/>
                    <a:p>
                      <a:r>
                        <a:rPr lang="de-DE" sz="1400" b="1" dirty="0">
                          <a:solidFill>
                            <a:schemeClr val="tx1"/>
                          </a:solidFill>
                        </a:rPr>
                        <a:t>Interne</a:t>
                      </a:r>
                      <a:r>
                        <a:rPr lang="de-DE" sz="1400" b="1" baseline="0" dirty="0">
                          <a:solidFill>
                            <a:schemeClr val="tx1"/>
                          </a:solidFill>
                        </a:rPr>
                        <a:t> Mobilität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Jobrotation</a:t>
                      </a:r>
                    </a:p>
                  </a:txBody>
                  <a:tcPr>
                    <a:lnR w="12700" cap="flat" cmpd="sng" algn="ctr">
                      <a:solidFill>
                        <a:schemeClr val="accent4">
                          <a:lumMod val="60000"/>
                          <a:lumOff val="40000"/>
                        </a:schemeClr>
                      </a:solidFill>
                      <a:prstDash val="solid"/>
                      <a:round/>
                      <a:headEnd type="none" w="med" len="med"/>
                      <a:tailEnd type="none" w="med" len="med"/>
                    </a:lnR>
                    <a:lnB w="127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bl>
          </a:graphicData>
        </a:graphic>
      </p:graphicFrame>
      <p:sp>
        <p:nvSpPr>
          <p:cNvPr id="19" name="Rectangle 18"/>
          <p:cNvSpPr/>
          <p:nvPr/>
        </p:nvSpPr>
        <p:spPr>
          <a:xfrm>
            <a:off x="327222" y="5775920"/>
            <a:ext cx="11534307" cy="738664"/>
          </a:xfrm>
          <a:prstGeom prst="rect">
            <a:avLst/>
          </a:prstGeom>
        </p:spPr>
        <p:txBody>
          <a:bodyPr wrap="square">
            <a:spAutoFit/>
          </a:bodyPr>
          <a:lstStyle/>
          <a:p>
            <a:r>
              <a:rPr lang="de-DE" sz="1400" i="1" dirty="0">
                <a:ea typeface="Calibri" panose="020F0502020204030204" pitchFamily="34" charset="0"/>
              </a:rPr>
              <a:t>Neben der Karriere werden für den/die Mitarbeiter*in zunehmend Herausforderungen und Aufgaben außerhalb des beruflichen Daseins wichtig. Er/sie investiert zunehmend Energie für nicht berufliche Ziele (Kinderbetreuung, Pflege, außerberufliche Interessen (Vereine, etc.)</a:t>
            </a:r>
            <a:endParaRPr lang="de-AT" sz="1400" dirty="0"/>
          </a:p>
        </p:txBody>
      </p:sp>
      <p:sp>
        <p:nvSpPr>
          <p:cNvPr id="15" name="Freeform 1009"/>
          <p:cNvSpPr>
            <a:spLocks noChangeAspect="1" noEditPoints="1"/>
          </p:cNvSpPr>
          <p:nvPr/>
        </p:nvSpPr>
        <p:spPr bwMode="auto">
          <a:xfrm>
            <a:off x="344361" y="906743"/>
            <a:ext cx="538771" cy="538771"/>
          </a:xfrm>
          <a:custGeom>
            <a:avLst/>
            <a:gdLst>
              <a:gd name="T0" fmla="*/ 227 w 512"/>
              <a:gd name="T1" fmla="*/ 228 h 512"/>
              <a:gd name="T2" fmla="*/ 229 w 512"/>
              <a:gd name="T3" fmla="*/ 232 h 512"/>
              <a:gd name="T4" fmla="*/ 227 w 512"/>
              <a:gd name="T5" fmla="*/ 235 h 512"/>
              <a:gd name="T6" fmla="*/ 214 w 512"/>
              <a:gd name="T7" fmla="*/ 254 h 512"/>
              <a:gd name="T8" fmla="*/ 128 w 512"/>
              <a:gd name="T9" fmla="*/ 208 h 512"/>
              <a:gd name="T10" fmla="*/ 219 w 512"/>
              <a:gd name="T11" fmla="*/ 211 h 512"/>
              <a:gd name="T12" fmla="*/ 226 w 512"/>
              <a:gd name="T13" fmla="*/ 218 h 512"/>
              <a:gd name="T14" fmla="*/ 227 w 512"/>
              <a:gd name="T15" fmla="*/ 228 h 512"/>
              <a:gd name="T16" fmla="*/ 257 w 512"/>
              <a:gd name="T17" fmla="*/ 183 h 512"/>
              <a:gd name="T18" fmla="*/ 248 w 512"/>
              <a:gd name="T19" fmla="*/ 223 h 512"/>
              <a:gd name="T20" fmla="*/ 248 w 512"/>
              <a:gd name="T21" fmla="*/ 223 h 512"/>
              <a:gd name="T22" fmla="*/ 266 w 512"/>
              <a:gd name="T23" fmla="*/ 248 h 512"/>
              <a:gd name="T24" fmla="*/ 385 w 512"/>
              <a:gd name="T25" fmla="*/ 172 h 512"/>
              <a:gd name="T26" fmla="*/ 319 w 512"/>
              <a:gd name="T27" fmla="*/ 165 h 512"/>
              <a:gd name="T28" fmla="*/ 257 w 512"/>
              <a:gd name="T29" fmla="*/ 183 h 512"/>
              <a:gd name="T30" fmla="*/ 512 w 512"/>
              <a:gd name="T31" fmla="*/ 256 h 512"/>
              <a:gd name="T32" fmla="*/ 256 w 512"/>
              <a:gd name="T33" fmla="*/ 512 h 512"/>
              <a:gd name="T34" fmla="*/ 0 w 512"/>
              <a:gd name="T35" fmla="*/ 256 h 512"/>
              <a:gd name="T36" fmla="*/ 256 w 512"/>
              <a:gd name="T37" fmla="*/ 0 h 512"/>
              <a:gd name="T38" fmla="*/ 512 w 512"/>
              <a:gd name="T39" fmla="*/ 256 h 512"/>
              <a:gd name="T40" fmla="*/ 415 w 512"/>
              <a:gd name="T41" fmla="*/ 163 h 512"/>
              <a:gd name="T42" fmla="*/ 407 w 512"/>
              <a:gd name="T43" fmla="*/ 155 h 512"/>
              <a:gd name="T44" fmla="*/ 242 w 512"/>
              <a:gd name="T45" fmla="*/ 168 h 512"/>
              <a:gd name="T46" fmla="*/ 228 w 512"/>
              <a:gd name="T47" fmla="*/ 192 h 512"/>
              <a:gd name="T48" fmla="*/ 104 w 512"/>
              <a:gd name="T49" fmla="*/ 191 h 512"/>
              <a:gd name="T50" fmla="*/ 96 w 512"/>
              <a:gd name="T51" fmla="*/ 199 h 512"/>
              <a:gd name="T52" fmla="*/ 99 w 512"/>
              <a:gd name="T53" fmla="*/ 209 h 512"/>
              <a:gd name="T54" fmla="*/ 209 w 512"/>
              <a:gd name="T55" fmla="*/ 276 h 512"/>
              <a:gd name="T56" fmla="*/ 220 w 512"/>
              <a:gd name="T57" fmla="*/ 275 h 512"/>
              <a:gd name="T58" fmla="*/ 224 w 512"/>
              <a:gd name="T59" fmla="*/ 274 h 512"/>
              <a:gd name="T60" fmla="*/ 224 w 512"/>
              <a:gd name="T61" fmla="*/ 405 h 512"/>
              <a:gd name="T62" fmla="*/ 234 w 512"/>
              <a:gd name="T63" fmla="*/ 416 h 512"/>
              <a:gd name="T64" fmla="*/ 245 w 512"/>
              <a:gd name="T65" fmla="*/ 405 h 512"/>
              <a:gd name="T66" fmla="*/ 245 w 512"/>
              <a:gd name="T67" fmla="*/ 261 h 512"/>
              <a:gd name="T68" fmla="*/ 260 w 512"/>
              <a:gd name="T69" fmla="*/ 269 h 512"/>
              <a:gd name="T70" fmla="*/ 271 w 512"/>
              <a:gd name="T71" fmla="*/ 270 h 512"/>
              <a:gd name="T72" fmla="*/ 413 w 512"/>
              <a:gd name="T73" fmla="*/ 173 h 512"/>
              <a:gd name="T74" fmla="*/ 415 w 512"/>
              <a:gd name="T75" fmla="*/ 1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2" h="512">
                <a:moveTo>
                  <a:pt x="227" y="228"/>
                </a:moveTo>
                <a:cubicBezTo>
                  <a:pt x="228" y="230"/>
                  <a:pt x="228" y="231"/>
                  <a:pt x="229" y="232"/>
                </a:cubicBezTo>
                <a:cubicBezTo>
                  <a:pt x="228" y="233"/>
                  <a:pt x="228" y="234"/>
                  <a:pt x="227" y="235"/>
                </a:cubicBezTo>
                <a:cubicBezTo>
                  <a:pt x="224" y="252"/>
                  <a:pt x="217" y="254"/>
                  <a:pt x="214" y="254"/>
                </a:cubicBezTo>
                <a:cubicBezTo>
                  <a:pt x="195" y="260"/>
                  <a:pt x="156" y="233"/>
                  <a:pt x="128" y="208"/>
                </a:cubicBezTo>
                <a:cubicBezTo>
                  <a:pt x="187" y="196"/>
                  <a:pt x="211" y="204"/>
                  <a:pt x="219" y="211"/>
                </a:cubicBezTo>
                <a:cubicBezTo>
                  <a:pt x="222" y="213"/>
                  <a:pt x="224" y="216"/>
                  <a:pt x="226" y="218"/>
                </a:cubicBezTo>
                <a:cubicBezTo>
                  <a:pt x="226" y="223"/>
                  <a:pt x="227" y="227"/>
                  <a:pt x="227" y="228"/>
                </a:cubicBezTo>
                <a:close/>
                <a:moveTo>
                  <a:pt x="257" y="183"/>
                </a:moveTo>
                <a:cubicBezTo>
                  <a:pt x="242" y="199"/>
                  <a:pt x="248" y="222"/>
                  <a:pt x="248" y="223"/>
                </a:cubicBezTo>
                <a:cubicBezTo>
                  <a:pt x="248" y="223"/>
                  <a:pt x="248" y="223"/>
                  <a:pt x="248" y="223"/>
                </a:cubicBezTo>
                <a:cubicBezTo>
                  <a:pt x="253" y="245"/>
                  <a:pt x="263" y="248"/>
                  <a:pt x="266" y="248"/>
                </a:cubicBezTo>
                <a:cubicBezTo>
                  <a:pt x="293" y="255"/>
                  <a:pt x="348" y="210"/>
                  <a:pt x="385" y="172"/>
                </a:cubicBezTo>
                <a:cubicBezTo>
                  <a:pt x="358" y="167"/>
                  <a:pt x="336" y="165"/>
                  <a:pt x="319" y="165"/>
                </a:cubicBezTo>
                <a:cubicBezTo>
                  <a:pt x="284" y="165"/>
                  <a:pt x="266" y="174"/>
                  <a:pt x="257" y="18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163"/>
                </a:moveTo>
                <a:cubicBezTo>
                  <a:pt x="414" y="159"/>
                  <a:pt x="411" y="156"/>
                  <a:pt x="407" y="155"/>
                </a:cubicBezTo>
                <a:cubicBezTo>
                  <a:pt x="324" y="136"/>
                  <a:pt x="268" y="140"/>
                  <a:pt x="242" y="168"/>
                </a:cubicBezTo>
                <a:cubicBezTo>
                  <a:pt x="235" y="176"/>
                  <a:pt x="231" y="184"/>
                  <a:pt x="228" y="192"/>
                </a:cubicBezTo>
                <a:cubicBezTo>
                  <a:pt x="205" y="177"/>
                  <a:pt x="163" y="177"/>
                  <a:pt x="104" y="191"/>
                </a:cubicBezTo>
                <a:cubicBezTo>
                  <a:pt x="100" y="192"/>
                  <a:pt x="97" y="195"/>
                  <a:pt x="96" y="199"/>
                </a:cubicBezTo>
                <a:cubicBezTo>
                  <a:pt x="95" y="202"/>
                  <a:pt x="96" y="206"/>
                  <a:pt x="99" y="209"/>
                </a:cubicBezTo>
                <a:cubicBezTo>
                  <a:pt x="106" y="217"/>
                  <a:pt x="166" y="276"/>
                  <a:pt x="209" y="276"/>
                </a:cubicBezTo>
                <a:cubicBezTo>
                  <a:pt x="213" y="276"/>
                  <a:pt x="217" y="276"/>
                  <a:pt x="220" y="275"/>
                </a:cubicBezTo>
                <a:cubicBezTo>
                  <a:pt x="221" y="275"/>
                  <a:pt x="222" y="274"/>
                  <a:pt x="224" y="274"/>
                </a:cubicBezTo>
                <a:cubicBezTo>
                  <a:pt x="224" y="405"/>
                  <a:pt x="224" y="405"/>
                  <a:pt x="224" y="405"/>
                </a:cubicBezTo>
                <a:cubicBezTo>
                  <a:pt x="224" y="411"/>
                  <a:pt x="228" y="416"/>
                  <a:pt x="234" y="416"/>
                </a:cubicBezTo>
                <a:cubicBezTo>
                  <a:pt x="240" y="416"/>
                  <a:pt x="245" y="411"/>
                  <a:pt x="245" y="405"/>
                </a:cubicBezTo>
                <a:cubicBezTo>
                  <a:pt x="245" y="261"/>
                  <a:pt x="245" y="261"/>
                  <a:pt x="245" y="261"/>
                </a:cubicBezTo>
                <a:cubicBezTo>
                  <a:pt x="249" y="265"/>
                  <a:pt x="255" y="268"/>
                  <a:pt x="260" y="269"/>
                </a:cubicBezTo>
                <a:cubicBezTo>
                  <a:pt x="264" y="270"/>
                  <a:pt x="268" y="270"/>
                  <a:pt x="271" y="270"/>
                </a:cubicBezTo>
                <a:cubicBezTo>
                  <a:pt x="325" y="270"/>
                  <a:pt x="404" y="183"/>
                  <a:pt x="413" y="173"/>
                </a:cubicBezTo>
                <a:cubicBezTo>
                  <a:pt x="415" y="170"/>
                  <a:pt x="416" y="166"/>
                  <a:pt x="415" y="163"/>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GB"/>
          </a:p>
        </p:txBody>
      </p:sp>
      <p:pic>
        <p:nvPicPr>
          <p:cNvPr id="2" name="Grafik 1" descr="Ein Bild, das Text enthält.&#10;&#10;Automatisch generierte Beschreibung">
            <a:extLst>
              <a:ext uri="{FF2B5EF4-FFF2-40B4-BE49-F238E27FC236}">
                <a16:creationId xmlns:a16="http://schemas.microsoft.com/office/drawing/2014/main" id="{587EEA15-A261-1988-A30C-0DD44EA23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2271101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44557" y="272361"/>
            <a:ext cx="9180000" cy="684000"/>
          </a:xfrm>
        </p:spPr>
        <p:txBody>
          <a:bodyPr/>
          <a:lstStyle/>
          <a:p>
            <a:r>
              <a:rPr lang="de-DE" dirty="0"/>
              <a:t>Das Lebensphasenmodell 4/6 </a:t>
            </a:r>
            <a:r>
              <a:rPr lang="de-DE" sz="1400" dirty="0"/>
              <a:t>(nach Dr.</a:t>
            </a:r>
            <a:r>
              <a:rPr lang="de-DE" sz="1400" baseline="30000" dirty="0"/>
              <a:t>in</a:t>
            </a:r>
            <a:r>
              <a:rPr lang="de-DE" sz="1400" dirty="0"/>
              <a:t> Renata Augusta)</a:t>
            </a:r>
            <a:endParaRPr lang="de-AT" dirty="0"/>
          </a:p>
        </p:txBody>
      </p:sp>
      <p:sp>
        <p:nvSpPr>
          <p:cNvPr id="3" name="Footer Placeholder 2"/>
          <p:cNvSpPr>
            <a:spLocks noGrp="1"/>
          </p:cNvSpPr>
          <p:nvPr>
            <p:ph type="ftr" sz="quarter" idx="10"/>
          </p:nvPr>
        </p:nvSpPr>
        <p:spPr/>
        <p:txBody>
          <a:bodyPr/>
          <a:lstStyle/>
          <a:p>
            <a:r>
              <a:rPr lang="de-AT"/>
              <a:t>© Demografieberatung für Beschäftigte + Betriebe</a:t>
            </a:r>
          </a:p>
        </p:txBody>
      </p:sp>
      <p:sp>
        <p:nvSpPr>
          <p:cNvPr id="4" name="Slide Number Placeholder 3"/>
          <p:cNvSpPr>
            <a:spLocks noGrp="1"/>
          </p:cNvSpPr>
          <p:nvPr>
            <p:ph type="sldNum" sz="quarter" idx="11"/>
          </p:nvPr>
        </p:nvSpPr>
        <p:spPr/>
        <p:txBody>
          <a:bodyPr/>
          <a:lstStyle/>
          <a:p>
            <a:fld id="{5058F5D3-696F-4784-84CA-AC11423F733D}" type="slidenum">
              <a:rPr lang="de-AT" smtClean="0"/>
              <a:t>6</a:t>
            </a:fld>
            <a:endParaRPr lang="de-AT"/>
          </a:p>
        </p:txBody>
      </p:sp>
      <p:sp>
        <p:nvSpPr>
          <p:cNvPr id="9" name="Text Placeholder 8"/>
          <p:cNvSpPr>
            <a:spLocks noGrp="1"/>
          </p:cNvSpPr>
          <p:nvPr>
            <p:ph type="body" sz="quarter" idx="13"/>
          </p:nvPr>
        </p:nvSpPr>
        <p:spPr/>
        <p:txBody>
          <a:bodyPr/>
          <a:lstStyle/>
          <a:p>
            <a:pPr>
              <a:tabLst>
                <a:tab pos="711200" algn="l"/>
              </a:tabLst>
            </a:pPr>
            <a:r>
              <a:rPr lang="de-DE" dirty="0"/>
              <a:t>	</a:t>
            </a:r>
            <a:r>
              <a:rPr lang="de-DE" b="1" dirty="0"/>
              <a:t>Überblick &amp; Etablierung</a:t>
            </a:r>
            <a:endParaRPr lang="de-AT" b="1" dirty="0"/>
          </a:p>
        </p:txBody>
      </p:sp>
      <p:sp>
        <p:nvSpPr>
          <p:cNvPr id="10" name="Content Placeholder 9"/>
          <p:cNvSpPr>
            <a:spLocks noGrp="1"/>
          </p:cNvSpPr>
          <p:nvPr>
            <p:ph sz="quarter" idx="14"/>
          </p:nvPr>
        </p:nvSpPr>
        <p:spPr>
          <a:xfrm>
            <a:off x="351521" y="1440833"/>
            <a:ext cx="11520000" cy="5018920"/>
          </a:xfrm>
        </p:spPr>
        <p:txBody>
          <a:bodyPr/>
          <a:lstStyle/>
          <a:p>
            <a:r>
              <a:rPr lang="de-DE" sz="1800" dirty="0"/>
              <a:t>Der/ die Mitarbeiter*in hat seinen/ ihren Platz gefunden. Er/sie kennt nun das eigene Arbeitsfeld, weiß wie die Gesamtorganisation funktioniert und hat einen fundierten Überblick über die eigenen Gestaltungs- und Entwicklungsmöglichkeiten in diesem Kontext</a:t>
            </a:r>
            <a:r>
              <a:rPr lang="de-DE" dirty="0"/>
              <a:t>.</a:t>
            </a:r>
            <a:endParaRPr lang="de-AT" dirty="0"/>
          </a:p>
        </p:txBody>
      </p:sp>
      <p:sp>
        <p:nvSpPr>
          <p:cNvPr id="13" name="Rectangle 1"/>
          <p:cNvSpPr>
            <a:spLocks noChangeArrowheads="1"/>
          </p:cNvSpPr>
          <p:nvPr/>
        </p:nvSpPr>
        <p:spPr bwMode="auto">
          <a:xfrm>
            <a:off x="351521" y="2402832"/>
            <a:ext cx="56339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Was beschäftigt den Mitarbeiter in dieser Phase?</a:t>
            </a:r>
            <a:endParaRPr kumimoji="0" lang="de-DE" altLang="de-DE" sz="2000" b="1" i="0" u="none" strike="noStrike" cap="none" normalizeH="0" baseline="0" dirty="0">
              <a:ln>
                <a:noFill/>
              </a:ln>
              <a:solidFill>
                <a:schemeClr val="tx1"/>
              </a:solidFill>
              <a:effectLst/>
            </a:endParaRPr>
          </a:p>
        </p:txBody>
      </p:sp>
      <p:graphicFrame>
        <p:nvGraphicFramePr>
          <p:cNvPr id="14" name="Table 13"/>
          <p:cNvGraphicFramePr>
            <a:graphicFrameLocks noGrp="1"/>
          </p:cNvGraphicFramePr>
          <p:nvPr/>
        </p:nvGraphicFramePr>
        <p:xfrm>
          <a:off x="351521" y="2727970"/>
          <a:ext cx="5578721" cy="2870200"/>
        </p:xfrm>
        <a:graphic>
          <a:graphicData uri="http://schemas.openxmlformats.org/drawingml/2006/table">
            <a:tbl>
              <a:tblPr firstRow="1" bandRow="1">
                <a:tableStyleId>{5C22544A-7EE6-4342-B048-85BDC9FD1C3A}</a:tableStyleId>
              </a:tblPr>
              <a:tblGrid>
                <a:gridCol w="1476000">
                  <a:extLst>
                    <a:ext uri="{9D8B030D-6E8A-4147-A177-3AD203B41FA5}">
                      <a16:colId xmlns:a16="http://schemas.microsoft.com/office/drawing/2014/main" val="20000"/>
                    </a:ext>
                  </a:extLst>
                </a:gridCol>
                <a:gridCol w="4102721">
                  <a:extLst>
                    <a:ext uri="{9D8B030D-6E8A-4147-A177-3AD203B41FA5}">
                      <a16:colId xmlns:a16="http://schemas.microsoft.com/office/drawing/2014/main" val="20001"/>
                    </a:ext>
                  </a:extLst>
                </a:gridCol>
              </a:tblGrid>
              <a:tr h="370840">
                <a:tc>
                  <a:txBody>
                    <a:bodyPr/>
                    <a:lstStyle/>
                    <a:p>
                      <a:r>
                        <a:rPr lang="de-DE" sz="1400" b="0" dirty="0">
                          <a:solidFill>
                            <a:schemeClr val="accent1"/>
                          </a:solidFill>
                        </a:rPr>
                        <a:t>Berufliche Themen:</a:t>
                      </a:r>
                      <a:endParaRPr lang="de-AT" sz="1400" b="0" dirty="0">
                        <a:solidFill>
                          <a:schemeClr val="accent1"/>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Klarheit, Laufbahn/ Karriere, Verantwortung</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de-DE" sz="1400" b="0" dirty="0">
                          <a:solidFill>
                            <a:schemeClr val="accent1"/>
                          </a:solidFill>
                        </a:rPr>
                        <a:t>Stärken (+) &amp; Entwicklungs-felder (-):</a:t>
                      </a:r>
                      <a:endParaRPr lang="de-AT" sz="1400" b="0" dirty="0">
                        <a:solidFill>
                          <a:schemeClr val="accent1"/>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 ausgleichende Kraft, Integration von </a:t>
                      </a:r>
                      <a:br>
                        <a:rPr lang="de-DE" sz="1400" b="0" dirty="0">
                          <a:solidFill>
                            <a:schemeClr val="tx1"/>
                          </a:solidFill>
                        </a:rPr>
                      </a:br>
                      <a:r>
                        <a:rPr lang="de-DE" sz="1400" b="0" dirty="0">
                          <a:solidFill>
                            <a:schemeClr val="tx1"/>
                          </a:solidFill>
                        </a:rPr>
                        <a:t>  Gegensätzen</a:t>
                      </a:r>
                    </a:p>
                    <a:p>
                      <a:r>
                        <a:rPr lang="de-DE" sz="1400" b="0" dirty="0">
                          <a:solidFill>
                            <a:schemeClr val="tx1"/>
                          </a:solidFill>
                        </a:rPr>
                        <a:t>- Entlastung, Delegation, Nutzen von </a:t>
                      </a:r>
                      <a:br>
                        <a:rPr lang="de-DE" sz="1400" b="0" dirty="0">
                          <a:solidFill>
                            <a:schemeClr val="tx1"/>
                          </a:solidFill>
                        </a:rPr>
                      </a:br>
                      <a:r>
                        <a:rPr lang="de-DE" sz="1400" b="0" dirty="0">
                          <a:solidFill>
                            <a:schemeClr val="tx1"/>
                          </a:solidFill>
                        </a:rPr>
                        <a:t>  Netzwerken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de-DE" sz="1400" b="0" dirty="0">
                          <a:solidFill>
                            <a:schemeClr val="accent1"/>
                          </a:solidFill>
                        </a:rPr>
                        <a:t>Lernen:</a:t>
                      </a:r>
                      <a:endParaRPr lang="de-AT" sz="1400" b="0" dirty="0">
                        <a:solidFill>
                          <a:schemeClr val="accent1"/>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Ausbau der Kompetenzen, Aufbau von Anwendungswissen, Erfahrungsweitergabe</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de-DE" sz="1400" b="0" dirty="0">
                          <a:solidFill>
                            <a:schemeClr val="accent1"/>
                          </a:solidFill>
                        </a:rPr>
                        <a:t>Gesundheit:</a:t>
                      </a:r>
                      <a:endParaRPr lang="de-AT" sz="1400" b="0" dirty="0">
                        <a:solidFill>
                          <a:schemeClr val="accent1"/>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Überlastungsgefahr, Vorbeugen von mentalen/körperlichen Einbrüchen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de-DE" sz="1400" b="0" dirty="0">
                          <a:solidFill>
                            <a:schemeClr val="accent1"/>
                          </a:solidFill>
                        </a:rPr>
                        <a:t>Work-Life:</a:t>
                      </a:r>
                      <a:endParaRPr lang="de-AT" sz="1400" b="0" dirty="0">
                        <a:solidFill>
                          <a:schemeClr val="accent1"/>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Vereinbarkeit von Familie und Beruf</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6" name="Rectangle 1"/>
          <p:cNvSpPr>
            <a:spLocks noChangeArrowheads="1"/>
          </p:cNvSpPr>
          <p:nvPr/>
        </p:nvSpPr>
        <p:spPr bwMode="auto">
          <a:xfrm>
            <a:off x="6262674" y="2402832"/>
            <a:ext cx="561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altLang="de-DE" sz="1400" b="1" dirty="0">
                <a:ea typeface="Times New Roman" panose="02020603050405020304" pitchFamily="18" charset="0"/>
                <a:cs typeface="Arial" panose="020B0604020202020204" pitchFamily="34" charset="0"/>
              </a:rPr>
              <a:t>Was sind relevante Gestaltungselemente?</a:t>
            </a:r>
            <a:endParaRPr kumimoji="0" lang="de-DE" altLang="de-DE" sz="2000" b="1" i="0" u="none" strike="noStrike" cap="none" normalizeH="0" baseline="0" dirty="0">
              <a:ln>
                <a:noFill/>
              </a:ln>
              <a:solidFill>
                <a:schemeClr val="tx1"/>
              </a:solidFill>
              <a:effectLst/>
            </a:endParaRPr>
          </a:p>
        </p:txBody>
      </p:sp>
      <p:graphicFrame>
        <p:nvGraphicFramePr>
          <p:cNvPr id="17" name="Table 16"/>
          <p:cNvGraphicFramePr>
            <a:graphicFrameLocks noGrp="1"/>
          </p:cNvGraphicFramePr>
          <p:nvPr/>
        </p:nvGraphicFramePr>
        <p:xfrm>
          <a:off x="6278352" y="2727970"/>
          <a:ext cx="5580000" cy="2880000"/>
        </p:xfrm>
        <a:graphic>
          <a:graphicData uri="http://schemas.openxmlformats.org/drawingml/2006/table">
            <a:tbl>
              <a:tblPr firstRow="1" bandRow="1">
                <a:tableStyleId>{5C22544A-7EE6-4342-B048-85BDC9FD1C3A}</a:tableStyleId>
              </a:tblPr>
              <a:tblGrid>
                <a:gridCol w="2790000">
                  <a:extLst>
                    <a:ext uri="{9D8B030D-6E8A-4147-A177-3AD203B41FA5}">
                      <a16:colId xmlns:a16="http://schemas.microsoft.com/office/drawing/2014/main" val="20000"/>
                    </a:ext>
                  </a:extLst>
                </a:gridCol>
                <a:gridCol w="2790000">
                  <a:extLst>
                    <a:ext uri="{9D8B030D-6E8A-4147-A177-3AD203B41FA5}">
                      <a16:colId xmlns:a16="http://schemas.microsoft.com/office/drawing/2014/main" val="20001"/>
                    </a:ext>
                  </a:extLst>
                </a:gridCol>
              </a:tblGrid>
              <a:tr h="1440000">
                <a:tc>
                  <a:txBody>
                    <a:bodyPr/>
                    <a:lstStyle/>
                    <a:p>
                      <a:r>
                        <a:rPr lang="de-DE" sz="1400" b="1" dirty="0">
                          <a:solidFill>
                            <a:schemeClr val="tx1"/>
                          </a:solidFill>
                        </a:rPr>
                        <a:t>Führung</a:t>
                      </a:r>
                    </a:p>
                    <a:p>
                      <a:r>
                        <a:rPr lang="de-DE" sz="1400" b="0" dirty="0">
                          <a:solidFill>
                            <a:schemeClr val="tx1"/>
                          </a:solidFill>
                        </a:rPr>
                        <a:t>Einforderung von Verantwortungsübernahme und ggf. Delegation von Aufgaben an Kolleg*innen</a:t>
                      </a:r>
                    </a:p>
                  </a:txBody>
                  <a:tcP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solidFill>
                      <a:schemeClr val="accent1">
                        <a:lumMod val="20000"/>
                        <a:lumOff val="80000"/>
                      </a:schemeClr>
                    </a:solidFill>
                  </a:tcPr>
                </a:tc>
                <a:tc>
                  <a:txBody>
                    <a:bodyPr/>
                    <a:lstStyle/>
                    <a:p>
                      <a:r>
                        <a:rPr lang="de-DE" sz="1400" b="1" dirty="0">
                          <a:solidFill>
                            <a:schemeClr val="tx1"/>
                          </a:solidFill>
                        </a:rPr>
                        <a:t>Personalentwicklung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Potenzialentwicklung, Aufbau fachlicher Exzellenz, Wissensvernetzung</a:t>
                      </a:r>
                    </a:p>
                  </a:txBody>
                  <a:tcP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0000"/>
                  </a:ext>
                </a:extLst>
              </a:tr>
              <a:tr h="1440000">
                <a:tc>
                  <a:txBody>
                    <a:bodyPr/>
                    <a:lstStyle/>
                    <a:p>
                      <a:r>
                        <a:rPr lang="de-DE" sz="1400" b="1" dirty="0">
                          <a:solidFill>
                            <a:schemeClr val="tx1"/>
                          </a:solidFill>
                        </a:rPr>
                        <a:t>Arbeitszeit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Karenzregelungen, gleitender Wiedereinstieg, Teilzeitarbeit</a:t>
                      </a:r>
                    </a:p>
                  </a:txBody>
                  <a:tcP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noFill/>
                  </a:tcPr>
                </a:tc>
                <a:tc>
                  <a:txBody>
                    <a:bodyPr/>
                    <a:lstStyle/>
                    <a:p>
                      <a:r>
                        <a:rPr lang="de-DE" sz="1400" b="1" dirty="0">
                          <a:solidFill>
                            <a:schemeClr val="tx1"/>
                          </a:solidFill>
                        </a:rPr>
                        <a:t>Interne</a:t>
                      </a:r>
                      <a:r>
                        <a:rPr lang="de-DE" sz="1400" b="1" baseline="0" dirty="0">
                          <a:solidFill>
                            <a:schemeClr val="tx1"/>
                          </a:solidFill>
                        </a:rPr>
                        <a:t> Mobilität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Vertikale Karrierewege, Telearbeit</a:t>
                      </a:r>
                    </a:p>
                  </a:txBody>
                  <a:tcP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
        <p:nvSpPr>
          <p:cNvPr id="19" name="Rectangle 18"/>
          <p:cNvSpPr/>
          <p:nvPr/>
        </p:nvSpPr>
        <p:spPr>
          <a:xfrm>
            <a:off x="338652" y="5673050"/>
            <a:ext cx="11534307" cy="738664"/>
          </a:xfrm>
          <a:prstGeom prst="rect">
            <a:avLst/>
          </a:prstGeom>
        </p:spPr>
        <p:txBody>
          <a:bodyPr wrap="square">
            <a:spAutoFit/>
          </a:bodyPr>
          <a:lstStyle/>
          <a:p>
            <a:r>
              <a:rPr lang="de-DE" sz="1400" i="1" dirty="0">
                <a:ea typeface="Calibri" panose="020F0502020204030204" pitchFamily="34" charset="0"/>
              </a:rPr>
              <a:t>Die langfristige Erhaltung der Gesundheit wird ein wichtiges Thema. Der bewusste Umgang mit persönlichen Kräften, Abgrenzung, Delegation mit dem Ziel innere Balance/Ausgeglichenheit zu erzielen, erfordert teilweise die Veränderung etablierter Lebensgewohnheiten.</a:t>
            </a:r>
            <a:endParaRPr lang="de-AT" sz="1400" dirty="0"/>
          </a:p>
        </p:txBody>
      </p:sp>
      <p:sp>
        <p:nvSpPr>
          <p:cNvPr id="15" name="Freeform 14"/>
          <p:cNvSpPr>
            <a:spLocks noChangeAspect="1" noEditPoints="1"/>
          </p:cNvSpPr>
          <p:nvPr/>
        </p:nvSpPr>
        <p:spPr bwMode="auto">
          <a:xfrm>
            <a:off x="337397" y="901299"/>
            <a:ext cx="539534" cy="539534"/>
          </a:xfrm>
          <a:custGeom>
            <a:avLst/>
            <a:gdLst>
              <a:gd name="T0" fmla="*/ 288 w 512"/>
              <a:gd name="T1" fmla="*/ 213 h 512"/>
              <a:gd name="T2" fmla="*/ 256 w 512"/>
              <a:gd name="T3" fmla="*/ 245 h 512"/>
              <a:gd name="T4" fmla="*/ 224 w 512"/>
              <a:gd name="T5" fmla="*/ 213 h 512"/>
              <a:gd name="T6" fmla="*/ 256 w 512"/>
              <a:gd name="T7" fmla="*/ 181 h 512"/>
              <a:gd name="T8" fmla="*/ 288 w 512"/>
              <a:gd name="T9" fmla="*/ 213 h 512"/>
              <a:gd name="T10" fmla="*/ 351 w 512"/>
              <a:gd name="T11" fmla="*/ 213 h 512"/>
              <a:gd name="T12" fmla="*/ 339 w 512"/>
              <a:gd name="T13" fmla="*/ 260 h 512"/>
              <a:gd name="T14" fmla="*/ 256 w 512"/>
              <a:gd name="T15" fmla="*/ 386 h 512"/>
              <a:gd name="T16" fmla="*/ 173 w 512"/>
              <a:gd name="T17" fmla="*/ 261 h 512"/>
              <a:gd name="T18" fmla="*/ 160 w 512"/>
              <a:gd name="T19" fmla="*/ 213 h 512"/>
              <a:gd name="T20" fmla="*/ 255 w 512"/>
              <a:gd name="T21" fmla="*/ 117 h 512"/>
              <a:gd name="T22" fmla="*/ 256 w 512"/>
              <a:gd name="T23" fmla="*/ 117 h 512"/>
              <a:gd name="T24" fmla="*/ 256 w 512"/>
              <a:gd name="T25" fmla="*/ 117 h 512"/>
              <a:gd name="T26" fmla="*/ 351 w 512"/>
              <a:gd name="T27" fmla="*/ 213 h 512"/>
              <a:gd name="T28" fmla="*/ 309 w 512"/>
              <a:gd name="T29" fmla="*/ 213 h 512"/>
              <a:gd name="T30" fmla="*/ 256 w 512"/>
              <a:gd name="T31" fmla="*/ 160 h 512"/>
              <a:gd name="T32" fmla="*/ 202 w 512"/>
              <a:gd name="T33" fmla="*/ 213 h 512"/>
              <a:gd name="T34" fmla="*/ 256 w 512"/>
              <a:gd name="T35" fmla="*/ 266 h 512"/>
              <a:gd name="T36" fmla="*/ 309 w 512"/>
              <a:gd name="T37" fmla="*/ 21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373 w 512"/>
              <a:gd name="T49" fmla="*/ 213 h 512"/>
              <a:gd name="T50" fmla="*/ 256 w 512"/>
              <a:gd name="T51" fmla="*/ 96 h 512"/>
              <a:gd name="T52" fmla="*/ 256 w 512"/>
              <a:gd name="T53" fmla="*/ 96 h 512"/>
              <a:gd name="T54" fmla="*/ 255 w 512"/>
              <a:gd name="T55" fmla="*/ 96 h 512"/>
              <a:gd name="T56" fmla="*/ 138 w 512"/>
              <a:gd name="T57" fmla="*/ 213 h 512"/>
              <a:gd name="T58" fmla="*/ 155 w 512"/>
              <a:gd name="T59" fmla="*/ 272 h 512"/>
              <a:gd name="T60" fmla="*/ 247 w 512"/>
              <a:gd name="T61" fmla="*/ 411 h 512"/>
              <a:gd name="T62" fmla="*/ 255 w 512"/>
              <a:gd name="T63" fmla="*/ 416 h 512"/>
              <a:gd name="T64" fmla="*/ 256 w 512"/>
              <a:gd name="T65" fmla="*/ 416 h 512"/>
              <a:gd name="T66" fmla="*/ 256 w 512"/>
              <a:gd name="T67" fmla="*/ 416 h 512"/>
              <a:gd name="T68" fmla="*/ 265 w 512"/>
              <a:gd name="T69" fmla="*/ 411 h 512"/>
              <a:gd name="T70" fmla="*/ 357 w 512"/>
              <a:gd name="T71" fmla="*/ 272 h 512"/>
              <a:gd name="T72" fmla="*/ 373 w 512"/>
              <a:gd name="T73" fmla="*/ 21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2" h="512">
                <a:moveTo>
                  <a:pt x="288" y="213"/>
                </a:moveTo>
                <a:cubicBezTo>
                  <a:pt x="288" y="231"/>
                  <a:pt x="273" y="245"/>
                  <a:pt x="256" y="245"/>
                </a:cubicBezTo>
                <a:cubicBezTo>
                  <a:pt x="238" y="245"/>
                  <a:pt x="224" y="231"/>
                  <a:pt x="224" y="213"/>
                </a:cubicBezTo>
                <a:cubicBezTo>
                  <a:pt x="224" y="195"/>
                  <a:pt x="238" y="181"/>
                  <a:pt x="256" y="181"/>
                </a:cubicBezTo>
                <a:cubicBezTo>
                  <a:pt x="273" y="181"/>
                  <a:pt x="288" y="195"/>
                  <a:pt x="288" y="213"/>
                </a:cubicBezTo>
                <a:close/>
                <a:moveTo>
                  <a:pt x="351" y="213"/>
                </a:moveTo>
                <a:cubicBezTo>
                  <a:pt x="351" y="231"/>
                  <a:pt x="348" y="245"/>
                  <a:pt x="339" y="260"/>
                </a:cubicBezTo>
                <a:cubicBezTo>
                  <a:pt x="256" y="386"/>
                  <a:pt x="256" y="386"/>
                  <a:pt x="256" y="386"/>
                </a:cubicBezTo>
                <a:cubicBezTo>
                  <a:pt x="173" y="261"/>
                  <a:pt x="173" y="261"/>
                  <a:pt x="173" y="261"/>
                </a:cubicBezTo>
                <a:cubicBezTo>
                  <a:pt x="163" y="245"/>
                  <a:pt x="160" y="231"/>
                  <a:pt x="160" y="213"/>
                </a:cubicBezTo>
                <a:cubicBezTo>
                  <a:pt x="160" y="160"/>
                  <a:pt x="203" y="117"/>
                  <a:pt x="255" y="117"/>
                </a:cubicBezTo>
                <a:cubicBezTo>
                  <a:pt x="255" y="117"/>
                  <a:pt x="256" y="117"/>
                  <a:pt x="256" y="117"/>
                </a:cubicBezTo>
                <a:cubicBezTo>
                  <a:pt x="256" y="117"/>
                  <a:pt x="256" y="117"/>
                  <a:pt x="256" y="117"/>
                </a:cubicBezTo>
                <a:cubicBezTo>
                  <a:pt x="308" y="117"/>
                  <a:pt x="351" y="160"/>
                  <a:pt x="351" y="213"/>
                </a:cubicBezTo>
                <a:close/>
                <a:moveTo>
                  <a:pt x="309" y="213"/>
                </a:moveTo>
                <a:cubicBezTo>
                  <a:pt x="309" y="184"/>
                  <a:pt x="285" y="160"/>
                  <a:pt x="256" y="160"/>
                </a:cubicBezTo>
                <a:cubicBezTo>
                  <a:pt x="226" y="160"/>
                  <a:pt x="202" y="184"/>
                  <a:pt x="202" y="213"/>
                </a:cubicBezTo>
                <a:cubicBezTo>
                  <a:pt x="202" y="242"/>
                  <a:pt x="226" y="266"/>
                  <a:pt x="256" y="266"/>
                </a:cubicBezTo>
                <a:cubicBezTo>
                  <a:pt x="285" y="266"/>
                  <a:pt x="309" y="242"/>
                  <a:pt x="309"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73" y="213"/>
                </a:moveTo>
                <a:cubicBezTo>
                  <a:pt x="373" y="148"/>
                  <a:pt x="320" y="96"/>
                  <a:pt x="256" y="96"/>
                </a:cubicBezTo>
                <a:cubicBezTo>
                  <a:pt x="256" y="96"/>
                  <a:pt x="256" y="96"/>
                  <a:pt x="256" y="96"/>
                </a:cubicBezTo>
                <a:cubicBezTo>
                  <a:pt x="256" y="96"/>
                  <a:pt x="255" y="96"/>
                  <a:pt x="255" y="96"/>
                </a:cubicBezTo>
                <a:cubicBezTo>
                  <a:pt x="191" y="96"/>
                  <a:pt x="138" y="148"/>
                  <a:pt x="138" y="213"/>
                </a:cubicBezTo>
                <a:cubicBezTo>
                  <a:pt x="138" y="235"/>
                  <a:pt x="143" y="252"/>
                  <a:pt x="155" y="272"/>
                </a:cubicBezTo>
                <a:cubicBezTo>
                  <a:pt x="247" y="411"/>
                  <a:pt x="247" y="411"/>
                  <a:pt x="247" y="411"/>
                </a:cubicBezTo>
                <a:cubicBezTo>
                  <a:pt x="249" y="414"/>
                  <a:pt x="252" y="416"/>
                  <a:pt x="255" y="416"/>
                </a:cubicBezTo>
                <a:cubicBezTo>
                  <a:pt x="255" y="416"/>
                  <a:pt x="256" y="416"/>
                  <a:pt x="256" y="416"/>
                </a:cubicBezTo>
                <a:cubicBezTo>
                  <a:pt x="256" y="416"/>
                  <a:pt x="256" y="416"/>
                  <a:pt x="256" y="416"/>
                </a:cubicBezTo>
                <a:cubicBezTo>
                  <a:pt x="259" y="416"/>
                  <a:pt x="263" y="414"/>
                  <a:pt x="265" y="411"/>
                </a:cubicBezTo>
                <a:cubicBezTo>
                  <a:pt x="357" y="272"/>
                  <a:pt x="357" y="272"/>
                  <a:pt x="357" y="272"/>
                </a:cubicBezTo>
                <a:cubicBezTo>
                  <a:pt x="368" y="252"/>
                  <a:pt x="373" y="235"/>
                  <a:pt x="373" y="21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de-AT"/>
          </a:p>
        </p:txBody>
      </p:sp>
      <p:pic>
        <p:nvPicPr>
          <p:cNvPr id="2" name="Grafik 1" descr="Ein Bild, das Text enthält.&#10;&#10;Automatisch generierte Beschreibung">
            <a:extLst>
              <a:ext uri="{FF2B5EF4-FFF2-40B4-BE49-F238E27FC236}">
                <a16:creationId xmlns:a16="http://schemas.microsoft.com/office/drawing/2014/main" id="{912DD554-85C8-864D-C9C3-AF1198104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199674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44557" y="272361"/>
            <a:ext cx="9180000" cy="684000"/>
          </a:xfrm>
        </p:spPr>
        <p:txBody>
          <a:bodyPr/>
          <a:lstStyle/>
          <a:p>
            <a:r>
              <a:rPr lang="de-DE" dirty="0"/>
              <a:t>Das Lebensphasenmodell 5/6 </a:t>
            </a:r>
            <a:r>
              <a:rPr lang="de-DE" sz="1400" dirty="0"/>
              <a:t>(nach Dr.</a:t>
            </a:r>
            <a:r>
              <a:rPr lang="de-DE" sz="1400" baseline="30000" dirty="0"/>
              <a:t>in</a:t>
            </a:r>
            <a:r>
              <a:rPr lang="de-DE" sz="1400" dirty="0"/>
              <a:t> Renata Augusta)</a:t>
            </a:r>
            <a:endParaRPr lang="de-AT" dirty="0"/>
          </a:p>
        </p:txBody>
      </p:sp>
      <p:sp>
        <p:nvSpPr>
          <p:cNvPr id="3" name="Footer Placeholder 2"/>
          <p:cNvSpPr>
            <a:spLocks noGrp="1"/>
          </p:cNvSpPr>
          <p:nvPr>
            <p:ph type="ftr" sz="quarter" idx="10"/>
          </p:nvPr>
        </p:nvSpPr>
        <p:spPr/>
        <p:txBody>
          <a:bodyPr/>
          <a:lstStyle/>
          <a:p>
            <a:r>
              <a:rPr lang="de-AT"/>
              <a:t>© Demografieberatung für Beschäftigte + Betriebe</a:t>
            </a:r>
          </a:p>
        </p:txBody>
      </p:sp>
      <p:sp>
        <p:nvSpPr>
          <p:cNvPr id="4" name="Slide Number Placeholder 3"/>
          <p:cNvSpPr>
            <a:spLocks noGrp="1"/>
          </p:cNvSpPr>
          <p:nvPr>
            <p:ph type="sldNum" sz="quarter" idx="11"/>
          </p:nvPr>
        </p:nvSpPr>
        <p:spPr/>
        <p:txBody>
          <a:bodyPr/>
          <a:lstStyle/>
          <a:p>
            <a:fld id="{5058F5D3-696F-4784-84CA-AC11423F733D}" type="slidenum">
              <a:rPr lang="de-AT" smtClean="0"/>
              <a:t>7</a:t>
            </a:fld>
            <a:endParaRPr lang="de-AT"/>
          </a:p>
        </p:txBody>
      </p:sp>
      <p:sp>
        <p:nvSpPr>
          <p:cNvPr id="9" name="Text Placeholder 8"/>
          <p:cNvSpPr>
            <a:spLocks noGrp="1"/>
          </p:cNvSpPr>
          <p:nvPr>
            <p:ph type="body" sz="quarter" idx="13"/>
          </p:nvPr>
        </p:nvSpPr>
        <p:spPr/>
        <p:txBody>
          <a:bodyPr/>
          <a:lstStyle/>
          <a:p>
            <a:pPr>
              <a:tabLst>
                <a:tab pos="711200" algn="l"/>
              </a:tabLst>
            </a:pPr>
            <a:r>
              <a:rPr lang="de-DE" dirty="0"/>
              <a:t>	</a:t>
            </a:r>
            <a:r>
              <a:rPr lang="de-DE" b="1" dirty="0"/>
              <a:t>Analyse &amp; Konzentration</a:t>
            </a:r>
            <a:endParaRPr lang="de-AT" b="1" dirty="0"/>
          </a:p>
        </p:txBody>
      </p:sp>
      <p:sp>
        <p:nvSpPr>
          <p:cNvPr id="10" name="Content Placeholder 9"/>
          <p:cNvSpPr>
            <a:spLocks noGrp="1"/>
          </p:cNvSpPr>
          <p:nvPr>
            <p:ph sz="quarter" idx="14"/>
          </p:nvPr>
        </p:nvSpPr>
        <p:spPr>
          <a:xfrm>
            <a:off x="351521" y="1518933"/>
            <a:ext cx="11520000" cy="4940819"/>
          </a:xfrm>
        </p:spPr>
        <p:txBody>
          <a:bodyPr/>
          <a:lstStyle/>
          <a:p>
            <a:r>
              <a:rPr lang="de-DE" sz="1800" dirty="0"/>
              <a:t>Der/die Mitarbeiter*in sind gefestigt in ihrer Berufsidentität, verfügen über einen reichen Erfahrungsschatz und viel Routine, haben ihre Prioritäten meist festgelegt und nehmen – nach außen hin – teilweise eine etwas abgeklärt wirkende Haltung ein.</a:t>
            </a:r>
            <a:endParaRPr lang="de-AT" sz="1800" dirty="0"/>
          </a:p>
        </p:txBody>
      </p:sp>
      <p:sp>
        <p:nvSpPr>
          <p:cNvPr id="13" name="Rectangle 1"/>
          <p:cNvSpPr>
            <a:spLocks noChangeArrowheads="1"/>
          </p:cNvSpPr>
          <p:nvPr/>
        </p:nvSpPr>
        <p:spPr bwMode="auto">
          <a:xfrm>
            <a:off x="351521" y="2402832"/>
            <a:ext cx="56339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Was beschäftigt den Mitarbeiter in dieser Phase?</a:t>
            </a:r>
            <a:endParaRPr kumimoji="0" lang="de-DE" altLang="de-DE" sz="2000" b="1" i="0" u="none" strike="noStrike" cap="none" normalizeH="0" baseline="0" dirty="0">
              <a:ln>
                <a:noFill/>
              </a:ln>
              <a:solidFill>
                <a:schemeClr val="tx1"/>
              </a:solidFill>
              <a:effectLst/>
            </a:endParaRPr>
          </a:p>
        </p:txBody>
      </p:sp>
      <p:graphicFrame>
        <p:nvGraphicFramePr>
          <p:cNvPr id="14" name="Table 13"/>
          <p:cNvGraphicFramePr>
            <a:graphicFrameLocks noGrp="1"/>
          </p:cNvGraphicFramePr>
          <p:nvPr/>
        </p:nvGraphicFramePr>
        <p:xfrm>
          <a:off x="351521" y="2727970"/>
          <a:ext cx="5578721" cy="3657600"/>
        </p:xfrm>
        <a:graphic>
          <a:graphicData uri="http://schemas.openxmlformats.org/drawingml/2006/table">
            <a:tbl>
              <a:tblPr firstRow="1" bandRow="1">
                <a:tableStyleId>{5C22544A-7EE6-4342-B048-85BDC9FD1C3A}</a:tableStyleId>
              </a:tblPr>
              <a:tblGrid>
                <a:gridCol w="1476000">
                  <a:extLst>
                    <a:ext uri="{9D8B030D-6E8A-4147-A177-3AD203B41FA5}">
                      <a16:colId xmlns:a16="http://schemas.microsoft.com/office/drawing/2014/main" val="20000"/>
                    </a:ext>
                  </a:extLst>
                </a:gridCol>
                <a:gridCol w="4102721">
                  <a:extLst>
                    <a:ext uri="{9D8B030D-6E8A-4147-A177-3AD203B41FA5}">
                      <a16:colId xmlns:a16="http://schemas.microsoft.com/office/drawing/2014/main" val="20001"/>
                    </a:ext>
                  </a:extLst>
                </a:gridCol>
              </a:tblGrid>
              <a:tr h="370840">
                <a:tc>
                  <a:txBody>
                    <a:bodyPr/>
                    <a:lstStyle/>
                    <a:p>
                      <a:r>
                        <a:rPr lang="de-DE" sz="1400" b="0" dirty="0">
                          <a:solidFill>
                            <a:schemeClr val="accent5"/>
                          </a:solidFill>
                        </a:rPr>
                        <a:t>Berufliche Themen:</a:t>
                      </a:r>
                      <a:endParaRPr lang="de-AT" sz="1400" b="0" dirty="0">
                        <a:solidFill>
                          <a:schemeClr val="accent5"/>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Karriereplafond, Bilanz, Reflexion Stellenwert Arbeit, Identität, Beständigkeit, Werte, Neuorientierung</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de-DE" sz="1400" b="0" dirty="0">
                          <a:solidFill>
                            <a:schemeClr val="accent5"/>
                          </a:solidFill>
                        </a:rPr>
                        <a:t>Stärken (+) &amp; Entwicklungs-felder (-):</a:t>
                      </a:r>
                      <a:endParaRPr lang="de-AT" sz="1400" b="0" dirty="0">
                        <a:solidFill>
                          <a:schemeClr val="accent5"/>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 verdichtende Kraft, Ermittlung von </a:t>
                      </a:r>
                      <a:br>
                        <a:rPr lang="de-DE" sz="1400" b="0" dirty="0">
                          <a:solidFill>
                            <a:schemeClr val="tx1"/>
                          </a:solidFill>
                        </a:rPr>
                      </a:br>
                      <a:r>
                        <a:rPr lang="de-DE" sz="1400" b="0" dirty="0">
                          <a:solidFill>
                            <a:schemeClr val="tx1"/>
                          </a:solidFill>
                        </a:rPr>
                        <a:t>  Prioritäten</a:t>
                      </a:r>
                    </a:p>
                    <a:p>
                      <a:r>
                        <a:rPr lang="de-DE" sz="1400" b="0" dirty="0">
                          <a:solidFill>
                            <a:schemeClr val="tx1"/>
                          </a:solidFill>
                        </a:rPr>
                        <a:t>- Umgang mit Veränderungen, richtige </a:t>
                      </a:r>
                      <a:br>
                        <a:rPr lang="de-DE" sz="1400" b="0" dirty="0">
                          <a:solidFill>
                            <a:schemeClr val="tx1"/>
                          </a:solidFill>
                        </a:rPr>
                      </a:br>
                      <a:r>
                        <a:rPr lang="de-DE" sz="1400" b="0" dirty="0">
                          <a:solidFill>
                            <a:schemeClr val="tx1"/>
                          </a:solidFill>
                        </a:rPr>
                        <a:t>  Rückzugsmaßnahmen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de-DE" sz="1400" b="0" dirty="0">
                          <a:solidFill>
                            <a:schemeClr val="accent5"/>
                          </a:solidFill>
                        </a:rPr>
                        <a:t>Lernen:</a:t>
                      </a:r>
                      <a:endParaRPr lang="de-AT" sz="1400" b="0" dirty="0">
                        <a:solidFill>
                          <a:schemeClr val="accent5"/>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Eigene Potenziale erkennen, Lernfähigkeit und -motivation halten, Umgang mit nichtlinearen Karriereentwicklungen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de-DE" sz="1400" b="0" dirty="0">
                          <a:solidFill>
                            <a:schemeClr val="accent5"/>
                          </a:solidFill>
                        </a:rPr>
                        <a:t>Gesundheit:</a:t>
                      </a:r>
                      <a:endParaRPr lang="de-AT" sz="1400" b="0" dirty="0">
                        <a:solidFill>
                          <a:schemeClr val="accent5"/>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Vereinbarung von veränderten körperlichen/mentalen Voraussetzungen mit den beruflichen Anforderungen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de-DE" sz="1400" b="0" dirty="0">
                          <a:solidFill>
                            <a:schemeClr val="accent5"/>
                          </a:solidFill>
                        </a:rPr>
                        <a:t>Work-Life:</a:t>
                      </a:r>
                      <a:endParaRPr lang="de-AT" sz="1400" b="0" dirty="0">
                        <a:solidFill>
                          <a:schemeClr val="accent5"/>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Neue Lebensschwerpunkte, Balance sinnerfüllter Aufgaben beruflich und privat</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6" name="Rectangle 1"/>
          <p:cNvSpPr>
            <a:spLocks noChangeArrowheads="1"/>
          </p:cNvSpPr>
          <p:nvPr/>
        </p:nvSpPr>
        <p:spPr bwMode="auto">
          <a:xfrm>
            <a:off x="6262674" y="2402832"/>
            <a:ext cx="561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altLang="de-DE" sz="1400" b="1" dirty="0">
                <a:ea typeface="Times New Roman" panose="02020603050405020304" pitchFamily="18" charset="0"/>
                <a:cs typeface="Arial" panose="020B0604020202020204" pitchFamily="34" charset="0"/>
              </a:rPr>
              <a:t>Was sind relevante Gestaltungselemente?</a:t>
            </a:r>
            <a:endParaRPr kumimoji="0" lang="de-DE" altLang="de-DE" sz="2000" b="1" i="0" u="none" strike="noStrike" cap="none" normalizeH="0" baseline="0" dirty="0">
              <a:ln>
                <a:noFill/>
              </a:ln>
              <a:solidFill>
                <a:schemeClr val="tx1"/>
              </a:solidFill>
              <a:effectLst/>
            </a:endParaRPr>
          </a:p>
        </p:txBody>
      </p:sp>
      <p:graphicFrame>
        <p:nvGraphicFramePr>
          <p:cNvPr id="17" name="Table 16"/>
          <p:cNvGraphicFramePr>
            <a:graphicFrameLocks noGrp="1"/>
          </p:cNvGraphicFramePr>
          <p:nvPr/>
        </p:nvGraphicFramePr>
        <p:xfrm>
          <a:off x="6278352" y="2727970"/>
          <a:ext cx="5580000" cy="2880000"/>
        </p:xfrm>
        <a:graphic>
          <a:graphicData uri="http://schemas.openxmlformats.org/drawingml/2006/table">
            <a:tbl>
              <a:tblPr firstRow="1" bandRow="1">
                <a:tableStyleId>{5C22544A-7EE6-4342-B048-85BDC9FD1C3A}</a:tableStyleId>
              </a:tblPr>
              <a:tblGrid>
                <a:gridCol w="2790000">
                  <a:extLst>
                    <a:ext uri="{9D8B030D-6E8A-4147-A177-3AD203B41FA5}">
                      <a16:colId xmlns:a16="http://schemas.microsoft.com/office/drawing/2014/main" val="20000"/>
                    </a:ext>
                  </a:extLst>
                </a:gridCol>
                <a:gridCol w="2790000">
                  <a:extLst>
                    <a:ext uri="{9D8B030D-6E8A-4147-A177-3AD203B41FA5}">
                      <a16:colId xmlns:a16="http://schemas.microsoft.com/office/drawing/2014/main" val="20001"/>
                    </a:ext>
                  </a:extLst>
                </a:gridCol>
              </a:tblGrid>
              <a:tr h="1440000">
                <a:tc>
                  <a:txBody>
                    <a:bodyPr/>
                    <a:lstStyle/>
                    <a:p>
                      <a:r>
                        <a:rPr lang="de-DE" sz="1400" b="1" dirty="0">
                          <a:solidFill>
                            <a:schemeClr val="tx1"/>
                          </a:solidFill>
                        </a:rPr>
                        <a:t>Führung</a:t>
                      </a:r>
                    </a:p>
                    <a:p>
                      <a:r>
                        <a:rPr lang="de-DE" sz="1400" b="0" dirty="0">
                          <a:solidFill>
                            <a:schemeClr val="tx1"/>
                          </a:solidFill>
                        </a:rPr>
                        <a:t>Leistung würdigen,</a:t>
                      </a:r>
                      <a:r>
                        <a:rPr lang="de-DE" sz="1400" b="0" baseline="0" dirty="0">
                          <a:solidFill>
                            <a:schemeClr val="tx1"/>
                          </a:solidFill>
                        </a:rPr>
                        <a:t> </a:t>
                      </a:r>
                      <a:r>
                        <a:rPr lang="de-DE" sz="1400" b="0" dirty="0">
                          <a:solidFill>
                            <a:schemeClr val="tx1"/>
                          </a:solidFill>
                        </a:rPr>
                        <a:t>Entwicklung, Lernfähigkeit und Motivation fördern (Lernen aktiv anbieten/ einfordern),</a:t>
                      </a:r>
                      <a:r>
                        <a:rPr lang="de-DE" sz="1400" b="0" baseline="0" dirty="0">
                          <a:solidFill>
                            <a:schemeClr val="tx1"/>
                          </a:solidFill>
                        </a:rPr>
                        <a:t> </a:t>
                      </a:r>
                      <a:r>
                        <a:rPr lang="de-DE" sz="1400" b="0" dirty="0">
                          <a:solidFill>
                            <a:schemeClr val="tx1"/>
                          </a:solidFill>
                        </a:rPr>
                        <a:t>Neuorientierung ermöglichen</a:t>
                      </a:r>
                    </a:p>
                  </a:txBody>
                  <a:tcPr>
                    <a:lnL w="12700" cap="flat" cmpd="sng" algn="ctr">
                      <a:solidFill>
                        <a:schemeClr val="accent5">
                          <a:lumMod val="60000"/>
                          <a:lumOff val="40000"/>
                        </a:schemeClr>
                      </a:solidFill>
                      <a:prstDash val="solid"/>
                      <a:round/>
                      <a:headEnd type="none" w="med" len="med"/>
                      <a:tailEnd type="none" w="med" len="med"/>
                    </a:lnL>
                    <a:lnT w="12700" cap="flat" cmpd="sng" algn="ctr">
                      <a:solidFill>
                        <a:schemeClr val="accent5">
                          <a:lumMod val="60000"/>
                          <a:lumOff val="40000"/>
                        </a:schemeClr>
                      </a:solidFill>
                      <a:prstDash val="solid"/>
                      <a:round/>
                      <a:headEnd type="none" w="med" len="med"/>
                      <a:tailEnd type="none" w="med" len="med"/>
                    </a:lnT>
                    <a:solidFill>
                      <a:schemeClr val="accent5">
                        <a:lumMod val="20000"/>
                        <a:lumOff val="80000"/>
                      </a:schemeClr>
                    </a:solidFill>
                  </a:tcPr>
                </a:tc>
                <a:tc>
                  <a:txBody>
                    <a:bodyPr/>
                    <a:lstStyle/>
                    <a:p>
                      <a:r>
                        <a:rPr lang="de-DE" sz="1400" b="1" dirty="0">
                          <a:solidFill>
                            <a:schemeClr val="tx1"/>
                          </a:solidFill>
                        </a:rPr>
                        <a:t>Personalentwicklung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Erfahrungsweitergabe (Trainer*in, Mentor*in), Karriereentwicklung in der 2. Hälfte des Berufslebens, Fachwissen (erneuern)</a:t>
                      </a:r>
                    </a:p>
                  </a:txBody>
                  <a:tcPr>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noFill/>
                  </a:tcPr>
                </a:tc>
                <a:extLst>
                  <a:ext uri="{0D108BD9-81ED-4DB2-BD59-A6C34878D82A}">
                    <a16:rowId xmlns:a16="http://schemas.microsoft.com/office/drawing/2014/main" val="10000"/>
                  </a:ext>
                </a:extLst>
              </a:tr>
              <a:tr h="1440000">
                <a:tc>
                  <a:txBody>
                    <a:bodyPr/>
                    <a:lstStyle/>
                    <a:p>
                      <a:r>
                        <a:rPr lang="de-DE" sz="1400" b="1" dirty="0">
                          <a:solidFill>
                            <a:schemeClr val="tx1"/>
                          </a:solidFill>
                        </a:rPr>
                        <a:t>Arbeitszeit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err="1">
                          <a:solidFill>
                            <a:schemeClr val="tx1"/>
                          </a:solidFill>
                        </a:rPr>
                        <a:t>Sabbaticals</a:t>
                      </a:r>
                      <a:r>
                        <a:rPr lang="de-DE" sz="1400" b="0" dirty="0">
                          <a:solidFill>
                            <a:schemeClr val="tx1"/>
                          </a:solidFill>
                        </a:rPr>
                        <a:t>, Auszeitmodelle, Pflegekarenz</a:t>
                      </a:r>
                    </a:p>
                  </a:txBody>
                  <a:tcPr>
                    <a:lnL w="12700" cap="flat" cmpd="sng" algn="ctr">
                      <a:solidFill>
                        <a:schemeClr val="accent5">
                          <a:lumMod val="60000"/>
                          <a:lumOff val="40000"/>
                        </a:schemeClr>
                      </a:solidFill>
                      <a:prstDash val="solid"/>
                      <a:round/>
                      <a:headEnd type="none" w="med" len="med"/>
                      <a:tailEnd type="none" w="med" len="med"/>
                    </a:lnL>
                    <a:lnB w="12700" cap="flat" cmpd="sng" algn="ctr">
                      <a:solidFill>
                        <a:schemeClr val="accent5">
                          <a:lumMod val="60000"/>
                          <a:lumOff val="40000"/>
                        </a:schemeClr>
                      </a:solidFill>
                      <a:prstDash val="solid"/>
                      <a:round/>
                      <a:headEnd type="none" w="med" len="med"/>
                      <a:tailEnd type="none" w="med" len="med"/>
                    </a:lnB>
                    <a:noFill/>
                  </a:tcPr>
                </a:tc>
                <a:tc>
                  <a:txBody>
                    <a:bodyPr/>
                    <a:lstStyle/>
                    <a:p>
                      <a:r>
                        <a:rPr lang="de-DE" sz="1400" b="1" dirty="0">
                          <a:solidFill>
                            <a:schemeClr val="tx1"/>
                          </a:solidFill>
                        </a:rPr>
                        <a:t>Interne</a:t>
                      </a:r>
                      <a:r>
                        <a:rPr lang="de-DE" sz="1400" b="1" baseline="0" dirty="0">
                          <a:solidFill>
                            <a:schemeClr val="tx1"/>
                          </a:solidFill>
                        </a:rPr>
                        <a:t> Mobilität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Horizontale Karrierewege, Neubeginn im Unternehmen</a:t>
                      </a:r>
                    </a:p>
                  </a:txBody>
                  <a:tcPr>
                    <a:lnR w="12700" cap="flat" cmpd="sng" algn="ctr">
                      <a:solidFill>
                        <a:schemeClr val="accent5">
                          <a:lumMod val="60000"/>
                          <a:lumOff val="40000"/>
                        </a:schemeClr>
                      </a:solidFill>
                      <a:prstDash val="solid"/>
                      <a:round/>
                      <a:headEnd type="none" w="med" len="med"/>
                      <a:tailEnd type="none" w="med" len="med"/>
                    </a:lnR>
                    <a:lnB w="12700"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bl>
          </a:graphicData>
        </a:graphic>
      </p:graphicFrame>
      <p:sp>
        <p:nvSpPr>
          <p:cNvPr id="19" name="Rectangle 18"/>
          <p:cNvSpPr/>
          <p:nvPr/>
        </p:nvSpPr>
        <p:spPr>
          <a:xfrm>
            <a:off x="5930242" y="5776283"/>
            <a:ext cx="5948432" cy="954107"/>
          </a:xfrm>
          <a:prstGeom prst="rect">
            <a:avLst/>
          </a:prstGeom>
        </p:spPr>
        <p:txBody>
          <a:bodyPr wrap="square">
            <a:spAutoFit/>
          </a:bodyPr>
          <a:lstStyle/>
          <a:p>
            <a:r>
              <a:rPr lang="de-DE" sz="1400" i="1" dirty="0">
                <a:ea typeface="Calibri" panose="020F0502020204030204" pitchFamily="34" charset="0"/>
              </a:rPr>
              <a:t>Das Erkennen neuer Gestaltungsmöglichkeiten sowie die Erhaltung der Begeisterungsfähigkeit für Neues sind der Schlüssel für die Bewahrung einer hohen Lern- und Leistungsbereitschaft und Motivation.</a:t>
            </a:r>
            <a:endParaRPr lang="de-AT" sz="1400" dirty="0"/>
          </a:p>
        </p:txBody>
      </p:sp>
      <p:grpSp>
        <p:nvGrpSpPr>
          <p:cNvPr id="15" name="Group 14"/>
          <p:cNvGrpSpPr>
            <a:grpSpLocks noChangeAspect="1"/>
          </p:cNvGrpSpPr>
          <p:nvPr/>
        </p:nvGrpSpPr>
        <p:grpSpPr bwMode="auto">
          <a:xfrm>
            <a:off x="351521" y="907135"/>
            <a:ext cx="538582" cy="538582"/>
            <a:chOff x="0" y="0"/>
            <a:chExt cx="340" cy="340"/>
          </a:xfrm>
          <a:solidFill>
            <a:schemeClr val="accent5">
              <a:lumMod val="60000"/>
              <a:lumOff val="40000"/>
            </a:schemeClr>
          </a:solidFill>
        </p:grpSpPr>
        <p:sp>
          <p:nvSpPr>
            <p:cNvPr id="18" name="Freeform 17"/>
            <p:cNvSpPr>
              <a:spLocks/>
            </p:cNvSpPr>
            <p:nvPr/>
          </p:nvSpPr>
          <p:spPr bwMode="auto">
            <a:xfrm>
              <a:off x="177" y="135"/>
              <a:ext cx="28" cy="28"/>
            </a:xfrm>
            <a:custGeom>
              <a:avLst/>
              <a:gdLst>
                <a:gd name="T0" fmla="*/ 0 w 42"/>
                <a:gd name="T1" fmla="*/ 0 h 42"/>
                <a:gd name="T2" fmla="*/ 0 w 42"/>
                <a:gd name="T3" fmla="*/ 42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cubicBezTo>
                    <a:pt x="0" y="42"/>
                    <a:pt x="0" y="42"/>
                    <a:pt x="0" y="42"/>
                  </a:cubicBezTo>
                  <a:cubicBezTo>
                    <a:pt x="42" y="42"/>
                    <a:pt x="42" y="42"/>
                    <a:pt x="42" y="42"/>
                  </a:cubicBezTo>
                  <a:cubicBezTo>
                    <a:pt x="38" y="21"/>
                    <a:pt x="21" y="5"/>
                    <a:pt x="0" y="0"/>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0" name="Freeform 19"/>
            <p:cNvSpPr>
              <a:spLocks/>
            </p:cNvSpPr>
            <p:nvPr/>
          </p:nvSpPr>
          <p:spPr bwMode="auto">
            <a:xfrm>
              <a:off x="135" y="135"/>
              <a:ext cx="28" cy="28"/>
            </a:xfrm>
            <a:custGeom>
              <a:avLst/>
              <a:gdLst>
                <a:gd name="T0" fmla="*/ 0 w 42"/>
                <a:gd name="T1" fmla="*/ 42 h 42"/>
                <a:gd name="T2" fmla="*/ 42 w 42"/>
                <a:gd name="T3" fmla="*/ 42 h 42"/>
                <a:gd name="T4" fmla="*/ 42 w 42"/>
                <a:gd name="T5" fmla="*/ 0 h 42"/>
                <a:gd name="T6" fmla="*/ 0 w 42"/>
                <a:gd name="T7" fmla="*/ 42 h 42"/>
              </a:gdLst>
              <a:ahLst/>
              <a:cxnLst>
                <a:cxn ang="0">
                  <a:pos x="T0" y="T1"/>
                </a:cxn>
                <a:cxn ang="0">
                  <a:pos x="T2" y="T3"/>
                </a:cxn>
                <a:cxn ang="0">
                  <a:pos x="T4" y="T5"/>
                </a:cxn>
                <a:cxn ang="0">
                  <a:pos x="T6" y="T7"/>
                </a:cxn>
              </a:cxnLst>
              <a:rect l="0" t="0" r="r" b="b"/>
              <a:pathLst>
                <a:path w="42" h="42">
                  <a:moveTo>
                    <a:pt x="0" y="42"/>
                  </a:moveTo>
                  <a:cubicBezTo>
                    <a:pt x="42" y="42"/>
                    <a:pt x="42" y="42"/>
                    <a:pt x="42" y="42"/>
                  </a:cubicBezTo>
                  <a:cubicBezTo>
                    <a:pt x="42" y="0"/>
                    <a:pt x="42" y="0"/>
                    <a:pt x="42" y="0"/>
                  </a:cubicBezTo>
                  <a:cubicBezTo>
                    <a:pt x="21" y="5"/>
                    <a:pt x="5" y="21"/>
                    <a:pt x="0" y="42"/>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1" name="Freeform 20"/>
            <p:cNvSpPr>
              <a:spLocks/>
            </p:cNvSpPr>
            <p:nvPr/>
          </p:nvSpPr>
          <p:spPr bwMode="auto">
            <a:xfrm>
              <a:off x="100" y="100"/>
              <a:ext cx="63" cy="63"/>
            </a:xfrm>
            <a:custGeom>
              <a:avLst/>
              <a:gdLst>
                <a:gd name="T0" fmla="*/ 0 w 95"/>
                <a:gd name="T1" fmla="*/ 95 h 95"/>
                <a:gd name="T2" fmla="*/ 32 w 95"/>
                <a:gd name="T3" fmla="*/ 95 h 95"/>
                <a:gd name="T4" fmla="*/ 95 w 95"/>
                <a:gd name="T5" fmla="*/ 32 h 95"/>
                <a:gd name="T6" fmla="*/ 95 w 95"/>
                <a:gd name="T7" fmla="*/ 0 h 95"/>
                <a:gd name="T8" fmla="*/ 0 w 95"/>
                <a:gd name="T9" fmla="*/ 95 h 95"/>
              </a:gdLst>
              <a:ahLst/>
              <a:cxnLst>
                <a:cxn ang="0">
                  <a:pos x="T0" y="T1"/>
                </a:cxn>
                <a:cxn ang="0">
                  <a:pos x="T2" y="T3"/>
                </a:cxn>
                <a:cxn ang="0">
                  <a:pos x="T4" y="T5"/>
                </a:cxn>
                <a:cxn ang="0">
                  <a:pos x="T6" y="T7"/>
                </a:cxn>
                <a:cxn ang="0">
                  <a:pos x="T8" y="T9"/>
                </a:cxn>
              </a:cxnLst>
              <a:rect l="0" t="0" r="r" b="b"/>
              <a:pathLst>
                <a:path w="95" h="95">
                  <a:moveTo>
                    <a:pt x="0" y="95"/>
                  </a:moveTo>
                  <a:cubicBezTo>
                    <a:pt x="32" y="95"/>
                    <a:pt x="32" y="95"/>
                    <a:pt x="32" y="95"/>
                  </a:cubicBezTo>
                  <a:cubicBezTo>
                    <a:pt x="37" y="62"/>
                    <a:pt x="62" y="37"/>
                    <a:pt x="95" y="32"/>
                  </a:cubicBezTo>
                  <a:cubicBezTo>
                    <a:pt x="95" y="0"/>
                    <a:pt x="95" y="0"/>
                    <a:pt x="95" y="0"/>
                  </a:cubicBezTo>
                  <a:cubicBezTo>
                    <a:pt x="45" y="5"/>
                    <a:pt x="5" y="45"/>
                    <a:pt x="0" y="95"/>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2" name="Freeform 21"/>
            <p:cNvSpPr>
              <a:spLocks/>
            </p:cNvSpPr>
            <p:nvPr/>
          </p:nvSpPr>
          <p:spPr bwMode="auto">
            <a:xfrm>
              <a:off x="135" y="177"/>
              <a:ext cx="28" cy="28"/>
            </a:xfrm>
            <a:custGeom>
              <a:avLst/>
              <a:gdLst>
                <a:gd name="T0" fmla="*/ 42 w 42"/>
                <a:gd name="T1" fmla="*/ 42 h 42"/>
                <a:gd name="T2" fmla="*/ 42 w 42"/>
                <a:gd name="T3" fmla="*/ 0 h 42"/>
                <a:gd name="T4" fmla="*/ 0 w 42"/>
                <a:gd name="T5" fmla="*/ 0 h 42"/>
                <a:gd name="T6" fmla="*/ 42 w 42"/>
                <a:gd name="T7" fmla="*/ 42 h 42"/>
              </a:gdLst>
              <a:ahLst/>
              <a:cxnLst>
                <a:cxn ang="0">
                  <a:pos x="T0" y="T1"/>
                </a:cxn>
                <a:cxn ang="0">
                  <a:pos x="T2" y="T3"/>
                </a:cxn>
                <a:cxn ang="0">
                  <a:pos x="T4" y="T5"/>
                </a:cxn>
                <a:cxn ang="0">
                  <a:pos x="T6" y="T7"/>
                </a:cxn>
              </a:cxnLst>
              <a:rect l="0" t="0" r="r" b="b"/>
              <a:pathLst>
                <a:path w="42" h="42">
                  <a:moveTo>
                    <a:pt x="42" y="42"/>
                  </a:moveTo>
                  <a:cubicBezTo>
                    <a:pt x="42" y="0"/>
                    <a:pt x="42" y="0"/>
                    <a:pt x="42" y="0"/>
                  </a:cubicBezTo>
                  <a:cubicBezTo>
                    <a:pt x="0" y="0"/>
                    <a:pt x="0" y="0"/>
                    <a:pt x="0" y="0"/>
                  </a:cubicBezTo>
                  <a:cubicBezTo>
                    <a:pt x="5" y="21"/>
                    <a:pt x="21" y="38"/>
                    <a:pt x="42" y="42"/>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3" name="Freeform 22"/>
            <p:cNvSpPr>
              <a:spLocks/>
            </p:cNvSpPr>
            <p:nvPr/>
          </p:nvSpPr>
          <p:spPr bwMode="auto">
            <a:xfrm>
              <a:off x="100" y="177"/>
              <a:ext cx="63" cy="63"/>
            </a:xfrm>
            <a:custGeom>
              <a:avLst/>
              <a:gdLst>
                <a:gd name="T0" fmla="*/ 32 w 95"/>
                <a:gd name="T1" fmla="*/ 0 h 96"/>
                <a:gd name="T2" fmla="*/ 0 w 95"/>
                <a:gd name="T3" fmla="*/ 0 h 96"/>
                <a:gd name="T4" fmla="*/ 95 w 95"/>
                <a:gd name="T5" fmla="*/ 96 h 96"/>
                <a:gd name="T6" fmla="*/ 95 w 95"/>
                <a:gd name="T7" fmla="*/ 63 h 96"/>
                <a:gd name="T8" fmla="*/ 32 w 95"/>
                <a:gd name="T9" fmla="*/ 0 h 96"/>
              </a:gdLst>
              <a:ahLst/>
              <a:cxnLst>
                <a:cxn ang="0">
                  <a:pos x="T0" y="T1"/>
                </a:cxn>
                <a:cxn ang="0">
                  <a:pos x="T2" y="T3"/>
                </a:cxn>
                <a:cxn ang="0">
                  <a:pos x="T4" y="T5"/>
                </a:cxn>
                <a:cxn ang="0">
                  <a:pos x="T6" y="T7"/>
                </a:cxn>
                <a:cxn ang="0">
                  <a:pos x="T8" y="T9"/>
                </a:cxn>
              </a:cxnLst>
              <a:rect l="0" t="0" r="r" b="b"/>
              <a:pathLst>
                <a:path w="95" h="96">
                  <a:moveTo>
                    <a:pt x="32" y="0"/>
                  </a:moveTo>
                  <a:cubicBezTo>
                    <a:pt x="0" y="0"/>
                    <a:pt x="0" y="0"/>
                    <a:pt x="0" y="0"/>
                  </a:cubicBezTo>
                  <a:cubicBezTo>
                    <a:pt x="5" y="51"/>
                    <a:pt x="45" y="91"/>
                    <a:pt x="95" y="96"/>
                  </a:cubicBezTo>
                  <a:cubicBezTo>
                    <a:pt x="95" y="63"/>
                    <a:pt x="95" y="63"/>
                    <a:pt x="95" y="63"/>
                  </a:cubicBezTo>
                  <a:cubicBezTo>
                    <a:pt x="62" y="59"/>
                    <a:pt x="37" y="33"/>
                    <a:pt x="32" y="0"/>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4" name="Freeform 23"/>
            <p:cNvSpPr>
              <a:spLocks/>
            </p:cNvSpPr>
            <p:nvPr/>
          </p:nvSpPr>
          <p:spPr bwMode="auto">
            <a:xfrm>
              <a:off x="177" y="177"/>
              <a:ext cx="28" cy="28"/>
            </a:xfrm>
            <a:custGeom>
              <a:avLst/>
              <a:gdLst>
                <a:gd name="T0" fmla="*/ 42 w 42"/>
                <a:gd name="T1" fmla="*/ 0 h 42"/>
                <a:gd name="T2" fmla="*/ 0 w 42"/>
                <a:gd name="T3" fmla="*/ 0 h 42"/>
                <a:gd name="T4" fmla="*/ 0 w 42"/>
                <a:gd name="T5" fmla="*/ 42 h 42"/>
                <a:gd name="T6" fmla="*/ 42 w 42"/>
                <a:gd name="T7" fmla="*/ 0 h 42"/>
              </a:gdLst>
              <a:ahLst/>
              <a:cxnLst>
                <a:cxn ang="0">
                  <a:pos x="T0" y="T1"/>
                </a:cxn>
                <a:cxn ang="0">
                  <a:pos x="T2" y="T3"/>
                </a:cxn>
                <a:cxn ang="0">
                  <a:pos x="T4" y="T5"/>
                </a:cxn>
                <a:cxn ang="0">
                  <a:pos x="T6" y="T7"/>
                </a:cxn>
              </a:cxnLst>
              <a:rect l="0" t="0" r="r" b="b"/>
              <a:pathLst>
                <a:path w="42" h="42">
                  <a:moveTo>
                    <a:pt x="42" y="0"/>
                  </a:moveTo>
                  <a:cubicBezTo>
                    <a:pt x="0" y="0"/>
                    <a:pt x="0" y="0"/>
                    <a:pt x="0" y="0"/>
                  </a:cubicBezTo>
                  <a:cubicBezTo>
                    <a:pt x="0" y="42"/>
                    <a:pt x="0" y="42"/>
                    <a:pt x="0" y="42"/>
                  </a:cubicBezTo>
                  <a:cubicBezTo>
                    <a:pt x="21" y="38"/>
                    <a:pt x="38" y="21"/>
                    <a:pt x="42" y="0"/>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5" name="Freeform 24"/>
            <p:cNvSpPr>
              <a:spLocks noEditPoints="1"/>
            </p:cNvSpPr>
            <p:nvPr/>
          </p:nvSpPr>
          <p:spPr bwMode="auto">
            <a:xfrm>
              <a:off x="0" y="0"/>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83 w 512"/>
                <a:gd name="T13" fmla="*/ 266 h 512"/>
                <a:gd name="T14" fmla="*/ 266 w 512"/>
                <a:gd name="T15" fmla="*/ 383 h 512"/>
                <a:gd name="T16" fmla="*/ 266 w 512"/>
                <a:gd name="T17" fmla="*/ 405 h 512"/>
                <a:gd name="T18" fmla="*/ 256 w 512"/>
                <a:gd name="T19" fmla="*/ 416 h 512"/>
                <a:gd name="T20" fmla="*/ 245 w 512"/>
                <a:gd name="T21" fmla="*/ 405 h 512"/>
                <a:gd name="T22" fmla="*/ 245 w 512"/>
                <a:gd name="T23" fmla="*/ 383 h 512"/>
                <a:gd name="T24" fmla="*/ 128 w 512"/>
                <a:gd name="T25" fmla="*/ 266 h 512"/>
                <a:gd name="T26" fmla="*/ 106 w 512"/>
                <a:gd name="T27" fmla="*/ 266 h 512"/>
                <a:gd name="T28" fmla="*/ 96 w 512"/>
                <a:gd name="T29" fmla="*/ 256 h 512"/>
                <a:gd name="T30" fmla="*/ 106 w 512"/>
                <a:gd name="T31" fmla="*/ 245 h 512"/>
                <a:gd name="T32" fmla="*/ 128 w 512"/>
                <a:gd name="T33" fmla="*/ 245 h 512"/>
                <a:gd name="T34" fmla="*/ 245 w 512"/>
                <a:gd name="T35" fmla="*/ 128 h 512"/>
                <a:gd name="T36" fmla="*/ 245 w 512"/>
                <a:gd name="T37" fmla="*/ 106 h 512"/>
                <a:gd name="T38" fmla="*/ 256 w 512"/>
                <a:gd name="T39" fmla="*/ 96 h 512"/>
                <a:gd name="T40" fmla="*/ 266 w 512"/>
                <a:gd name="T41" fmla="*/ 106 h 512"/>
                <a:gd name="T42" fmla="*/ 266 w 512"/>
                <a:gd name="T43" fmla="*/ 128 h 512"/>
                <a:gd name="T44" fmla="*/ 383 w 512"/>
                <a:gd name="T45" fmla="*/ 245 h 512"/>
                <a:gd name="T46" fmla="*/ 405 w 512"/>
                <a:gd name="T47" fmla="*/ 245 h 512"/>
                <a:gd name="T48" fmla="*/ 416 w 512"/>
                <a:gd name="T49" fmla="*/ 256 h 512"/>
                <a:gd name="T50" fmla="*/ 405 w 512"/>
                <a:gd name="T51"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83" y="266"/>
                    <a:pt x="383" y="266"/>
                    <a:pt x="383" y="266"/>
                  </a:cubicBezTo>
                  <a:cubicBezTo>
                    <a:pt x="378" y="328"/>
                    <a:pt x="328" y="378"/>
                    <a:pt x="266" y="383"/>
                  </a:cubicBezTo>
                  <a:cubicBezTo>
                    <a:pt x="266" y="405"/>
                    <a:pt x="266" y="405"/>
                    <a:pt x="266" y="405"/>
                  </a:cubicBezTo>
                  <a:cubicBezTo>
                    <a:pt x="266" y="411"/>
                    <a:pt x="262" y="416"/>
                    <a:pt x="256" y="416"/>
                  </a:cubicBezTo>
                  <a:cubicBezTo>
                    <a:pt x="250" y="416"/>
                    <a:pt x="245" y="411"/>
                    <a:pt x="245" y="405"/>
                  </a:cubicBezTo>
                  <a:cubicBezTo>
                    <a:pt x="245" y="383"/>
                    <a:pt x="245" y="383"/>
                    <a:pt x="245" y="383"/>
                  </a:cubicBezTo>
                  <a:cubicBezTo>
                    <a:pt x="183" y="378"/>
                    <a:pt x="133" y="328"/>
                    <a:pt x="128" y="266"/>
                  </a:cubicBezTo>
                  <a:cubicBezTo>
                    <a:pt x="106" y="266"/>
                    <a:pt x="106" y="266"/>
                    <a:pt x="106" y="266"/>
                  </a:cubicBezTo>
                  <a:cubicBezTo>
                    <a:pt x="100" y="266"/>
                    <a:pt x="96" y="262"/>
                    <a:pt x="96" y="256"/>
                  </a:cubicBezTo>
                  <a:cubicBezTo>
                    <a:pt x="96" y="250"/>
                    <a:pt x="100" y="245"/>
                    <a:pt x="106" y="245"/>
                  </a:cubicBezTo>
                  <a:cubicBezTo>
                    <a:pt x="128" y="245"/>
                    <a:pt x="128" y="245"/>
                    <a:pt x="128" y="245"/>
                  </a:cubicBezTo>
                  <a:cubicBezTo>
                    <a:pt x="133" y="183"/>
                    <a:pt x="183" y="133"/>
                    <a:pt x="245" y="128"/>
                  </a:cubicBezTo>
                  <a:cubicBezTo>
                    <a:pt x="245" y="106"/>
                    <a:pt x="245" y="106"/>
                    <a:pt x="245" y="106"/>
                  </a:cubicBezTo>
                  <a:cubicBezTo>
                    <a:pt x="245" y="100"/>
                    <a:pt x="250" y="96"/>
                    <a:pt x="256" y="96"/>
                  </a:cubicBezTo>
                  <a:cubicBezTo>
                    <a:pt x="262" y="96"/>
                    <a:pt x="266" y="100"/>
                    <a:pt x="266" y="106"/>
                  </a:cubicBezTo>
                  <a:cubicBezTo>
                    <a:pt x="266" y="128"/>
                    <a:pt x="266" y="128"/>
                    <a:pt x="266" y="128"/>
                  </a:cubicBezTo>
                  <a:cubicBezTo>
                    <a:pt x="328" y="133"/>
                    <a:pt x="378" y="183"/>
                    <a:pt x="383" y="245"/>
                  </a:cubicBezTo>
                  <a:cubicBezTo>
                    <a:pt x="405" y="245"/>
                    <a:pt x="405" y="245"/>
                    <a:pt x="405" y="245"/>
                  </a:cubicBezTo>
                  <a:cubicBezTo>
                    <a:pt x="411" y="245"/>
                    <a:pt x="416" y="250"/>
                    <a:pt x="416" y="256"/>
                  </a:cubicBezTo>
                  <a:cubicBezTo>
                    <a:pt x="416" y="262"/>
                    <a:pt x="411" y="266"/>
                    <a:pt x="405" y="266"/>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6" name="Freeform 25"/>
            <p:cNvSpPr>
              <a:spLocks/>
            </p:cNvSpPr>
            <p:nvPr/>
          </p:nvSpPr>
          <p:spPr bwMode="auto">
            <a:xfrm>
              <a:off x="177" y="100"/>
              <a:ext cx="63" cy="63"/>
            </a:xfrm>
            <a:custGeom>
              <a:avLst/>
              <a:gdLst>
                <a:gd name="T0" fmla="*/ 0 w 96"/>
                <a:gd name="T1" fmla="*/ 0 h 95"/>
                <a:gd name="T2" fmla="*/ 0 w 96"/>
                <a:gd name="T3" fmla="*/ 32 h 95"/>
                <a:gd name="T4" fmla="*/ 63 w 96"/>
                <a:gd name="T5" fmla="*/ 95 h 95"/>
                <a:gd name="T6" fmla="*/ 96 w 96"/>
                <a:gd name="T7" fmla="*/ 95 h 95"/>
                <a:gd name="T8" fmla="*/ 0 w 96"/>
                <a:gd name="T9" fmla="*/ 0 h 95"/>
              </a:gdLst>
              <a:ahLst/>
              <a:cxnLst>
                <a:cxn ang="0">
                  <a:pos x="T0" y="T1"/>
                </a:cxn>
                <a:cxn ang="0">
                  <a:pos x="T2" y="T3"/>
                </a:cxn>
                <a:cxn ang="0">
                  <a:pos x="T4" y="T5"/>
                </a:cxn>
                <a:cxn ang="0">
                  <a:pos x="T6" y="T7"/>
                </a:cxn>
                <a:cxn ang="0">
                  <a:pos x="T8" y="T9"/>
                </a:cxn>
              </a:cxnLst>
              <a:rect l="0" t="0" r="r" b="b"/>
              <a:pathLst>
                <a:path w="96" h="95">
                  <a:moveTo>
                    <a:pt x="0" y="0"/>
                  </a:moveTo>
                  <a:cubicBezTo>
                    <a:pt x="0" y="32"/>
                    <a:pt x="0" y="32"/>
                    <a:pt x="0" y="32"/>
                  </a:cubicBezTo>
                  <a:cubicBezTo>
                    <a:pt x="33" y="37"/>
                    <a:pt x="59" y="62"/>
                    <a:pt x="63" y="95"/>
                  </a:cubicBezTo>
                  <a:cubicBezTo>
                    <a:pt x="96" y="95"/>
                    <a:pt x="96" y="95"/>
                    <a:pt x="96" y="95"/>
                  </a:cubicBezTo>
                  <a:cubicBezTo>
                    <a:pt x="91" y="45"/>
                    <a:pt x="51" y="5"/>
                    <a:pt x="0" y="0"/>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sp>
          <p:nvSpPr>
            <p:cNvPr id="27" name="Freeform 26"/>
            <p:cNvSpPr>
              <a:spLocks/>
            </p:cNvSpPr>
            <p:nvPr/>
          </p:nvSpPr>
          <p:spPr bwMode="auto">
            <a:xfrm>
              <a:off x="177" y="177"/>
              <a:ext cx="63" cy="63"/>
            </a:xfrm>
            <a:custGeom>
              <a:avLst/>
              <a:gdLst>
                <a:gd name="T0" fmla="*/ 0 w 96"/>
                <a:gd name="T1" fmla="*/ 63 h 96"/>
                <a:gd name="T2" fmla="*/ 0 w 96"/>
                <a:gd name="T3" fmla="*/ 96 h 96"/>
                <a:gd name="T4" fmla="*/ 96 w 96"/>
                <a:gd name="T5" fmla="*/ 0 h 96"/>
                <a:gd name="T6" fmla="*/ 63 w 96"/>
                <a:gd name="T7" fmla="*/ 0 h 96"/>
                <a:gd name="T8" fmla="*/ 0 w 96"/>
                <a:gd name="T9" fmla="*/ 63 h 96"/>
              </a:gdLst>
              <a:ahLst/>
              <a:cxnLst>
                <a:cxn ang="0">
                  <a:pos x="T0" y="T1"/>
                </a:cxn>
                <a:cxn ang="0">
                  <a:pos x="T2" y="T3"/>
                </a:cxn>
                <a:cxn ang="0">
                  <a:pos x="T4" y="T5"/>
                </a:cxn>
                <a:cxn ang="0">
                  <a:pos x="T6" y="T7"/>
                </a:cxn>
                <a:cxn ang="0">
                  <a:pos x="T8" y="T9"/>
                </a:cxn>
              </a:cxnLst>
              <a:rect l="0" t="0" r="r" b="b"/>
              <a:pathLst>
                <a:path w="96" h="96">
                  <a:moveTo>
                    <a:pt x="0" y="63"/>
                  </a:moveTo>
                  <a:cubicBezTo>
                    <a:pt x="0" y="96"/>
                    <a:pt x="0" y="96"/>
                    <a:pt x="0" y="96"/>
                  </a:cubicBezTo>
                  <a:cubicBezTo>
                    <a:pt x="51" y="91"/>
                    <a:pt x="91" y="51"/>
                    <a:pt x="96" y="0"/>
                  </a:cubicBezTo>
                  <a:cubicBezTo>
                    <a:pt x="63" y="0"/>
                    <a:pt x="63" y="0"/>
                    <a:pt x="63" y="0"/>
                  </a:cubicBezTo>
                  <a:cubicBezTo>
                    <a:pt x="59" y="33"/>
                    <a:pt x="33" y="59"/>
                    <a:pt x="0" y="63"/>
                  </a:cubicBezTo>
                  <a:close/>
                </a:path>
              </a:pathLst>
            </a:custGeom>
            <a:grp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o="urn:schemas-microsoft-com:office:office" xmlns:v="urn:schemas-microsoft-com:vml" xmlns:w10="urn:schemas-microsoft-com:office:word" xmlns:w="http://schemas.openxmlformats.org/wordprocessingml/2006/main" xmlns:a14="http://schemas.microsoft.com/office/drawing/2010/main" xmlns=""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AT"/>
            </a:p>
          </p:txBody>
        </p:sp>
      </p:grpSp>
      <p:pic>
        <p:nvPicPr>
          <p:cNvPr id="2" name="Grafik 1" descr="Ein Bild, das Text enthält.&#10;&#10;Automatisch generierte Beschreibung">
            <a:extLst>
              <a:ext uri="{FF2B5EF4-FFF2-40B4-BE49-F238E27FC236}">
                <a16:creationId xmlns:a16="http://schemas.microsoft.com/office/drawing/2014/main" id="{38F5372B-EE28-5E3F-71C4-5E66BC71C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174314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44557" y="272361"/>
            <a:ext cx="9180000" cy="684000"/>
          </a:xfrm>
        </p:spPr>
        <p:txBody>
          <a:bodyPr/>
          <a:lstStyle/>
          <a:p>
            <a:r>
              <a:rPr lang="de-DE" dirty="0"/>
              <a:t>Das Lebensphasenmodell 6/6 </a:t>
            </a:r>
            <a:r>
              <a:rPr lang="de-DE" sz="1400" dirty="0"/>
              <a:t>(nach Dr.</a:t>
            </a:r>
            <a:r>
              <a:rPr lang="de-DE" sz="1400" baseline="30000" dirty="0"/>
              <a:t>in</a:t>
            </a:r>
            <a:r>
              <a:rPr lang="de-DE" sz="1400" dirty="0"/>
              <a:t> Renata Augusta)</a:t>
            </a:r>
            <a:endParaRPr lang="de-AT" dirty="0"/>
          </a:p>
        </p:txBody>
      </p:sp>
      <p:sp>
        <p:nvSpPr>
          <p:cNvPr id="3" name="Footer Placeholder 2"/>
          <p:cNvSpPr>
            <a:spLocks noGrp="1"/>
          </p:cNvSpPr>
          <p:nvPr>
            <p:ph type="ftr" sz="quarter" idx="10"/>
          </p:nvPr>
        </p:nvSpPr>
        <p:spPr/>
        <p:txBody>
          <a:bodyPr/>
          <a:lstStyle/>
          <a:p>
            <a:r>
              <a:rPr lang="de-AT"/>
              <a:t>© Demografieberatung für Beschäftigte + Betriebe</a:t>
            </a:r>
          </a:p>
        </p:txBody>
      </p:sp>
      <p:sp>
        <p:nvSpPr>
          <p:cNvPr id="4" name="Slide Number Placeholder 3"/>
          <p:cNvSpPr>
            <a:spLocks noGrp="1"/>
          </p:cNvSpPr>
          <p:nvPr>
            <p:ph type="sldNum" sz="quarter" idx="11"/>
          </p:nvPr>
        </p:nvSpPr>
        <p:spPr/>
        <p:txBody>
          <a:bodyPr/>
          <a:lstStyle/>
          <a:p>
            <a:fld id="{5058F5D3-696F-4784-84CA-AC11423F733D}" type="slidenum">
              <a:rPr lang="de-AT" smtClean="0"/>
              <a:t>8</a:t>
            </a:fld>
            <a:endParaRPr lang="de-AT"/>
          </a:p>
        </p:txBody>
      </p:sp>
      <p:sp>
        <p:nvSpPr>
          <p:cNvPr id="9" name="Text Placeholder 8"/>
          <p:cNvSpPr>
            <a:spLocks noGrp="1"/>
          </p:cNvSpPr>
          <p:nvPr>
            <p:ph type="body" sz="quarter" idx="13"/>
          </p:nvPr>
        </p:nvSpPr>
        <p:spPr/>
        <p:txBody>
          <a:bodyPr/>
          <a:lstStyle/>
          <a:p>
            <a:pPr>
              <a:tabLst>
                <a:tab pos="711200" algn="l"/>
              </a:tabLst>
            </a:pPr>
            <a:r>
              <a:rPr lang="de-DE" dirty="0"/>
              <a:t>	</a:t>
            </a:r>
            <a:r>
              <a:rPr lang="de-DE" b="1" dirty="0"/>
              <a:t>Sinn &amp; Ausstieg</a:t>
            </a:r>
            <a:endParaRPr lang="de-AT" b="1" dirty="0"/>
          </a:p>
        </p:txBody>
      </p:sp>
      <p:sp>
        <p:nvSpPr>
          <p:cNvPr id="10" name="Content Placeholder 9"/>
          <p:cNvSpPr>
            <a:spLocks noGrp="1"/>
          </p:cNvSpPr>
          <p:nvPr>
            <p:ph sz="quarter" idx="14"/>
          </p:nvPr>
        </p:nvSpPr>
        <p:spPr/>
        <p:txBody>
          <a:bodyPr>
            <a:normAutofit/>
          </a:bodyPr>
          <a:lstStyle/>
          <a:p>
            <a:r>
              <a:rPr lang="de-DE" sz="1800" dirty="0"/>
              <a:t>Der/ die Mitarbeiter*in wünscht sich einen wertschätzenden und würdevollen Ausklang und im Idealfall Unterstützung beim Übergang in den nächsten Lebensabschnitt.</a:t>
            </a:r>
            <a:endParaRPr lang="de-AT" sz="1800" dirty="0"/>
          </a:p>
        </p:txBody>
      </p:sp>
      <p:sp>
        <p:nvSpPr>
          <p:cNvPr id="13" name="Rectangle 1"/>
          <p:cNvSpPr>
            <a:spLocks noChangeArrowheads="1"/>
          </p:cNvSpPr>
          <p:nvPr/>
        </p:nvSpPr>
        <p:spPr bwMode="auto">
          <a:xfrm>
            <a:off x="351521" y="2402832"/>
            <a:ext cx="56339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Was beschäftigt den Mitarbeiter in dieser Phase?</a:t>
            </a:r>
            <a:endParaRPr kumimoji="0" lang="de-DE" altLang="de-DE" sz="2000" b="1" i="0" u="none" strike="noStrike" cap="none" normalizeH="0" baseline="0" dirty="0">
              <a:ln>
                <a:noFill/>
              </a:ln>
              <a:solidFill>
                <a:schemeClr val="tx1"/>
              </a:solidFill>
              <a:effectLst/>
            </a:endParaRPr>
          </a:p>
        </p:txBody>
      </p:sp>
      <p:graphicFrame>
        <p:nvGraphicFramePr>
          <p:cNvPr id="14" name="Table 13"/>
          <p:cNvGraphicFramePr>
            <a:graphicFrameLocks noGrp="1"/>
          </p:cNvGraphicFramePr>
          <p:nvPr/>
        </p:nvGraphicFramePr>
        <p:xfrm>
          <a:off x="351521" y="2727970"/>
          <a:ext cx="5578721" cy="2870200"/>
        </p:xfrm>
        <a:graphic>
          <a:graphicData uri="http://schemas.openxmlformats.org/drawingml/2006/table">
            <a:tbl>
              <a:tblPr firstRow="1" bandRow="1">
                <a:tableStyleId>{5C22544A-7EE6-4342-B048-85BDC9FD1C3A}</a:tableStyleId>
              </a:tblPr>
              <a:tblGrid>
                <a:gridCol w="1476000">
                  <a:extLst>
                    <a:ext uri="{9D8B030D-6E8A-4147-A177-3AD203B41FA5}">
                      <a16:colId xmlns:a16="http://schemas.microsoft.com/office/drawing/2014/main" val="20000"/>
                    </a:ext>
                  </a:extLst>
                </a:gridCol>
                <a:gridCol w="4102721">
                  <a:extLst>
                    <a:ext uri="{9D8B030D-6E8A-4147-A177-3AD203B41FA5}">
                      <a16:colId xmlns:a16="http://schemas.microsoft.com/office/drawing/2014/main" val="20001"/>
                    </a:ext>
                  </a:extLst>
                </a:gridCol>
              </a:tblGrid>
              <a:tr h="370840">
                <a:tc>
                  <a:txBody>
                    <a:bodyPr/>
                    <a:lstStyle/>
                    <a:p>
                      <a:r>
                        <a:rPr lang="de-DE" sz="1400" b="0" dirty="0">
                          <a:solidFill>
                            <a:schemeClr val="accent6"/>
                          </a:solidFill>
                        </a:rPr>
                        <a:t>Berufliche Themen:</a:t>
                      </a:r>
                      <a:endParaRPr lang="de-AT" sz="1400" b="0" dirty="0">
                        <a:solidFill>
                          <a:schemeClr val="accent6"/>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abnehmende Bedeutung des Arbeitslebens, Übergabe und Abschied</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de-DE" sz="1400" b="0" dirty="0">
                          <a:solidFill>
                            <a:schemeClr val="accent6"/>
                          </a:solidFill>
                        </a:rPr>
                        <a:t>Stärken (+) &amp; Entwicklungs-felder (-):</a:t>
                      </a:r>
                      <a:endParaRPr lang="de-AT" sz="1400" b="0" dirty="0">
                        <a:solidFill>
                          <a:schemeClr val="accent6"/>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 Vertrauen in sich selbst, Organisations-, </a:t>
                      </a:r>
                      <a:br>
                        <a:rPr lang="de-DE" sz="1400" b="0" dirty="0">
                          <a:solidFill>
                            <a:schemeClr val="tx1"/>
                          </a:solidFill>
                        </a:rPr>
                      </a:br>
                      <a:r>
                        <a:rPr lang="de-DE" sz="1400" b="0" dirty="0">
                          <a:solidFill>
                            <a:schemeClr val="tx1"/>
                          </a:solidFill>
                        </a:rPr>
                        <a:t>  Fach- und Erfahrungswissen</a:t>
                      </a:r>
                    </a:p>
                    <a:p>
                      <a:r>
                        <a:rPr lang="de-DE" sz="1400" b="0" dirty="0">
                          <a:solidFill>
                            <a:schemeClr val="tx1"/>
                          </a:solidFill>
                        </a:rPr>
                        <a:t>- Loslassen, Neuformierung von </a:t>
                      </a:r>
                      <a:br>
                        <a:rPr lang="de-DE" sz="1400" b="0" dirty="0">
                          <a:solidFill>
                            <a:schemeClr val="tx1"/>
                          </a:solidFill>
                        </a:rPr>
                      </a:br>
                      <a:r>
                        <a:rPr lang="de-DE" sz="1400" b="0" dirty="0">
                          <a:solidFill>
                            <a:schemeClr val="tx1"/>
                          </a:solidFill>
                        </a:rPr>
                        <a:t>  Potenzialen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de-DE" sz="1400" b="0" dirty="0">
                          <a:solidFill>
                            <a:schemeClr val="accent6"/>
                          </a:solidFill>
                        </a:rPr>
                        <a:t>Lernen:</a:t>
                      </a:r>
                      <a:endParaRPr lang="de-AT" sz="1400" b="0" dirty="0">
                        <a:solidFill>
                          <a:schemeClr val="accent6"/>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Wissensweitergabe, Erfahrungsaustausch, eigener beruflicher Abschluss</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de-DE" sz="1400" b="0" dirty="0">
                          <a:solidFill>
                            <a:schemeClr val="accent6"/>
                          </a:solidFill>
                        </a:rPr>
                        <a:t>Gesundheit:</a:t>
                      </a:r>
                      <a:endParaRPr lang="de-AT" sz="1400" b="0" dirty="0">
                        <a:solidFill>
                          <a:schemeClr val="accent6"/>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Gesund in die Pension</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de-DE" sz="1400" b="0" dirty="0">
                          <a:solidFill>
                            <a:schemeClr val="accent6"/>
                          </a:solidFill>
                        </a:rPr>
                        <a:t>Work-Life:</a:t>
                      </a:r>
                      <a:endParaRPr lang="de-AT" sz="1400" b="0" dirty="0">
                        <a:solidFill>
                          <a:schemeClr val="accent6"/>
                        </a:solidFill>
                      </a:endParaRPr>
                    </a:p>
                  </a:txBody>
                  <a:tcPr>
                    <a:lnL w="12700" cap="flat" cmpd="sng" algn="ctr">
                      <a:solidFill>
                        <a:schemeClr val="tx2">
                          <a:lumMod val="40000"/>
                          <a:lumOff val="60000"/>
                        </a:schemeClr>
                      </a:solidFill>
                      <a:prstDash val="dash"/>
                      <a:round/>
                      <a:headEnd type="none" w="med" len="med"/>
                      <a:tailEnd type="none" w="med" len="med"/>
                    </a:lnL>
                    <a:lnR w="12700" cmpd="sng">
                      <a:noFill/>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tc>
                  <a:txBody>
                    <a:bodyPr/>
                    <a:lstStyle/>
                    <a:p>
                      <a:r>
                        <a:rPr lang="de-DE" sz="1400" b="0" dirty="0">
                          <a:solidFill>
                            <a:schemeClr val="tx1"/>
                          </a:solidFill>
                        </a:rPr>
                        <a:t>Gute Übergabe, Übergänge in die Pensionierung</a:t>
                      </a:r>
                    </a:p>
                  </a:txBody>
                  <a:tcPr>
                    <a:lnL w="12700" cmpd="sng">
                      <a:noFill/>
                    </a:lnL>
                    <a:lnR w="12700" cap="flat" cmpd="sng" algn="ctr">
                      <a:solidFill>
                        <a:schemeClr val="tx2">
                          <a:lumMod val="40000"/>
                          <a:lumOff val="60000"/>
                        </a:schemeClr>
                      </a:solidFill>
                      <a:prstDash val="dash"/>
                      <a:round/>
                      <a:headEnd type="none" w="med" len="med"/>
                      <a:tailEnd type="none" w="med" len="med"/>
                    </a:lnR>
                    <a:lnT w="12700" cap="flat" cmpd="sng" algn="ctr">
                      <a:solidFill>
                        <a:schemeClr val="tx2">
                          <a:lumMod val="40000"/>
                          <a:lumOff val="60000"/>
                        </a:schemeClr>
                      </a:solidFill>
                      <a:prstDash val="dash"/>
                      <a:round/>
                      <a:headEnd type="none" w="med" len="med"/>
                      <a:tailEnd type="none" w="med" len="med"/>
                    </a:lnT>
                    <a:lnB w="12700" cap="flat" cmpd="sng" algn="ctr">
                      <a:solidFill>
                        <a:schemeClr val="tx2">
                          <a:lumMod val="40000"/>
                          <a:lumOff val="60000"/>
                        </a:schemeClr>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6" name="Rectangle 1"/>
          <p:cNvSpPr>
            <a:spLocks noChangeArrowheads="1"/>
          </p:cNvSpPr>
          <p:nvPr/>
        </p:nvSpPr>
        <p:spPr bwMode="auto">
          <a:xfrm>
            <a:off x="6262674" y="2402832"/>
            <a:ext cx="5616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altLang="de-DE" sz="1400" b="1" dirty="0">
                <a:ea typeface="Times New Roman" panose="02020603050405020304" pitchFamily="18" charset="0"/>
                <a:cs typeface="Arial" panose="020B0604020202020204" pitchFamily="34" charset="0"/>
              </a:rPr>
              <a:t>Was sind relevante Gestaltungselemente?</a:t>
            </a:r>
            <a:endParaRPr kumimoji="0" lang="de-DE" altLang="de-DE" sz="2000" b="1" i="0" u="none" strike="noStrike" cap="none" normalizeH="0" baseline="0" dirty="0">
              <a:ln>
                <a:noFill/>
              </a:ln>
              <a:solidFill>
                <a:schemeClr val="tx1"/>
              </a:solidFill>
              <a:effectLst/>
            </a:endParaRPr>
          </a:p>
        </p:txBody>
      </p:sp>
      <p:graphicFrame>
        <p:nvGraphicFramePr>
          <p:cNvPr id="17" name="Table 16"/>
          <p:cNvGraphicFramePr>
            <a:graphicFrameLocks noGrp="1"/>
          </p:cNvGraphicFramePr>
          <p:nvPr/>
        </p:nvGraphicFramePr>
        <p:xfrm>
          <a:off x="6278352" y="2727970"/>
          <a:ext cx="5580000" cy="2880000"/>
        </p:xfrm>
        <a:graphic>
          <a:graphicData uri="http://schemas.openxmlformats.org/drawingml/2006/table">
            <a:tbl>
              <a:tblPr firstRow="1" bandRow="1">
                <a:tableStyleId>{5C22544A-7EE6-4342-B048-85BDC9FD1C3A}</a:tableStyleId>
              </a:tblPr>
              <a:tblGrid>
                <a:gridCol w="2790000">
                  <a:extLst>
                    <a:ext uri="{9D8B030D-6E8A-4147-A177-3AD203B41FA5}">
                      <a16:colId xmlns:a16="http://schemas.microsoft.com/office/drawing/2014/main" val="20000"/>
                    </a:ext>
                  </a:extLst>
                </a:gridCol>
                <a:gridCol w="2790000">
                  <a:extLst>
                    <a:ext uri="{9D8B030D-6E8A-4147-A177-3AD203B41FA5}">
                      <a16:colId xmlns:a16="http://schemas.microsoft.com/office/drawing/2014/main" val="20001"/>
                    </a:ext>
                  </a:extLst>
                </a:gridCol>
              </a:tblGrid>
              <a:tr h="1440000">
                <a:tc>
                  <a:txBody>
                    <a:bodyPr/>
                    <a:lstStyle/>
                    <a:p>
                      <a:r>
                        <a:rPr lang="de-DE" sz="1400" b="1" dirty="0">
                          <a:solidFill>
                            <a:schemeClr val="tx1"/>
                          </a:solidFill>
                        </a:rPr>
                        <a:t>Führung</a:t>
                      </a:r>
                    </a:p>
                    <a:p>
                      <a:r>
                        <a:rPr lang="de-DE" sz="1400" b="0" dirty="0">
                          <a:solidFill>
                            <a:schemeClr val="tx1"/>
                          </a:solidFill>
                        </a:rPr>
                        <a:t>Kompetenz würdigen,</a:t>
                      </a:r>
                      <a:r>
                        <a:rPr lang="de-DE" sz="1400" b="0" baseline="0" dirty="0">
                          <a:solidFill>
                            <a:schemeClr val="tx1"/>
                          </a:solidFill>
                        </a:rPr>
                        <a:t> </a:t>
                      </a:r>
                      <a:r>
                        <a:rPr lang="de-DE" sz="1400" b="0" dirty="0" err="1">
                          <a:solidFill>
                            <a:schemeClr val="tx1"/>
                          </a:solidFill>
                        </a:rPr>
                        <a:t>Know-How</a:t>
                      </a:r>
                      <a:r>
                        <a:rPr lang="de-DE" sz="1400" b="0" dirty="0">
                          <a:solidFill>
                            <a:schemeClr val="tx1"/>
                          </a:solidFill>
                        </a:rPr>
                        <a:t>-Transfer sichern,</a:t>
                      </a:r>
                      <a:r>
                        <a:rPr lang="de-DE" sz="1400" b="0" baseline="0" dirty="0">
                          <a:solidFill>
                            <a:schemeClr val="tx1"/>
                          </a:solidFill>
                        </a:rPr>
                        <a:t> </a:t>
                      </a:r>
                      <a:r>
                        <a:rPr lang="de-DE" sz="1400" b="0" dirty="0">
                          <a:solidFill>
                            <a:schemeClr val="tx1"/>
                          </a:solidFill>
                        </a:rPr>
                        <a:t>Anbieten von </a:t>
                      </a:r>
                      <a:r>
                        <a:rPr lang="de-DE" sz="1400" b="0" dirty="0" err="1">
                          <a:solidFill>
                            <a:schemeClr val="tx1"/>
                          </a:solidFill>
                        </a:rPr>
                        <a:t>Mentoringaufgaben</a:t>
                      </a:r>
                      <a:endParaRPr lang="de-DE" sz="1400" b="0" dirty="0">
                        <a:solidFill>
                          <a:schemeClr val="tx1"/>
                        </a:solidFill>
                      </a:endParaRPr>
                    </a:p>
                  </a:txBody>
                  <a:tcPr>
                    <a:lnL w="12700" cap="flat" cmpd="sng" algn="ctr">
                      <a:solidFill>
                        <a:schemeClr val="accent6">
                          <a:lumMod val="60000"/>
                          <a:lumOff val="4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de-DE" sz="1400" b="1" dirty="0">
                          <a:solidFill>
                            <a:schemeClr val="tx1"/>
                          </a:solidFill>
                        </a:rPr>
                        <a:t>Personalentwicklung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Erfahrungsweitergabe (Trainer*in, Mentor*in), Wissenssicherung</a:t>
                      </a:r>
                    </a:p>
                  </a:txBody>
                  <a:tcPr>
                    <a:lnL w="12700" cap="flat" cmpd="sng" algn="ctr">
                      <a:no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40000">
                <a:tc>
                  <a:txBody>
                    <a:bodyPr/>
                    <a:lstStyle/>
                    <a:p>
                      <a:r>
                        <a:rPr lang="de-DE" sz="1400" b="1" dirty="0">
                          <a:solidFill>
                            <a:schemeClr val="tx1"/>
                          </a:solidFill>
                        </a:rPr>
                        <a:t>Arbeitszeit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Altersteilzeit, gleitender Ausstieg, Konsulent*innen-verträge</a:t>
                      </a:r>
                    </a:p>
                  </a:txBody>
                  <a:tcPr>
                    <a:lnL w="12700" cap="flat" cmpd="sng" algn="ctr">
                      <a:solidFill>
                        <a:schemeClr val="accent6">
                          <a:lumMod val="60000"/>
                          <a:lumOff val="40000"/>
                        </a:schemeClr>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400" b="1" dirty="0">
                          <a:solidFill>
                            <a:schemeClr val="tx1"/>
                          </a:solidFill>
                        </a:rPr>
                        <a:t>Interne</a:t>
                      </a:r>
                      <a:r>
                        <a:rPr lang="de-DE" sz="1400" b="1" baseline="0" dirty="0">
                          <a:solidFill>
                            <a:schemeClr val="tx1"/>
                          </a:solidFill>
                        </a:rPr>
                        <a:t> Mobilität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1"/>
                          </a:solidFill>
                        </a:rPr>
                        <a:t>Alternsgerechter Arbeitszuschnitt, besondere Aufgaben (Projekte, Konsulent*in)</a:t>
                      </a:r>
                    </a:p>
                  </a:txBody>
                  <a:tcPr>
                    <a:lnL w="12700" cmpd="sng">
                      <a:noFill/>
                    </a:lnL>
                    <a:lnR w="12700" cap="flat" cmpd="sng" algn="ctr">
                      <a:solidFill>
                        <a:schemeClr val="accent6">
                          <a:lumMod val="60000"/>
                          <a:lumOff val="40000"/>
                        </a:schemeClr>
                      </a:solidFill>
                      <a:prstDash val="solid"/>
                      <a:round/>
                      <a:headEnd type="none" w="med" len="med"/>
                      <a:tailEnd type="none" w="med" len="med"/>
                    </a:lnR>
                    <a:lnT w="38100" cmpd="sng">
                      <a:noFill/>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1"/>
                  </a:ext>
                </a:extLst>
              </a:tr>
            </a:tbl>
          </a:graphicData>
        </a:graphic>
      </p:graphicFrame>
      <p:sp>
        <p:nvSpPr>
          <p:cNvPr id="19" name="Rectangle 18"/>
          <p:cNvSpPr/>
          <p:nvPr/>
        </p:nvSpPr>
        <p:spPr>
          <a:xfrm>
            <a:off x="344367" y="5673050"/>
            <a:ext cx="11534307" cy="738664"/>
          </a:xfrm>
          <a:prstGeom prst="rect">
            <a:avLst/>
          </a:prstGeom>
        </p:spPr>
        <p:txBody>
          <a:bodyPr wrap="square">
            <a:spAutoFit/>
          </a:bodyPr>
          <a:lstStyle/>
          <a:p>
            <a:r>
              <a:rPr lang="de-DE" sz="1400" i="1" dirty="0">
                <a:ea typeface="Calibri" panose="020F0502020204030204" pitchFamily="34" charset="0"/>
              </a:rPr>
              <a:t>Das Finden neuer Perspektiven stellt das Übergangsthema in den Ausstieg aus dem Berufsleben dar. Zentral dafür ist es, sich für Neues zu öffnen und Ungewissheit hinzunehmen. Begleitung für den Neuanfang organisieren, Wege finden, die einem mit Kraft und Zuversicht füllen sowie das „Alleinsein“ thematisieren, können Ansatzpunkte für einen gelungenen Neuanfang sein.</a:t>
            </a:r>
            <a:endParaRPr lang="de-AT" sz="1400" dirty="0"/>
          </a:p>
        </p:txBody>
      </p:sp>
      <p:sp>
        <p:nvSpPr>
          <p:cNvPr id="15" name="Freeform 189"/>
          <p:cNvSpPr>
            <a:spLocks noChangeAspect="1" noEditPoints="1"/>
          </p:cNvSpPr>
          <p:nvPr/>
        </p:nvSpPr>
        <p:spPr bwMode="auto">
          <a:xfrm>
            <a:off x="337397" y="909934"/>
            <a:ext cx="538583" cy="538582"/>
          </a:xfrm>
          <a:custGeom>
            <a:avLst/>
            <a:gdLst>
              <a:gd name="T0" fmla="*/ 0 w 512"/>
              <a:gd name="T1" fmla="*/ 256 h 512"/>
              <a:gd name="T2" fmla="*/ 512 w 512"/>
              <a:gd name="T3" fmla="*/ 256 h 512"/>
              <a:gd name="T4" fmla="*/ 416 w 512"/>
              <a:gd name="T5" fmla="*/ 330 h 512"/>
              <a:gd name="T6" fmla="*/ 394 w 512"/>
              <a:gd name="T7" fmla="*/ 341 h 512"/>
              <a:gd name="T8" fmla="*/ 384 w 512"/>
              <a:gd name="T9" fmla="*/ 320 h 512"/>
              <a:gd name="T10" fmla="*/ 371 w 512"/>
              <a:gd name="T11" fmla="*/ 334 h 512"/>
              <a:gd name="T12" fmla="*/ 338 w 512"/>
              <a:gd name="T13" fmla="*/ 359 h 512"/>
              <a:gd name="T14" fmla="*/ 318 w 512"/>
              <a:gd name="T15" fmla="*/ 376 h 512"/>
              <a:gd name="T16" fmla="*/ 277 w 512"/>
              <a:gd name="T17" fmla="*/ 370 h 512"/>
              <a:gd name="T18" fmla="*/ 250 w 512"/>
              <a:gd name="T19" fmla="*/ 384 h 512"/>
              <a:gd name="T20" fmla="*/ 217 w 512"/>
              <a:gd name="T21" fmla="*/ 381 h 512"/>
              <a:gd name="T22" fmla="*/ 172 w 512"/>
              <a:gd name="T23" fmla="*/ 368 h 512"/>
              <a:gd name="T24" fmla="*/ 128 w 512"/>
              <a:gd name="T25" fmla="*/ 320 h 512"/>
              <a:gd name="T26" fmla="*/ 117 w 512"/>
              <a:gd name="T27" fmla="*/ 341 h 512"/>
              <a:gd name="T28" fmla="*/ 96 w 512"/>
              <a:gd name="T29" fmla="*/ 330 h 512"/>
              <a:gd name="T30" fmla="*/ 106 w 512"/>
              <a:gd name="T31" fmla="*/ 170 h 512"/>
              <a:gd name="T32" fmla="*/ 106 w 512"/>
              <a:gd name="T33" fmla="*/ 149 h 512"/>
              <a:gd name="T34" fmla="*/ 128 w 512"/>
              <a:gd name="T35" fmla="*/ 160 h 512"/>
              <a:gd name="T36" fmla="*/ 224 w 512"/>
              <a:gd name="T37" fmla="*/ 181 h 512"/>
              <a:gd name="T38" fmla="*/ 261 w 512"/>
              <a:gd name="T39" fmla="*/ 161 h 512"/>
              <a:gd name="T40" fmla="*/ 343 w 512"/>
              <a:gd name="T41" fmla="*/ 181 h 512"/>
              <a:gd name="T42" fmla="*/ 384 w 512"/>
              <a:gd name="T43" fmla="*/ 160 h 512"/>
              <a:gd name="T44" fmla="*/ 405 w 512"/>
              <a:gd name="T45" fmla="*/ 149 h 512"/>
              <a:gd name="T46" fmla="*/ 405 w 512"/>
              <a:gd name="T47" fmla="*/ 170 h 512"/>
              <a:gd name="T48" fmla="*/ 416 w 512"/>
              <a:gd name="T49" fmla="*/ 330 h 512"/>
              <a:gd name="T50" fmla="*/ 350 w 512"/>
              <a:gd name="T51" fmla="*/ 328 h 512"/>
              <a:gd name="T52" fmla="*/ 335 w 512"/>
              <a:gd name="T53" fmla="*/ 337 h 512"/>
              <a:gd name="T54" fmla="*/ 328 w 512"/>
              <a:gd name="T55" fmla="*/ 332 h 512"/>
              <a:gd name="T56" fmla="*/ 294 w 512"/>
              <a:gd name="T57" fmla="*/ 274 h 512"/>
              <a:gd name="T58" fmla="*/ 275 w 512"/>
              <a:gd name="T59" fmla="*/ 284 h 512"/>
              <a:gd name="T60" fmla="*/ 310 w 512"/>
              <a:gd name="T61" fmla="*/ 343 h 512"/>
              <a:gd name="T62" fmla="*/ 290 w 512"/>
              <a:gd name="T63" fmla="*/ 353 h 512"/>
              <a:gd name="T64" fmla="*/ 243 w 512"/>
              <a:gd name="T65" fmla="*/ 296 h 512"/>
              <a:gd name="T66" fmla="*/ 260 w 512"/>
              <a:gd name="T67" fmla="*/ 345 h 512"/>
              <a:gd name="T68" fmla="*/ 256 w 512"/>
              <a:gd name="T69" fmla="*/ 361 h 512"/>
              <a:gd name="T70" fmla="*/ 239 w 512"/>
              <a:gd name="T71" fmla="*/ 357 h 512"/>
              <a:gd name="T72" fmla="*/ 228 w 512"/>
              <a:gd name="T73" fmla="*/ 337 h 512"/>
              <a:gd name="T74" fmla="*/ 220 w 512"/>
              <a:gd name="T75" fmla="*/ 325 h 512"/>
              <a:gd name="T76" fmla="*/ 202 w 512"/>
              <a:gd name="T77" fmla="*/ 337 h 512"/>
              <a:gd name="T78" fmla="*/ 207 w 512"/>
              <a:gd name="T79" fmla="*/ 363 h 512"/>
              <a:gd name="T80" fmla="*/ 158 w 512"/>
              <a:gd name="T81" fmla="*/ 304 h 512"/>
              <a:gd name="T82" fmla="*/ 128 w 512"/>
              <a:gd name="T83" fmla="*/ 298 h 512"/>
              <a:gd name="T84" fmla="*/ 184 w 512"/>
              <a:gd name="T85" fmla="*/ 202 h 512"/>
              <a:gd name="T86" fmla="*/ 160 w 512"/>
              <a:gd name="T87" fmla="*/ 234 h 512"/>
              <a:gd name="T88" fmla="*/ 193 w 512"/>
              <a:gd name="T89" fmla="*/ 266 h 512"/>
              <a:gd name="T90" fmla="*/ 349 w 512"/>
              <a:gd name="T91" fmla="*/ 319 h 512"/>
              <a:gd name="T92" fmla="*/ 384 w 512"/>
              <a:gd name="T93" fmla="*/ 202 h 512"/>
              <a:gd name="T94" fmla="*/ 362 w 512"/>
              <a:gd name="T95" fmla="*/ 298 h 512"/>
              <a:gd name="T96" fmla="*/ 322 w 512"/>
              <a:gd name="T97" fmla="*/ 230 h 512"/>
              <a:gd name="T98" fmla="*/ 190 w 512"/>
              <a:gd name="T99" fmla="*/ 245 h 512"/>
              <a:gd name="T100" fmla="*/ 181 w 512"/>
              <a:gd name="T101" fmla="*/ 234 h 512"/>
              <a:gd name="T102" fmla="*/ 268 w 512"/>
              <a:gd name="T103" fmla="*/ 182 h 512"/>
              <a:gd name="T104" fmla="*/ 341 w 512"/>
              <a:gd name="T105" fmla="*/ 20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6" y="330"/>
                </a:moveTo>
                <a:cubicBezTo>
                  <a:pt x="416" y="336"/>
                  <a:pt x="411" y="341"/>
                  <a:pt x="405" y="341"/>
                </a:cubicBezTo>
                <a:cubicBezTo>
                  <a:pt x="394" y="341"/>
                  <a:pt x="394" y="341"/>
                  <a:pt x="394" y="341"/>
                </a:cubicBezTo>
                <a:cubicBezTo>
                  <a:pt x="388" y="341"/>
                  <a:pt x="384" y="336"/>
                  <a:pt x="384" y="330"/>
                </a:cubicBezTo>
                <a:cubicBezTo>
                  <a:pt x="384" y="320"/>
                  <a:pt x="384" y="320"/>
                  <a:pt x="384" y="320"/>
                </a:cubicBezTo>
                <a:cubicBezTo>
                  <a:pt x="371" y="320"/>
                  <a:pt x="371" y="320"/>
                  <a:pt x="371" y="320"/>
                </a:cubicBezTo>
                <a:cubicBezTo>
                  <a:pt x="372" y="324"/>
                  <a:pt x="372" y="329"/>
                  <a:pt x="371" y="334"/>
                </a:cubicBezTo>
                <a:cubicBezTo>
                  <a:pt x="368" y="342"/>
                  <a:pt x="363" y="350"/>
                  <a:pt x="355" y="354"/>
                </a:cubicBezTo>
                <a:cubicBezTo>
                  <a:pt x="350" y="357"/>
                  <a:pt x="344" y="359"/>
                  <a:pt x="338" y="359"/>
                </a:cubicBezTo>
                <a:cubicBezTo>
                  <a:pt x="336" y="359"/>
                  <a:pt x="334" y="358"/>
                  <a:pt x="332" y="358"/>
                </a:cubicBezTo>
                <a:cubicBezTo>
                  <a:pt x="330" y="365"/>
                  <a:pt x="325" y="372"/>
                  <a:pt x="318" y="376"/>
                </a:cubicBezTo>
                <a:cubicBezTo>
                  <a:pt x="313" y="380"/>
                  <a:pt x="307" y="381"/>
                  <a:pt x="301" y="381"/>
                </a:cubicBezTo>
                <a:cubicBezTo>
                  <a:pt x="292" y="381"/>
                  <a:pt x="283" y="377"/>
                  <a:pt x="277" y="370"/>
                </a:cubicBezTo>
                <a:cubicBezTo>
                  <a:pt x="274" y="374"/>
                  <a:pt x="271" y="377"/>
                  <a:pt x="267" y="379"/>
                </a:cubicBezTo>
                <a:cubicBezTo>
                  <a:pt x="261" y="382"/>
                  <a:pt x="256" y="384"/>
                  <a:pt x="250" y="384"/>
                </a:cubicBezTo>
                <a:cubicBezTo>
                  <a:pt x="241" y="384"/>
                  <a:pt x="232" y="380"/>
                  <a:pt x="226" y="374"/>
                </a:cubicBezTo>
                <a:cubicBezTo>
                  <a:pt x="224" y="376"/>
                  <a:pt x="221" y="379"/>
                  <a:pt x="217" y="381"/>
                </a:cubicBezTo>
                <a:cubicBezTo>
                  <a:pt x="212" y="384"/>
                  <a:pt x="207" y="385"/>
                  <a:pt x="202" y="385"/>
                </a:cubicBezTo>
                <a:cubicBezTo>
                  <a:pt x="190" y="385"/>
                  <a:pt x="178" y="379"/>
                  <a:pt x="172" y="368"/>
                </a:cubicBezTo>
                <a:cubicBezTo>
                  <a:pt x="143" y="320"/>
                  <a:pt x="143" y="320"/>
                  <a:pt x="143" y="320"/>
                </a:cubicBezTo>
                <a:cubicBezTo>
                  <a:pt x="128" y="320"/>
                  <a:pt x="128" y="320"/>
                  <a:pt x="128" y="320"/>
                </a:cubicBezTo>
                <a:cubicBezTo>
                  <a:pt x="128" y="330"/>
                  <a:pt x="128" y="330"/>
                  <a:pt x="128" y="330"/>
                </a:cubicBezTo>
                <a:cubicBezTo>
                  <a:pt x="128" y="336"/>
                  <a:pt x="123" y="341"/>
                  <a:pt x="117" y="341"/>
                </a:cubicBezTo>
                <a:cubicBezTo>
                  <a:pt x="106" y="341"/>
                  <a:pt x="106" y="341"/>
                  <a:pt x="106" y="341"/>
                </a:cubicBezTo>
                <a:cubicBezTo>
                  <a:pt x="100" y="341"/>
                  <a:pt x="96" y="336"/>
                  <a:pt x="96" y="330"/>
                </a:cubicBezTo>
                <a:cubicBezTo>
                  <a:pt x="96" y="324"/>
                  <a:pt x="100" y="320"/>
                  <a:pt x="106" y="320"/>
                </a:cubicBezTo>
                <a:cubicBezTo>
                  <a:pt x="106" y="170"/>
                  <a:pt x="106" y="170"/>
                  <a:pt x="106" y="170"/>
                </a:cubicBezTo>
                <a:cubicBezTo>
                  <a:pt x="100" y="170"/>
                  <a:pt x="96" y="166"/>
                  <a:pt x="96" y="160"/>
                </a:cubicBezTo>
                <a:cubicBezTo>
                  <a:pt x="96" y="154"/>
                  <a:pt x="100" y="149"/>
                  <a:pt x="106" y="149"/>
                </a:cubicBezTo>
                <a:cubicBezTo>
                  <a:pt x="117" y="149"/>
                  <a:pt x="117" y="149"/>
                  <a:pt x="117" y="149"/>
                </a:cubicBezTo>
                <a:cubicBezTo>
                  <a:pt x="123" y="149"/>
                  <a:pt x="128" y="154"/>
                  <a:pt x="128" y="160"/>
                </a:cubicBezTo>
                <a:cubicBezTo>
                  <a:pt x="128" y="181"/>
                  <a:pt x="128" y="181"/>
                  <a:pt x="128" y="181"/>
                </a:cubicBezTo>
                <a:cubicBezTo>
                  <a:pt x="224" y="181"/>
                  <a:pt x="224" y="181"/>
                  <a:pt x="224" y="181"/>
                </a:cubicBezTo>
                <a:cubicBezTo>
                  <a:pt x="224" y="181"/>
                  <a:pt x="224" y="181"/>
                  <a:pt x="224" y="181"/>
                </a:cubicBezTo>
                <a:cubicBezTo>
                  <a:pt x="261" y="161"/>
                  <a:pt x="261" y="161"/>
                  <a:pt x="261" y="161"/>
                </a:cubicBezTo>
                <a:cubicBezTo>
                  <a:pt x="264" y="160"/>
                  <a:pt x="267" y="159"/>
                  <a:pt x="269" y="160"/>
                </a:cubicBezTo>
                <a:cubicBezTo>
                  <a:pt x="343" y="181"/>
                  <a:pt x="343" y="181"/>
                  <a:pt x="343" y="181"/>
                </a:cubicBezTo>
                <a:cubicBezTo>
                  <a:pt x="384" y="181"/>
                  <a:pt x="384" y="181"/>
                  <a:pt x="384" y="181"/>
                </a:cubicBezTo>
                <a:cubicBezTo>
                  <a:pt x="384" y="160"/>
                  <a:pt x="384" y="160"/>
                  <a:pt x="384" y="160"/>
                </a:cubicBezTo>
                <a:cubicBezTo>
                  <a:pt x="384" y="154"/>
                  <a:pt x="388" y="149"/>
                  <a:pt x="394" y="149"/>
                </a:cubicBezTo>
                <a:cubicBezTo>
                  <a:pt x="405" y="149"/>
                  <a:pt x="405" y="149"/>
                  <a:pt x="405" y="149"/>
                </a:cubicBezTo>
                <a:cubicBezTo>
                  <a:pt x="411" y="149"/>
                  <a:pt x="416" y="154"/>
                  <a:pt x="416" y="160"/>
                </a:cubicBezTo>
                <a:cubicBezTo>
                  <a:pt x="416" y="166"/>
                  <a:pt x="411" y="170"/>
                  <a:pt x="405" y="170"/>
                </a:cubicBezTo>
                <a:cubicBezTo>
                  <a:pt x="405" y="320"/>
                  <a:pt x="405" y="320"/>
                  <a:pt x="405" y="320"/>
                </a:cubicBezTo>
                <a:cubicBezTo>
                  <a:pt x="411" y="320"/>
                  <a:pt x="416" y="324"/>
                  <a:pt x="416" y="330"/>
                </a:cubicBezTo>
                <a:close/>
                <a:moveTo>
                  <a:pt x="349" y="319"/>
                </a:moveTo>
                <a:cubicBezTo>
                  <a:pt x="350" y="322"/>
                  <a:pt x="351" y="325"/>
                  <a:pt x="350" y="328"/>
                </a:cubicBezTo>
                <a:cubicBezTo>
                  <a:pt x="349" y="332"/>
                  <a:pt x="347" y="334"/>
                  <a:pt x="344" y="336"/>
                </a:cubicBezTo>
                <a:cubicBezTo>
                  <a:pt x="342" y="337"/>
                  <a:pt x="338" y="338"/>
                  <a:pt x="335" y="337"/>
                </a:cubicBezTo>
                <a:cubicBezTo>
                  <a:pt x="332" y="336"/>
                  <a:pt x="330" y="334"/>
                  <a:pt x="328" y="332"/>
                </a:cubicBezTo>
                <a:cubicBezTo>
                  <a:pt x="328" y="332"/>
                  <a:pt x="328" y="332"/>
                  <a:pt x="328" y="332"/>
                </a:cubicBezTo>
                <a:cubicBezTo>
                  <a:pt x="328" y="332"/>
                  <a:pt x="328" y="332"/>
                  <a:pt x="328" y="331"/>
                </a:cubicBezTo>
                <a:cubicBezTo>
                  <a:pt x="294" y="274"/>
                  <a:pt x="294" y="274"/>
                  <a:pt x="294" y="274"/>
                </a:cubicBezTo>
                <a:cubicBezTo>
                  <a:pt x="291" y="268"/>
                  <a:pt x="284" y="267"/>
                  <a:pt x="279" y="270"/>
                </a:cubicBezTo>
                <a:cubicBezTo>
                  <a:pt x="274" y="273"/>
                  <a:pt x="272" y="279"/>
                  <a:pt x="275" y="284"/>
                </a:cubicBezTo>
                <a:cubicBezTo>
                  <a:pt x="310" y="343"/>
                  <a:pt x="310" y="343"/>
                  <a:pt x="310" y="343"/>
                </a:cubicBezTo>
                <a:cubicBezTo>
                  <a:pt x="310" y="343"/>
                  <a:pt x="310" y="343"/>
                  <a:pt x="310" y="343"/>
                </a:cubicBezTo>
                <a:cubicBezTo>
                  <a:pt x="313" y="348"/>
                  <a:pt x="313" y="355"/>
                  <a:pt x="307" y="358"/>
                </a:cubicBezTo>
                <a:cubicBezTo>
                  <a:pt x="301" y="361"/>
                  <a:pt x="294" y="359"/>
                  <a:pt x="290" y="353"/>
                </a:cubicBezTo>
                <a:cubicBezTo>
                  <a:pt x="258" y="300"/>
                  <a:pt x="258" y="300"/>
                  <a:pt x="258" y="300"/>
                </a:cubicBezTo>
                <a:cubicBezTo>
                  <a:pt x="255" y="295"/>
                  <a:pt x="249" y="293"/>
                  <a:pt x="243" y="296"/>
                </a:cubicBezTo>
                <a:cubicBezTo>
                  <a:pt x="238" y="299"/>
                  <a:pt x="237" y="306"/>
                  <a:pt x="240" y="311"/>
                </a:cubicBezTo>
                <a:cubicBezTo>
                  <a:pt x="260" y="345"/>
                  <a:pt x="260" y="345"/>
                  <a:pt x="260" y="345"/>
                </a:cubicBezTo>
                <a:cubicBezTo>
                  <a:pt x="262" y="347"/>
                  <a:pt x="262" y="350"/>
                  <a:pt x="261" y="353"/>
                </a:cubicBezTo>
                <a:cubicBezTo>
                  <a:pt x="261" y="356"/>
                  <a:pt x="259" y="359"/>
                  <a:pt x="256" y="361"/>
                </a:cubicBezTo>
                <a:cubicBezTo>
                  <a:pt x="250" y="364"/>
                  <a:pt x="243" y="362"/>
                  <a:pt x="239" y="357"/>
                </a:cubicBezTo>
                <a:cubicBezTo>
                  <a:pt x="239" y="357"/>
                  <a:pt x="239" y="357"/>
                  <a:pt x="239" y="357"/>
                </a:cubicBezTo>
                <a:cubicBezTo>
                  <a:pt x="228" y="337"/>
                  <a:pt x="228" y="337"/>
                  <a:pt x="228" y="337"/>
                </a:cubicBezTo>
                <a:cubicBezTo>
                  <a:pt x="228" y="337"/>
                  <a:pt x="228" y="337"/>
                  <a:pt x="228" y="337"/>
                </a:cubicBezTo>
                <a:cubicBezTo>
                  <a:pt x="228" y="337"/>
                  <a:pt x="228" y="337"/>
                  <a:pt x="228" y="337"/>
                </a:cubicBezTo>
                <a:cubicBezTo>
                  <a:pt x="220" y="325"/>
                  <a:pt x="220" y="325"/>
                  <a:pt x="220" y="325"/>
                </a:cubicBezTo>
                <a:cubicBezTo>
                  <a:pt x="217" y="320"/>
                  <a:pt x="210" y="319"/>
                  <a:pt x="206" y="322"/>
                </a:cubicBezTo>
                <a:cubicBezTo>
                  <a:pt x="201" y="325"/>
                  <a:pt x="199" y="332"/>
                  <a:pt x="202" y="337"/>
                </a:cubicBezTo>
                <a:cubicBezTo>
                  <a:pt x="210" y="348"/>
                  <a:pt x="210" y="348"/>
                  <a:pt x="210" y="348"/>
                </a:cubicBezTo>
                <a:cubicBezTo>
                  <a:pt x="211" y="350"/>
                  <a:pt x="214" y="358"/>
                  <a:pt x="207" y="363"/>
                </a:cubicBezTo>
                <a:cubicBezTo>
                  <a:pt x="201" y="366"/>
                  <a:pt x="193" y="362"/>
                  <a:pt x="190" y="357"/>
                </a:cubicBezTo>
                <a:cubicBezTo>
                  <a:pt x="158" y="304"/>
                  <a:pt x="158" y="304"/>
                  <a:pt x="158" y="304"/>
                </a:cubicBezTo>
                <a:cubicBezTo>
                  <a:pt x="156" y="300"/>
                  <a:pt x="153" y="298"/>
                  <a:pt x="149" y="298"/>
                </a:cubicBezTo>
                <a:cubicBezTo>
                  <a:pt x="128" y="298"/>
                  <a:pt x="128" y="298"/>
                  <a:pt x="128" y="298"/>
                </a:cubicBezTo>
                <a:cubicBezTo>
                  <a:pt x="128" y="202"/>
                  <a:pt x="128" y="202"/>
                  <a:pt x="128" y="202"/>
                </a:cubicBezTo>
                <a:cubicBezTo>
                  <a:pt x="184" y="202"/>
                  <a:pt x="184" y="202"/>
                  <a:pt x="184" y="202"/>
                </a:cubicBezTo>
                <a:cubicBezTo>
                  <a:pt x="176" y="207"/>
                  <a:pt x="176" y="207"/>
                  <a:pt x="176" y="207"/>
                </a:cubicBezTo>
                <a:cubicBezTo>
                  <a:pt x="166" y="213"/>
                  <a:pt x="160" y="223"/>
                  <a:pt x="160" y="234"/>
                </a:cubicBezTo>
                <a:cubicBezTo>
                  <a:pt x="160" y="244"/>
                  <a:pt x="164" y="254"/>
                  <a:pt x="170" y="260"/>
                </a:cubicBezTo>
                <a:cubicBezTo>
                  <a:pt x="177" y="265"/>
                  <a:pt x="185" y="267"/>
                  <a:pt x="193" y="266"/>
                </a:cubicBezTo>
                <a:cubicBezTo>
                  <a:pt x="307" y="247"/>
                  <a:pt x="307" y="247"/>
                  <a:pt x="307" y="247"/>
                </a:cubicBezTo>
                <a:lnTo>
                  <a:pt x="349" y="319"/>
                </a:lnTo>
                <a:close/>
                <a:moveTo>
                  <a:pt x="341" y="202"/>
                </a:moveTo>
                <a:cubicBezTo>
                  <a:pt x="384" y="202"/>
                  <a:pt x="384" y="202"/>
                  <a:pt x="384" y="202"/>
                </a:cubicBezTo>
                <a:cubicBezTo>
                  <a:pt x="384" y="298"/>
                  <a:pt x="384" y="298"/>
                  <a:pt x="384" y="298"/>
                </a:cubicBezTo>
                <a:cubicBezTo>
                  <a:pt x="362" y="298"/>
                  <a:pt x="362" y="298"/>
                  <a:pt x="362" y="298"/>
                </a:cubicBezTo>
                <a:cubicBezTo>
                  <a:pt x="362" y="298"/>
                  <a:pt x="362" y="299"/>
                  <a:pt x="361" y="299"/>
                </a:cubicBezTo>
                <a:cubicBezTo>
                  <a:pt x="322" y="230"/>
                  <a:pt x="322" y="230"/>
                  <a:pt x="322" y="230"/>
                </a:cubicBezTo>
                <a:cubicBezTo>
                  <a:pt x="320" y="226"/>
                  <a:pt x="316" y="224"/>
                  <a:pt x="311" y="225"/>
                </a:cubicBezTo>
                <a:cubicBezTo>
                  <a:pt x="190" y="245"/>
                  <a:pt x="190" y="245"/>
                  <a:pt x="190" y="245"/>
                </a:cubicBezTo>
                <a:cubicBezTo>
                  <a:pt x="187" y="246"/>
                  <a:pt x="185" y="245"/>
                  <a:pt x="184" y="244"/>
                </a:cubicBezTo>
                <a:cubicBezTo>
                  <a:pt x="182" y="242"/>
                  <a:pt x="181" y="238"/>
                  <a:pt x="181" y="234"/>
                </a:cubicBezTo>
                <a:cubicBezTo>
                  <a:pt x="181" y="229"/>
                  <a:pt x="184" y="227"/>
                  <a:pt x="186" y="226"/>
                </a:cubicBezTo>
                <a:cubicBezTo>
                  <a:pt x="268" y="182"/>
                  <a:pt x="268" y="182"/>
                  <a:pt x="268" y="182"/>
                </a:cubicBezTo>
                <a:cubicBezTo>
                  <a:pt x="338" y="202"/>
                  <a:pt x="338" y="202"/>
                  <a:pt x="338" y="202"/>
                </a:cubicBezTo>
                <a:cubicBezTo>
                  <a:pt x="339" y="202"/>
                  <a:pt x="340" y="202"/>
                  <a:pt x="341" y="202"/>
                </a:cubicBez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GB"/>
          </a:p>
        </p:txBody>
      </p:sp>
      <p:pic>
        <p:nvPicPr>
          <p:cNvPr id="2" name="Grafik 1" descr="Ein Bild, das Text enthält.&#10;&#10;Automatisch generierte Beschreibung">
            <a:extLst>
              <a:ext uri="{FF2B5EF4-FFF2-40B4-BE49-F238E27FC236}">
                <a16:creationId xmlns:a16="http://schemas.microsoft.com/office/drawing/2014/main" id="{F34E876E-813A-5F15-317D-A94D1CC86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190989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6" y="1770478"/>
            <a:ext cx="5553074" cy="1325563"/>
          </a:xfrm>
        </p:spPr>
        <p:txBody>
          <a:bodyPr/>
          <a:lstStyle/>
          <a:p>
            <a:r>
              <a:rPr lang="de-DE" dirty="0"/>
              <a:t>Zentrale Fragestellung:</a:t>
            </a:r>
            <a:endParaRPr lang="de-AT" dirty="0">
              <a:solidFill>
                <a:schemeClr val="accent2"/>
              </a:solidFill>
            </a:endParaRPr>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3548713"/>
            <a:ext cx="5553074" cy="1423846"/>
          </a:xfrm>
        </p:spPr>
        <p:txBody>
          <a:bodyPr/>
          <a:lstStyle/>
          <a:p>
            <a:r>
              <a:rPr lang="de-AT" i="1" dirty="0"/>
              <a:t>Ermöglichen die Arbeitszeitregelungen in unserem Betrieb </a:t>
            </a:r>
            <a:r>
              <a:rPr lang="de-AT" b="1" i="1" dirty="0"/>
              <a:t>Vereinbarkeit mit unterschiedlichen Lebensphasen </a:t>
            </a:r>
            <a:r>
              <a:rPr lang="de-AT" i="1" dirty="0"/>
              <a:t>und Karriereverläufen?</a:t>
            </a: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9</a:t>
            </a:fld>
            <a:endParaRPr lang="de-AT"/>
          </a:p>
        </p:txBody>
      </p:sp>
      <p:sp>
        <p:nvSpPr>
          <p:cNvPr id="6" name="Fußzeilenplatzhalter 5">
            <a:extLst>
              <a:ext uri="{FF2B5EF4-FFF2-40B4-BE49-F238E27FC236}">
                <a16:creationId xmlns:a16="http://schemas.microsoft.com/office/drawing/2014/main" id="{5A938EF7-4BAE-78BA-5894-D8CDECC3098E}"/>
              </a:ext>
            </a:extLst>
          </p:cNvPr>
          <p:cNvSpPr>
            <a:spLocks noGrp="1"/>
          </p:cNvSpPr>
          <p:nvPr>
            <p:ph type="ftr" sz="quarter" idx="11"/>
          </p:nvPr>
        </p:nvSpPr>
        <p:spPr/>
        <p:txBody>
          <a:bodyPr/>
          <a:lstStyle/>
          <a:p>
            <a:r>
              <a:rPr lang="de-DE"/>
              <a:t>Demografieberatung Digi+</a:t>
            </a:r>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7" name="Bildplatzhalter 6">
            <a:extLst>
              <a:ext uri="{FF2B5EF4-FFF2-40B4-BE49-F238E27FC236}">
                <a16:creationId xmlns:a16="http://schemas.microsoft.com/office/drawing/2014/main" id="{63AAB79F-125B-C276-84DE-2695A103CF25}"/>
              </a:ext>
            </a:extLst>
          </p:cNvPr>
          <p:cNvSpPr>
            <a:spLocks noGrp="1"/>
          </p:cNvSpPr>
          <p:nvPr>
            <p:ph type="pic" sz="quarter" idx="13"/>
          </p:nvPr>
        </p:nvSpPr>
        <p:spPr/>
        <p:txBody>
          <a:bodyPr/>
          <a:lstStyle/>
          <a:p>
            <a:endParaRPr lang="de-DE"/>
          </a:p>
        </p:txBody>
      </p:sp>
      <p:pic>
        <p:nvPicPr>
          <p:cNvPr id="11" name="Bildplatzhalter 8" descr="Ein Bild, das Person, Küche, drinnen, Vorbereiten enthält.&#10;&#10;Automatisch generierte Beschreibung">
            <a:extLst>
              <a:ext uri="{FF2B5EF4-FFF2-40B4-BE49-F238E27FC236}">
                <a16:creationId xmlns:a16="http://schemas.microsoft.com/office/drawing/2014/main" id="{20167300-78D9-9B3D-E979-60BD8EC7BA5E}"/>
              </a:ext>
            </a:extLst>
          </p:cNvPr>
          <p:cNvPicPr>
            <a:picLocks noChangeAspect="1"/>
          </p:cNvPicPr>
          <p:nvPr/>
        </p:nvPicPr>
        <p:blipFill>
          <a:blip r:embed="rId2">
            <a:extLst>
              <a:ext uri="{28A0092B-C50C-407E-A947-70E740481C1C}">
                <a14:useLocalDpi xmlns:a14="http://schemas.microsoft.com/office/drawing/2010/main" val="0"/>
              </a:ext>
            </a:extLst>
          </a:blip>
          <a:srcRect t="5187" b="5187"/>
          <a:stretch>
            <a:fillRect/>
          </a:stretch>
        </p:blipFill>
        <p:spPr>
          <a:xfrm>
            <a:off x="-106194" y="3803"/>
            <a:ext cx="5135394" cy="6904367"/>
          </a:xfrm>
          <a:prstGeom prst="rect">
            <a:avLst/>
          </a:prstGeom>
        </p:spPr>
      </p:pic>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315077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10</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DE" sz="3600" dirty="0">
                <a:solidFill>
                  <a:schemeClr val="accent1"/>
                </a:solidFill>
              </a:rPr>
              <a:t>Führungskräfte und Arbeitszeit</a:t>
            </a:r>
            <a:endParaRPr lang="de-AT" sz="3600" dirty="0">
              <a:solidFill>
                <a:schemeClr val="accent1"/>
              </a:solidFill>
            </a:endParaRPr>
          </a:p>
        </p:txBody>
      </p:sp>
      <p:sp>
        <p:nvSpPr>
          <p:cNvPr id="5" name="Textplatzhalter 4">
            <a:extLst>
              <a:ext uri="{FF2B5EF4-FFF2-40B4-BE49-F238E27FC236}">
                <a16:creationId xmlns:a16="http://schemas.microsoft.com/office/drawing/2014/main" id="{EBAE91D6-248D-18BB-57C1-A494C92C6BEF}"/>
              </a:ext>
            </a:extLst>
          </p:cNvPr>
          <p:cNvSpPr>
            <a:spLocks noGrp="1"/>
          </p:cNvSpPr>
          <p:nvPr>
            <p:ph type="body" idx="1"/>
          </p:nvPr>
        </p:nvSpPr>
        <p:spPr>
          <a:xfrm>
            <a:off x="838200" y="4460429"/>
            <a:ext cx="10515600" cy="886009"/>
          </a:xfrm>
        </p:spPr>
        <p:txBody>
          <a:bodyPr/>
          <a:lstStyle/>
          <a:p>
            <a:r>
              <a:rPr lang="de-DE" dirty="0"/>
              <a:t>Aufgaben, Herausforderungen und erfolgreiches Management</a:t>
            </a:r>
            <a:endParaRPr lang="de-AT" dirty="0">
              <a:solidFill>
                <a:schemeClr val="bg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Tree>
    <p:extLst>
      <p:ext uri="{BB962C8B-B14F-4D97-AF65-F5344CB8AC3E}">
        <p14:creationId xmlns:p14="http://schemas.microsoft.com/office/powerpoint/2010/main" val="3220244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433EED-AB09-C558-B79C-EBF24C4600F4}"/>
              </a:ext>
            </a:extLst>
          </p:cNvPr>
          <p:cNvSpPr>
            <a:spLocks noGrp="1"/>
          </p:cNvSpPr>
          <p:nvPr>
            <p:ph type="title"/>
          </p:nvPr>
        </p:nvSpPr>
        <p:spPr>
          <a:xfrm>
            <a:off x="597810" y="142250"/>
            <a:ext cx="7230035" cy="1325563"/>
          </a:xfrm>
        </p:spPr>
        <p:txBody>
          <a:bodyPr/>
          <a:lstStyle/>
          <a:p>
            <a:r>
              <a:rPr lang="de-DE" dirty="0"/>
              <a:t>Führungskräfte und Arbeitszeit</a:t>
            </a:r>
          </a:p>
        </p:txBody>
      </p:sp>
      <p:sp>
        <p:nvSpPr>
          <p:cNvPr id="4" name="Foliennummernplatzhalter 3">
            <a:extLst>
              <a:ext uri="{FF2B5EF4-FFF2-40B4-BE49-F238E27FC236}">
                <a16:creationId xmlns:a16="http://schemas.microsoft.com/office/drawing/2014/main" id="{09ECF276-94B1-2555-927F-58CD8F7720B3}"/>
              </a:ext>
            </a:extLst>
          </p:cNvPr>
          <p:cNvSpPr>
            <a:spLocks noGrp="1"/>
          </p:cNvSpPr>
          <p:nvPr>
            <p:ph type="sldNum" sz="quarter" idx="12"/>
          </p:nvPr>
        </p:nvSpPr>
        <p:spPr/>
        <p:txBody>
          <a:bodyPr/>
          <a:lstStyle/>
          <a:p>
            <a:fld id="{5355FB0E-4B63-47FD-937C-4B994ACB8B58}" type="slidenum">
              <a:rPr lang="de-AT" smtClean="0"/>
              <a:t>11</a:t>
            </a:fld>
            <a:endParaRPr lang="de-AT"/>
          </a:p>
        </p:txBody>
      </p:sp>
      <p:sp>
        <p:nvSpPr>
          <p:cNvPr id="5" name="Fußzeilenplatzhalter 4">
            <a:extLst>
              <a:ext uri="{FF2B5EF4-FFF2-40B4-BE49-F238E27FC236}">
                <a16:creationId xmlns:a16="http://schemas.microsoft.com/office/drawing/2014/main" id="{818ABC4A-628B-B357-975C-FF9E219C0C4B}"/>
              </a:ext>
            </a:extLst>
          </p:cNvPr>
          <p:cNvSpPr>
            <a:spLocks noGrp="1"/>
          </p:cNvSpPr>
          <p:nvPr>
            <p:ph type="ftr" sz="quarter" idx="11"/>
          </p:nvPr>
        </p:nvSpPr>
        <p:spPr/>
        <p:txBody>
          <a:bodyPr/>
          <a:lstStyle/>
          <a:p>
            <a:r>
              <a:rPr lang="de-DE"/>
              <a:t>Demografieberatung Digi+</a:t>
            </a:r>
            <a:endParaRPr lang="de-AT" dirty="0"/>
          </a:p>
        </p:txBody>
      </p:sp>
      <p:sp>
        <p:nvSpPr>
          <p:cNvPr id="45" name="CustomShape 5">
            <a:extLst>
              <a:ext uri="{FF2B5EF4-FFF2-40B4-BE49-F238E27FC236}">
                <a16:creationId xmlns:a16="http://schemas.microsoft.com/office/drawing/2014/main" id="{9988F309-EEB6-5EC0-A327-95BAAE8FF803}"/>
              </a:ext>
            </a:extLst>
          </p:cNvPr>
          <p:cNvSpPr/>
          <p:nvPr/>
        </p:nvSpPr>
        <p:spPr>
          <a:xfrm>
            <a:off x="8081758" y="1618096"/>
            <a:ext cx="3239640" cy="418680"/>
          </a:xfrm>
          <a:prstGeom prst="rect">
            <a:avLst/>
          </a:prstGeom>
          <a:solidFill>
            <a:schemeClr val="accent2"/>
          </a:solidFill>
          <a:ln w="9360">
            <a:solidFill>
              <a:schemeClr val="accent2"/>
            </a:solidFill>
            <a:miter/>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pPr>
            <a:r>
              <a:rPr lang="de-DE" sz="1400" strike="noStrike" spc="-1">
                <a:solidFill>
                  <a:srgbClr val="FFFFFF"/>
                </a:solidFill>
              </a:rPr>
              <a:t>Wissensträger</a:t>
            </a:r>
            <a:endParaRPr lang="de-DE" sz="1400" strike="noStrike" spc="-1"/>
          </a:p>
        </p:txBody>
      </p:sp>
      <p:sp>
        <p:nvSpPr>
          <p:cNvPr id="46" name="CustomShape 6">
            <a:extLst>
              <a:ext uri="{FF2B5EF4-FFF2-40B4-BE49-F238E27FC236}">
                <a16:creationId xmlns:a16="http://schemas.microsoft.com/office/drawing/2014/main" id="{9049C269-8C25-BBF5-53C5-577B0CB3524C}"/>
              </a:ext>
            </a:extLst>
          </p:cNvPr>
          <p:cNvSpPr/>
          <p:nvPr/>
        </p:nvSpPr>
        <p:spPr>
          <a:xfrm>
            <a:off x="8143226" y="1986047"/>
            <a:ext cx="3239640" cy="1009440"/>
          </a:xfrm>
          <a:prstGeom prst="rect">
            <a:avLst/>
          </a:prstGeom>
          <a:noFill/>
          <a:ln w="9360">
            <a:solidFill>
              <a:schemeClr val="accent2"/>
            </a:solidFill>
            <a:miter/>
          </a:ln>
        </p:spPr>
        <p:style>
          <a:lnRef idx="0">
            <a:scrgbClr r="0" g="0" b="0"/>
          </a:lnRef>
          <a:fillRef idx="0">
            <a:scrgbClr r="0" g="0" b="0"/>
          </a:fillRef>
          <a:effectRef idx="0">
            <a:scrgbClr r="0" g="0" b="0"/>
          </a:effectRef>
          <a:fontRef idx="minor"/>
        </p:style>
        <p:txBody>
          <a:bodyPr tIns="91440" bIns="91440">
            <a:noAutofit/>
          </a:bodyPr>
          <a:lstStyle/>
          <a:p>
            <a:pPr marL="182520" indent="-182160">
              <a:lnSpc>
                <a:spcPct val="110000"/>
              </a:lnSpc>
              <a:buClr>
                <a:srgbClr val="1F497D"/>
              </a:buClr>
              <a:buFont typeface="Symbol" charset="2"/>
              <a:buChar char=""/>
            </a:pPr>
            <a:r>
              <a:rPr lang="de-DE" sz="1300" strike="noStrike" spc="-1" dirty="0">
                <a:solidFill>
                  <a:srgbClr val="1F497D"/>
                </a:solidFill>
              </a:rPr>
              <a:t>FKs wissen am besten über die betrieblichen Anforderungen in ihrer Abteilung Bescheid.</a:t>
            </a:r>
            <a:endParaRPr lang="de-DE" sz="1300" strike="noStrike" spc="-1" dirty="0"/>
          </a:p>
        </p:txBody>
      </p:sp>
      <p:sp>
        <p:nvSpPr>
          <p:cNvPr id="47" name="CustomShape 7">
            <a:extLst>
              <a:ext uri="{FF2B5EF4-FFF2-40B4-BE49-F238E27FC236}">
                <a16:creationId xmlns:a16="http://schemas.microsoft.com/office/drawing/2014/main" id="{EC235A79-09BC-6134-2112-12C29C55CB01}"/>
              </a:ext>
            </a:extLst>
          </p:cNvPr>
          <p:cNvSpPr/>
          <p:nvPr/>
        </p:nvSpPr>
        <p:spPr>
          <a:xfrm>
            <a:off x="973188" y="1619803"/>
            <a:ext cx="3239640" cy="418680"/>
          </a:xfrm>
          <a:prstGeom prst="rect">
            <a:avLst/>
          </a:prstGeom>
          <a:solidFill>
            <a:schemeClr val="accent2"/>
          </a:solidFill>
          <a:ln w="9360">
            <a:solidFill>
              <a:schemeClr val="accent2"/>
            </a:solidFill>
            <a:miter/>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pPr>
            <a:r>
              <a:rPr lang="de-DE" sz="1400" strike="noStrike" spc="-1" dirty="0">
                <a:solidFill>
                  <a:srgbClr val="FFFFFF"/>
                </a:solidFill>
              </a:rPr>
              <a:t>Multiplikatoren</a:t>
            </a:r>
            <a:endParaRPr lang="de-DE" sz="1400" strike="noStrike" spc="-1" dirty="0"/>
          </a:p>
        </p:txBody>
      </p:sp>
      <p:sp>
        <p:nvSpPr>
          <p:cNvPr id="48" name="CustomShape 8">
            <a:extLst>
              <a:ext uri="{FF2B5EF4-FFF2-40B4-BE49-F238E27FC236}">
                <a16:creationId xmlns:a16="http://schemas.microsoft.com/office/drawing/2014/main" id="{91D967F8-26F5-2FEB-6402-FDD39CCCA26B}"/>
              </a:ext>
            </a:extLst>
          </p:cNvPr>
          <p:cNvSpPr/>
          <p:nvPr/>
        </p:nvSpPr>
        <p:spPr>
          <a:xfrm>
            <a:off x="898075" y="2046987"/>
            <a:ext cx="3239640" cy="1611403"/>
          </a:xfrm>
          <a:prstGeom prst="rect">
            <a:avLst/>
          </a:prstGeom>
          <a:noFill/>
          <a:ln w="9360">
            <a:solidFill>
              <a:schemeClr val="accent2"/>
            </a:solidFill>
            <a:miter/>
          </a:ln>
        </p:spPr>
        <p:style>
          <a:lnRef idx="0">
            <a:scrgbClr r="0" g="0" b="0"/>
          </a:lnRef>
          <a:fillRef idx="0">
            <a:scrgbClr r="0" g="0" b="0"/>
          </a:fillRef>
          <a:effectRef idx="0">
            <a:scrgbClr r="0" g="0" b="0"/>
          </a:effectRef>
          <a:fontRef idx="minor"/>
        </p:style>
        <p:txBody>
          <a:bodyPr tIns="91440" bIns="91440">
            <a:noAutofit/>
          </a:bodyPr>
          <a:lstStyle/>
          <a:p>
            <a:pPr marL="182520" indent="-182160">
              <a:lnSpc>
                <a:spcPct val="110000"/>
              </a:lnSpc>
              <a:buClr>
                <a:srgbClr val="1F497D"/>
              </a:buClr>
              <a:buFont typeface="Symbol" charset="2"/>
              <a:buChar char=""/>
            </a:pPr>
            <a:r>
              <a:rPr lang="de-DE" sz="1300" strike="noStrike" spc="-1" dirty="0">
                <a:solidFill>
                  <a:srgbClr val="1F497D"/>
                </a:solidFill>
              </a:rPr>
              <a:t>FKs sind über Ziele und Details der Arbeitszeitregelungen informiert  und geben diese an Mitarbeitende weiter.</a:t>
            </a:r>
            <a:endParaRPr lang="de-DE" sz="1300" strike="noStrike" spc="-1" dirty="0"/>
          </a:p>
          <a:p>
            <a:pPr marL="182520" indent="-182160">
              <a:lnSpc>
                <a:spcPct val="110000"/>
              </a:lnSpc>
              <a:buClr>
                <a:srgbClr val="1F497D"/>
              </a:buClr>
              <a:buFont typeface="Symbol" charset="2"/>
              <a:buChar char=""/>
            </a:pPr>
            <a:r>
              <a:rPr lang="de-DE" sz="1300" strike="noStrike" spc="-1" dirty="0">
                <a:solidFill>
                  <a:srgbClr val="1F497D"/>
                </a:solidFill>
              </a:rPr>
              <a:t>FKs sind im Alltag die ersten Ansprechpersonen für Mitarbeitende</a:t>
            </a:r>
            <a:endParaRPr lang="de-DE" sz="1300" strike="noStrike" spc="-1" dirty="0"/>
          </a:p>
        </p:txBody>
      </p:sp>
      <p:sp>
        <p:nvSpPr>
          <p:cNvPr id="49" name="CustomShape 9">
            <a:extLst>
              <a:ext uri="{FF2B5EF4-FFF2-40B4-BE49-F238E27FC236}">
                <a16:creationId xmlns:a16="http://schemas.microsoft.com/office/drawing/2014/main" id="{FF7A5009-B4B5-36A2-43BF-4262E0858554}"/>
              </a:ext>
            </a:extLst>
          </p:cNvPr>
          <p:cNvSpPr/>
          <p:nvPr/>
        </p:nvSpPr>
        <p:spPr>
          <a:xfrm>
            <a:off x="8081758" y="3272887"/>
            <a:ext cx="3239640" cy="418680"/>
          </a:xfrm>
          <a:prstGeom prst="rect">
            <a:avLst/>
          </a:prstGeom>
          <a:solidFill>
            <a:schemeClr val="accent2"/>
          </a:solidFill>
          <a:ln w="9360">
            <a:solidFill>
              <a:schemeClr val="accent2"/>
            </a:solidFill>
            <a:miter/>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pPr>
            <a:r>
              <a:rPr lang="de-DE" sz="1400" strike="noStrike" spc="-1">
                <a:solidFill>
                  <a:srgbClr val="FFFFFF"/>
                </a:solidFill>
              </a:rPr>
              <a:t>Betroffene</a:t>
            </a:r>
            <a:endParaRPr lang="de-DE" sz="1400" strike="noStrike" spc="-1"/>
          </a:p>
        </p:txBody>
      </p:sp>
      <p:sp>
        <p:nvSpPr>
          <p:cNvPr id="50" name="CustomShape 10">
            <a:extLst>
              <a:ext uri="{FF2B5EF4-FFF2-40B4-BE49-F238E27FC236}">
                <a16:creationId xmlns:a16="http://schemas.microsoft.com/office/drawing/2014/main" id="{A259ABD8-0C89-7088-806A-757D98EF0F92}"/>
              </a:ext>
            </a:extLst>
          </p:cNvPr>
          <p:cNvSpPr/>
          <p:nvPr/>
        </p:nvSpPr>
        <p:spPr>
          <a:xfrm>
            <a:off x="8161224" y="3651305"/>
            <a:ext cx="3239640" cy="2288071"/>
          </a:xfrm>
          <a:prstGeom prst="rect">
            <a:avLst/>
          </a:prstGeom>
          <a:noFill/>
          <a:ln w="9360">
            <a:solidFill>
              <a:schemeClr val="accent2"/>
            </a:solidFill>
            <a:miter/>
          </a:ln>
        </p:spPr>
        <p:style>
          <a:lnRef idx="0">
            <a:scrgbClr r="0" g="0" b="0"/>
          </a:lnRef>
          <a:fillRef idx="0">
            <a:scrgbClr r="0" g="0" b="0"/>
          </a:fillRef>
          <a:effectRef idx="0">
            <a:scrgbClr r="0" g="0" b="0"/>
          </a:effectRef>
          <a:fontRef idx="minor"/>
        </p:style>
        <p:txBody>
          <a:bodyPr tIns="91440" bIns="91440">
            <a:noAutofit/>
          </a:bodyPr>
          <a:lstStyle/>
          <a:p>
            <a:pPr marL="182520" indent="-182160">
              <a:lnSpc>
                <a:spcPct val="110000"/>
              </a:lnSpc>
              <a:buClr>
                <a:srgbClr val="1F497D"/>
              </a:buClr>
              <a:buFont typeface="Symbol" charset="2"/>
              <a:buChar char=""/>
            </a:pPr>
            <a:r>
              <a:rPr lang="de-DE" sz="1300" strike="noStrike" spc="-1" dirty="0">
                <a:solidFill>
                  <a:srgbClr val="1F497D"/>
                </a:solidFill>
              </a:rPr>
              <a:t>FKs sind von Änderungen stark betroffen, da sich die eigene Rolle verändert</a:t>
            </a:r>
            <a:endParaRPr lang="de-DE" sz="1300" strike="noStrike" spc="-1" dirty="0"/>
          </a:p>
          <a:p>
            <a:pPr marL="182520" indent="-182160">
              <a:lnSpc>
                <a:spcPct val="110000"/>
              </a:lnSpc>
              <a:buClr>
                <a:srgbClr val="1F497D"/>
              </a:buClr>
              <a:buFont typeface="Symbol" charset="2"/>
              <a:buChar char=""/>
            </a:pPr>
            <a:r>
              <a:rPr lang="de-DE" sz="1300" strike="noStrike" spc="-1" dirty="0">
                <a:solidFill>
                  <a:srgbClr val="1F497D"/>
                </a:solidFill>
              </a:rPr>
              <a:t>Oft ist mehr Vorausplanung und gute Informationspolitik nötig</a:t>
            </a:r>
            <a:endParaRPr lang="de-DE" sz="1300" strike="noStrike" spc="-1" dirty="0"/>
          </a:p>
          <a:p>
            <a:pPr marL="182520" indent="-182160">
              <a:lnSpc>
                <a:spcPct val="110000"/>
              </a:lnSpc>
              <a:buClr>
                <a:srgbClr val="1F497D"/>
              </a:buClr>
              <a:buFont typeface="Symbol" charset="2"/>
              <a:buChar char=""/>
            </a:pPr>
            <a:r>
              <a:rPr lang="de-DE" sz="1300" strike="noStrike" spc="-1" dirty="0">
                <a:solidFill>
                  <a:srgbClr val="1F497D"/>
                </a:solidFill>
              </a:rPr>
              <a:t>Mitarbeitende müssen durch die FKs an ein Denken und Handeln im Sinne der Gesamtorganisation herangeführt werden</a:t>
            </a:r>
            <a:endParaRPr lang="de-DE" sz="1300" strike="noStrike" spc="-1" dirty="0"/>
          </a:p>
        </p:txBody>
      </p:sp>
      <p:sp>
        <p:nvSpPr>
          <p:cNvPr id="51" name="CustomShape 11">
            <a:extLst>
              <a:ext uri="{FF2B5EF4-FFF2-40B4-BE49-F238E27FC236}">
                <a16:creationId xmlns:a16="http://schemas.microsoft.com/office/drawing/2014/main" id="{25A1084C-3D53-234A-5F28-1C7783B6F757}"/>
              </a:ext>
            </a:extLst>
          </p:cNvPr>
          <p:cNvSpPr/>
          <p:nvPr/>
        </p:nvSpPr>
        <p:spPr>
          <a:xfrm>
            <a:off x="4882584" y="1593287"/>
            <a:ext cx="2577240" cy="7855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de-DE" sz="2000" strike="noStrike" spc="-1" dirty="0">
                <a:solidFill>
                  <a:srgbClr val="1F497D"/>
                </a:solidFill>
              </a:rPr>
              <a:t>Führungskräfte sind…</a:t>
            </a:r>
            <a:endParaRPr lang="de-DE" sz="2000" strike="noStrike" spc="-1" dirty="0"/>
          </a:p>
        </p:txBody>
      </p:sp>
      <p:sp>
        <p:nvSpPr>
          <p:cNvPr id="52" name="CustomShape 12">
            <a:extLst>
              <a:ext uri="{FF2B5EF4-FFF2-40B4-BE49-F238E27FC236}">
                <a16:creationId xmlns:a16="http://schemas.microsoft.com/office/drawing/2014/main" id="{409E6104-DD5A-FDA1-24CE-7B3D12A0CE25}"/>
              </a:ext>
            </a:extLst>
          </p:cNvPr>
          <p:cNvSpPr/>
          <p:nvPr/>
        </p:nvSpPr>
        <p:spPr>
          <a:xfrm>
            <a:off x="977541" y="4035617"/>
            <a:ext cx="3239640" cy="418680"/>
          </a:xfrm>
          <a:prstGeom prst="rect">
            <a:avLst/>
          </a:prstGeom>
          <a:solidFill>
            <a:schemeClr val="accent2"/>
          </a:solidFill>
          <a:ln w="9360">
            <a:solidFill>
              <a:schemeClr val="accent2"/>
            </a:solidFill>
            <a:miter/>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pPr>
            <a:r>
              <a:rPr lang="de-DE" sz="1400" strike="noStrike" spc="-1">
                <a:solidFill>
                  <a:srgbClr val="FFFFFF"/>
                </a:solidFill>
              </a:rPr>
              <a:t>Vorbilder</a:t>
            </a:r>
            <a:endParaRPr lang="de-DE" sz="1400" strike="noStrike" spc="-1"/>
          </a:p>
        </p:txBody>
      </p:sp>
      <p:sp>
        <p:nvSpPr>
          <p:cNvPr id="53" name="CustomShape 13">
            <a:extLst>
              <a:ext uri="{FF2B5EF4-FFF2-40B4-BE49-F238E27FC236}">
                <a16:creationId xmlns:a16="http://schemas.microsoft.com/office/drawing/2014/main" id="{F9B1C2A7-3B16-6CE9-9547-C350B4206A5B}"/>
              </a:ext>
            </a:extLst>
          </p:cNvPr>
          <p:cNvSpPr/>
          <p:nvPr/>
        </p:nvSpPr>
        <p:spPr>
          <a:xfrm>
            <a:off x="4434322" y="4361157"/>
            <a:ext cx="3239640" cy="418680"/>
          </a:xfrm>
          <a:prstGeom prst="rect">
            <a:avLst/>
          </a:prstGeom>
          <a:solidFill>
            <a:schemeClr val="accent2"/>
          </a:solidFill>
          <a:ln w="9360">
            <a:solidFill>
              <a:schemeClr val="accent2"/>
            </a:solidFill>
            <a:miter/>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pPr>
            <a:r>
              <a:rPr lang="de-DE" sz="1400" strike="noStrike" spc="-1" dirty="0">
                <a:solidFill>
                  <a:srgbClr val="FFFFFF"/>
                </a:solidFill>
              </a:rPr>
              <a:t>Verantwortliche</a:t>
            </a:r>
            <a:endParaRPr lang="de-DE" sz="1400" strike="noStrike" spc="-1" dirty="0"/>
          </a:p>
        </p:txBody>
      </p:sp>
      <p:sp>
        <p:nvSpPr>
          <p:cNvPr id="54" name="CustomShape 14">
            <a:extLst>
              <a:ext uri="{FF2B5EF4-FFF2-40B4-BE49-F238E27FC236}">
                <a16:creationId xmlns:a16="http://schemas.microsoft.com/office/drawing/2014/main" id="{8EA2A1CA-A5BC-1A49-4323-06B55416F001}"/>
              </a:ext>
            </a:extLst>
          </p:cNvPr>
          <p:cNvSpPr/>
          <p:nvPr/>
        </p:nvSpPr>
        <p:spPr>
          <a:xfrm>
            <a:off x="898075" y="4399806"/>
            <a:ext cx="3239640" cy="1539569"/>
          </a:xfrm>
          <a:prstGeom prst="rect">
            <a:avLst/>
          </a:prstGeom>
          <a:noFill/>
          <a:ln w="9360">
            <a:solidFill>
              <a:schemeClr val="accent2"/>
            </a:solidFill>
            <a:miter/>
          </a:ln>
        </p:spPr>
        <p:style>
          <a:lnRef idx="0">
            <a:scrgbClr r="0" g="0" b="0"/>
          </a:lnRef>
          <a:fillRef idx="0">
            <a:scrgbClr r="0" g="0" b="0"/>
          </a:fillRef>
          <a:effectRef idx="0">
            <a:scrgbClr r="0" g="0" b="0"/>
          </a:effectRef>
          <a:fontRef idx="minor"/>
        </p:style>
        <p:txBody>
          <a:bodyPr tIns="91440" bIns="91440">
            <a:noAutofit/>
          </a:bodyPr>
          <a:lstStyle/>
          <a:p>
            <a:pPr marL="182520" indent="-182160">
              <a:lnSpc>
                <a:spcPct val="110000"/>
              </a:lnSpc>
              <a:buClr>
                <a:srgbClr val="1F497D"/>
              </a:buClr>
              <a:buFont typeface="Symbol" charset="2"/>
              <a:buChar char=""/>
            </a:pPr>
            <a:r>
              <a:rPr lang="de-DE" sz="1300" strike="noStrike" spc="-1" dirty="0">
                <a:solidFill>
                  <a:srgbClr val="1F497D"/>
                </a:solidFill>
              </a:rPr>
              <a:t>FKs dienen Ihren Mitarbeitenden als Orientierung und sind somit oft Vorbilder im Umgang mit Arbeitszeit.</a:t>
            </a:r>
            <a:endParaRPr lang="de-DE" sz="1300" strike="noStrike" spc="-1" dirty="0"/>
          </a:p>
        </p:txBody>
      </p:sp>
      <p:sp>
        <p:nvSpPr>
          <p:cNvPr id="55" name="CustomShape 15">
            <a:extLst>
              <a:ext uri="{FF2B5EF4-FFF2-40B4-BE49-F238E27FC236}">
                <a16:creationId xmlns:a16="http://schemas.microsoft.com/office/drawing/2014/main" id="{AB3EE986-B982-D954-4D9A-C4FAA3728C24}"/>
              </a:ext>
            </a:extLst>
          </p:cNvPr>
          <p:cNvSpPr/>
          <p:nvPr/>
        </p:nvSpPr>
        <p:spPr>
          <a:xfrm>
            <a:off x="4544303" y="4719074"/>
            <a:ext cx="3239640" cy="1223640"/>
          </a:xfrm>
          <a:prstGeom prst="rect">
            <a:avLst/>
          </a:prstGeom>
          <a:noFill/>
          <a:ln w="9360">
            <a:solidFill>
              <a:schemeClr val="accent2"/>
            </a:solidFill>
            <a:miter/>
          </a:ln>
        </p:spPr>
        <p:style>
          <a:lnRef idx="0">
            <a:scrgbClr r="0" g="0" b="0"/>
          </a:lnRef>
          <a:fillRef idx="0">
            <a:scrgbClr r="0" g="0" b="0"/>
          </a:fillRef>
          <a:effectRef idx="0">
            <a:scrgbClr r="0" g="0" b="0"/>
          </a:effectRef>
          <a:fontRef idx="minor"/>
        </p:style>
        <p:txBody>
          <a:bodyPr tIns="91440" bIns="91440">
            <a:noAutofit/>
          </a:bodyPr>
          <a:lstStyle/>
          <a:p>
            <a:pPr marL="182520" indent="-182160">
              <a:lnSpc>
                <a:spcPct val="110000"/>
              </a:lnSpc>
              <a:buClr>
                <a:srgbClr val="1F497D"/>
              </a:buClr>
              <a:buFont typeface="Symbol" charset="2"/>
              <a:buChar char=""/>
            </a:pPr>
            <a:r>
              <a:rPr lang="de-DE" sz="1300" strike="noStrike" spc="-1" dirty="0">
                <a:solidFill>
                  <a:srgbClr val="1F497D"/>
                </a:solidFill>
              </a:rPr>
              <a:t>FKs sind verantwortlich dafür, dass Mitarbeitende die Regelungen bezüglich Arbeitszeit einhalten.</a:t>
            </a:r>
            <a:endParaRPr lang="de-DE" sz="1300" strike="noStrike" spc="-1" dirty="0"/>
          </a:p>
        </p:txBody>
      </p:sp>
      <p:pic>
        <p:nvPicPr>
          <p:cNvPr id="6" name="Grafik 5" descr="Soziales Netzwerk mit einfarbiger Füllung">
            <a:extLst>
              <a:ext uri="{FF2B5EF4-FFF2-40B4-BE49-F238E27FC236}">
                <a16:creationId xmlns:a16="http://schemas.microsoft.com/office/drawing/2014/main" id="{2738ED02-33D7-3417-4311-130B3104E6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6257" y="2181080"/>
            <a:ext cx="2169895" cy="2169895"/>
          </a:xfrm>
          <a:prstGeom prst="rect">
            <a:avLst/>
          </a:prstGeom>
        </p:spPr>
      </p:pic>
    </p:spTree>
    <p:extLst>
      <p:ext uri="{BB962C8B-B14F-4D97-AF65-F5344CB8AC3E}">
        <p14:creationId xmlns:p14="http://schemas.microsoft.com/office/powerpoint/2010/main" val="1731896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E865E494-426F-5229-26C1-587582C62794}"/>
              </a:ext>
            </a:extLst>
          </p:cNvPr>
          <p:cNvSpPr>
            <a:spLocks noGrp="1"/>
          </p:cNvSpPr>
          <p:nvPr>
            <p:ph type="sldNum" sz="quarter" idx="12"/>
          </p:nvPr>
        </p:nvSpPr>
        <p:spPr/>
        <p:txBody>
          <a:bodyPr/>
          <a:lstStyle/>
          <a:p>
            <a:fld id="{5355FB0E-4B63-47FD-937C-4B994ACB8B58}" type="slidenum">
              <a:rPr lang="de-AT" smtClean="0"/>
              <a:t>12</a:t>
            </a:fld>
            <a:endParaRPr lang="de-AT"/>
          </a:p>
        </p:txBody>
      </p:sp>
      <p:sp>
        <p:nvSpPr>
          <p:cNvPr id="5" name="Fußzeilenplatzhalter 4">
            <a:extLst>
              <a:ext uri="{FF2B5EF4-FFF2-40B4-BE49-F238E27FC236}">
                <a16:creationId xmlns:a16="http://schemas.microsoft.com/office/drawing/2014/main" id="{0A31E3D9-62F7-61C1-E91A-926DF50A81FE}"/>
              </a:ext>
            </a:extLst>
          </p:cNvPr>
          <p:cNvSpPr>
            <a:spLocks noGrp="1"/>
          </p:cNvSpPr>
          <p:nvPr>
            <p:ph type="ftr" sz="quarter" idx="11"/>
          </p:nvPr>
        </p:nvSpPr>
        <p:spPr/>
        <p:txBody>
          <a:bodyPr/>
          <a:lstStyle/>
          <a:p>
            <a:r>
              <a:rPr lang="de-DE"/>
              <a:t>Demografieberatung Digi+</a:t>
            </a:r>
            <a:endParaRPr lang="de-AT" dirty="0"/>
          </a:p>
        </p:txBody>
      </p:sp>
      <p:sp>
        <p:nvSpPr>
          <p:cNvPr id="7" name="CustomShape 6">
            <a:extLst>
              <a:ext uri="{FF2B5EF4-FFF2-40B4-BE49-F238E27FC236}">
                <a16:creationId xmlns:a16="http://schemas.microsoft.com/office/drawing/2014/main" id="{1C6010E5-F2C9-406E-A9D6-BDB179838BEB}"/>
              </a:ext>
            </a:extLst>
          </p:cNvPr>
          <p:cNvSpPr/>
          <p:nvPr/>
        </p:nvSpPr>
        <p:spPr>
          <a:xfrm>
            <a:off x="1148400" y="3341520"/>
            <a:ext cx="4139640" cy="1329840"/>
          </a:xfrm>
          <a:prstGeom prst="homePlate">
            <a:avLst>
              <a:gd name="adj" fmla="val 21847"/>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nSpc>
                <a:spcPct val="106000"/>
              </a:lnSpc>
              <a:spcBef>
                <a:spcPts val="1344"/>
              </a:spcBef>
            </a:pPr>
            <a:r>
              <a:rPr lang="de-DE" sz="1400" b="0" strike="noStrike" spc="-1" dirty="0">
                <a:solidFill>
                  <a:srgbClr val="1F497D"/>
                </a:solidFill>
              </a:rPr>
              <a:t>Stellen Überstunden für Mitarbeitende einen entscheidenden Vergütungsbestandteil dar, werden „Kürzungen“ der Arbeitszeit als besonders drastisch wahrgenommen. </a:t>
            </a:r>
            <a:endParaRPr lang="de-DE" sz="1400" b="0" strike="noStrike" spc="-1" dirty="0"/>
          </a:p>
        </p:txBody>
      </p:sp>
      <p:sp>
        <p:nvSpPr>
          <p:cNvPr id="8" name="CustomShape 7">
            <a:extLst>
              <a:ext uri="{FF2B5EF4-FFF2-40B4-BE49-F238E27FC236}">
                <a16:creationId xmlns:a16="http://schemas.microsoft.com/office/drawing/2014/main" id="{214DBA22-CAFA-47A5-6EE7-13A060DF4224}"/>
              </a:ext>
            </a:extLst>
          </p:cNvPr>
          <p:cNvSpPr/>
          <p:nvPr/>
        </p:nvSpPr>
        <p:spPr>
          <a:xfrm>
            <a:off x="1148400" y="4814640"/>
            <a:ext cx="4139640" cy="1329840"/>
          </a:xfrm>
          <a:prstGeom prst="homePlate">
            <a:avLst>
              <a:gd name="adj" fmla="val 21847"/>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nSpc>
                <a:spcPct val="106000"/>
              </a:lnSpc>
              <a:spcBef>
                <a:spcPts val="1344"/>
              </a:spcBef>
            </a:pPr>
            <a:r>
              <a:rPr lang="de-DE" sz="1400" b="0" strike="noStrike" spc="-1">
                <a:solidFill>
                  <a:srgbClr val="1F497D"/>
                </a:solidFill>
              </a:rPr>
              <a:t>Die Anforderungen an Planung und Information steigen. </a:t>
            </a:r>
            <a:endParaRPr lang="de-DE" sz="1400" b="0" strike="noStrike" spc="-1"/>
          </a:p>
        </p:txBody>
      </p:sp>
      <p:sp>
        <p:nvSpPr>
          <p:cNvPr id="9" name="CustomShape 8">
            <a:extLst>
              <a:ext uri="{FF2B5EF4-FFF2-40B4-BE49-F238E27FC236}">
                <a16:creationId xmlns:a16="http://schemas.microsoft.com/office/drawing/2014/main" id="{78CF79A3-6A35-19FC-37B0-AECB1A8F84C3}"/>
              </a:ext>
            </a:extLst>
          </p:cNvPr>
          <p:cNvSpPr/>
          <p:nvPr/>
        </p:nvSpPr>
        <p:spPr>
          <a:xfrm flipH="1">
            <a:off x="6973560" y="4814640"/>
            <a:ext cx="4139640" cy="1329840"/>
          </a:xfrm>
          <a:prstGeom prst="homePlate">
            <a:avLst>
              <a:gd name="adj" fmla="val 21898"/>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gn="r">
              <a:lnSpc>
                <a:spcPct val="106000"/>
              </a:lnSpc>
              <a:spcBef>
                <a:spcPts val="1344"/>
              </a:spcBef>
            </a:pPr>
            <a:r>
              <a:rPr lang="de-DE" sz="1400" b="0" strike="noStrike" spc="-1" dirty="0">
                <a:solidFill>
                  <a:srgbClr val="1F497D"/>
                </a:solidFill>
              </a:rPr>
              <a:t>Mitarbeitende verändern ihr Verhalten nicht von heute auf morgen: Veränderungen im Bezug auf Arbeitszeit brauchen Zeit und einen „langen Atem“.</a:t>
            </a:r>
            <a:endParaRPr lang="de-DE" sz="1400" b="0" strike="noStrike" spc="-1" dirty="0"/>
          </a:p>
        </p:txBody>
      </p:sp>
      <p:sp>
        <p:nvSpPr>
          <p:cNvPr id="10" name="CustomShape 9">
            <a:extLst>
              <a:ext uri="{FF2B5EF4-FFF2-40B4-BE49-F238E27FC236}">
                <a16:creationId xmlns:a16="http://schemas.microsoft.com/office/drawing/2014/main" id="{C7FC8352-E8AF-DB70-2EC4-71BD32619D55}"/>
              </a:ext>
            </a:extLst>
          </p:cNvPr>
          <p:cNvSpPr/>
          <p:nvPr/>
        </p:nvSpPr>
        <p:spPr>
          <a:xfrm flipH="1">
            <a:off x="6973560" y="3341520"/>
            <a:ext cx="4139640" cy="1329840"/>
          </a:xfrm>
          <a:prstGeom prst="homePlate">
            <a:avLst>
              <a:gd name="adj" fmla="val 21898"/>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gn="r">
              <a:lnSpc>
                <a:spcPct val="106000"/>
              </a:lnSpc>
              <a:spcBef>
                <a:spcPts val="1344"/>
              </a:spcBef>
            </a:pPr>
            <a:r>
              <a:rPr lang="de-DE" sz="1400" b="0" strike="noStrike" spc="-1" dirty="0">
                <a:solidFill>
                  <a:srgbClr val="1F497D"/>
                </a:solidFill>
              </a:rPr>
              <a:t>Der administrative Aufwand für die Führungskraft kann sich erhöhen (Kontrolle von Zeitguthaben, Gespräche mit Mitarbeitenden,...)</a:t>
            </a:r>
            <a:endParaRPr lang="de-DE" sz="1400" b="0" strike="noStrike" spc="-1" dirty="0"/>
          </a:p>
        </p:txBody>
      </p:sp>
      <p:sp>
        <p:nvSpPr>
          <p:cNvPr id="11" name="CustomShape 10">
            <a:extLst>
              <a:ext uri="{FF2B5EF4-FFF2-40B4-BE49-F238E27FC236}">
                <a16:creationId xmlns:a16="http://schemas.microsoft.com/office/drawing/2014/main" id="{AC622814-0225-0F0B-8533-12550605C760}"/>
              </a:ext>
            </a:extLst>
          </p:cNvPr>
          <p:cNvSpPr/>
          <p:nvPr/>
        </p:nvSpPr>
        <p:spPr>
          <a:xfrm flipH="1">
            <a:off x="6973560" y="1874520"/>
            <a:ext cx="4139640" cy="1329840"/>
          </a:xfrm>
          <a:prstGeom prst="homePlate">
            <a:avLst>
              <a:gd name="adj" fmla="val 21898"/>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gn="r">
              <a:lnSpc>
                <a:spcPct val="106000"/>
              </a:lnSpc>
              <a:spcBef>
                <a:spcPts val="1344"/>
              </a:spcBef>
            </a:pPr>
            <a:r>
              <a:rPr lang="de-DE" sz="1400" b="0" strike="noStrike" spc="-1" dirty="0">
                <a:solidFill>
                  <a:srgbClr val="1F497D"/>
                </a:solidFill>
              </a:rPr>
              <a:t>Arbeitszeitmanagement  </a:t>
            </a:r>
            <a:br>
              <a:rPr dirty="0"/>
            </a:br>
            <a:r>
              <a:rPr lang="de-DE" sz="1400" b="0" strike="noStrike" spc="-1" dirty="0">
                <a:solidFill>
                  <a:srgbClr val="1F497D"/>
                </a:solidFill>
              </a:rPr>
              <a:t>(z.B. Zeitguthabenabbau) wird </a:t>
            </a:r>
            <a:br>
              <a:rPr dirty="0"/>
            </a:br>
            <a:r>
              <a:rPr lang="de-DE" sz="1400" b="0" strike="noStrike" spc="-1" dirty="0">
                <a:solidFill>
                  <a:srgbClr val="1F497D"/>
                </a:solidFill>
              </a:rPr>
              <a:t>zu einer zentralen Führungsaufgabe. </a:t>
            </a:r>
            <a:endParaRPr lang="de-DE" sz="1400" b="0" strike="noStrike" spc="-1" dirty="0"/>
          </a:p>
        </p:txBody>
      </p:sp>
      <p:sp>
        <p:nvSpPr>
          <p:cNvPr id="12" name="CustomShape 11">
            <a:extLst>
              <a:ext uri="{FF2B5EF4-FFF2-40B4-BE49-F238E27FC236}">
                <a16:creationId xmlns:a16="http://schemas.microsoft.com/office/drawing/2014/main" id="{6B7B72A1-3A53-C7B7-4CA2-9DFC348E25BF}"/>
              </a:ext>
            </a:extLst>
          </p:cNvPr>
          <p:cNvSpPr/>
          <p:nvPr/>
        </p:nvSpPr>
        <p:spPr>
          <a:xfrm>
            <a:off x="1148400" y="1874520"/>
            <a:ext cx="4139640" cy="1329840"/>
          </a:xfrm>
          <a:prstGeom prst="homePlate">
            <a:avLst>
              <a:gd name="adj" fmla="val 21847"/>
            </a:avLst>
          </a:prstGeom>
          <a:ln/>
        </p:spPr>
        <p:style>
          <a:lnRef idx="2">
            <a:schemeClr val="accent1"/>
          </a:lnRef>
          <a:fillRef idx="1">
            <a:schemeClr val="lt1"/>
          </a:fillRef>
          <a:effectRef idx="0">
            <a:schemeClr val="accent1"/>
          </a:effectRef>
          <a:fontRef idx="minor">
            <a:schemeClr val="dk1"/>
          </a:fontRef>
        </p:style>
        <p:txBody>
          <a:bodyPr lIns="90000" tIns="90000" rIns="90000" bIns="90000" anchor="ctr">
            <a:noAutofit/>
          </a:bodyPr>
          <a:lstStyle/>
          <a:p>
            <a:pPr>
              <a:lnSpc>
                <a:spcPct val="106000"/>
              </a:lnSpc>
              <a:spcBef>
                <a:spcPts val="1344"/>
              </a:spcBef>
            </a:pPr>
            <a:r>
              <a:rPr lang="de-DE" sz="1400" b="0" strike="noStrike" spc="-1" dirty="0">
                <a:solidFill>
                  <a:srgbClr val="1F497D"/>
                </a:solidFill>
              </a:rPr>
              <a:t>Zu wissen, </a:t>
            </a:r>
            <a:r>
              <a:rPr lang="de-DE" sz="1400" b="1" strike="noStrike" spc="-1" dirty="0">
                <a:solidFill>
                  <a:srgbClr val="1F497D"/>
                </a:solidFill>
              </a:rPr>
              <a:t>was</a:t>
            </a:r>
            <a:r>
              <a:rPr lang="de-DE" sz="1400" b="0" strike="noStrike" spc="-1" dirty="0">
                <a:solidFill>
                  <a:srgbClr val="1F497D"/>
                </a:solidFill>
              </a:rPr>
              <a:t> Mitarbeitende tatsächlich leisten ist schwieriger als </a:t>
            </a:r>
            <a:r>
              <a:rPr lang="de-DE" sz="1400" b="1" strike="noStrike" spc="-1" dirty="0">
                <a:solidFill>
                  <a:srgbClr val="1F497D"/>
                </a:solidFill>
              </a:rPr>
              <a:t>wann</a:t>
            </a:r>
            <a:r>
              <a:rPr lang="de-DE" sz="1400" b="0" strike="noStrike" spc="-1" dirty="0">
                <a:solidFill>
                  <a:srgbClr val="1F497D"/>
                </a:solidFill>
              </a:rPr>
              <a:t> Mitarbeitende anwesend </a:t>
            </a:r>
            <a:r>
              <a:rPr lang="de-DE" sz="1400" spc="-1" dirty="0">
                <a:solidFill>
                  <a:srgbClr val="1F497D"/>
                </a:solidFill>
              </a:rPr>
              <a:t>sind.</a:t>
            </a:r>
            <a:endParaRPr lang="de-DE" sz="1400" b="0" strike="noStrike" spc="-1" dirty="0"/>
          </a:p>
        </p:txBody>
      </p:sp>
      <p:grpSp>
        <p:nvGrpSpPr>
          <p:cNvPr id="15" name="Gruppieren 14">
            <a:extLst>
              <a:ext uri="{FF2B5EF4-FFF2-40B4-BE49-F238E27FC236}">
                <a16:creationId xmlns:a16="http://schemas.microsoft.com/office/drawing/2014/main" id="{82774338-4C61-2487-587B-B4B8C5D2C08F}"/>
              </a:ext>
            </a:extLst>
          </p:cNvPr>
          <p:cNvGrpSpPr/>
          <p:nvPr/>
        </p:nvGrpSpPr>
        <p:grpSpPr>
          <a:xfrm>
            <a:off x="5118540" y="2507732"/>
            <a:ext cx="1991762" cy="2991064"/>
            <a:chOff x="5118540" y="2507732"/>
            <a:chExt cx="1991762" cy="2991064"/>
          </a:xfrm>
        </p:grpSpPr>
        <p:sp>
          <p:nvSpPr>
            <p:cNvPr id="13" name="Sechseck 12">
              <a:extLst>
                <a:ext uri="{FF2B5EF4-FFF2-40B4-BE49-F238E27FC236}">
                  <a16:creationId xmlns:a16="http://schemas.microsoft.com/office/drawing/2014/main" id="{9BA8D94E-7C1F-9696-493D-106E25804FCD}"/>
                </a:ext>
              </a:extLst>
            </p:cNvPr>
            <p:cNvSpPr/>
            <p:nvPr/>
          </p:nvSpPr>
          <p:spPr>
            <a:xfrm>
              <a:off x="5118540" y="2507732"/>
              <a:ext cx="1991762" cy="1489863"/>
            </a:xfrm>
            <a:prstGeom prst="hexag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echseck 13">
              <a:extLst>
                <a:ext uri="{FF2B5EF4-FFF2-40B4-BE49-F238E27FC236}">
                  <a16:creationId xmlns:a16="http://schemas.microsoft.com/office/drawing/2014/main" id="{46DA861F-5B20-F666-E2B9-98770454C135}"/>
                </a:ext>
              </a:extLst>
            </p:cNvPr>
            <p:cNvSpPr/>
            <p:nvPr/>
          </p:nvSpPr>
          <p:spPr>
            <a:xfrm>
              <a:off x="5118540" y="4008933"/>
              <a:ext cx="1991762" cy="1489863"/>
            </a:xfrm>
            <a:prstGeom prst="hexag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 name="CustomShape 5">
            <a:extLst>
              <a:ext uri="{FF2B5EF4-FFF2-40B4-BE49-F238E27FC236}">
                <a16:creationId xmlns:a16="http://schemas.microsoft.com/office/drawing/2014/main" id="{53CA6B11-5F76-EF82-9750-B18C67897B29}"/>
              </a:ext>
            </a:extLst>
          </p:cNvPr>
          <p:cNvSpPr/>
          <p:nvPr/>
        </p:nvSpPr>
        <p:spPr>
          <a:xfrm>
            <a:off x="5184870" y="2136619"/>
            <a:ext cx="1891861" cy="3892990"/>
          </a:xfrm>
          <a:prstGeom prst="rect">
            <a:avLst/>
          </a:prstGeom>
          <a:noFill/>
          <a:ln w="19080">
            <a:noFill/>
            <a:miter/>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pPr>
            <a:r>
              <a:rPr lang="de-DE" sz="1800" b="1" strike="noStrike" spc="-1" dirty="0">
                <a:solidFill>
                  <a:srgbClr val="FFFFFF"/>
                </a:solidFill>
                <a:latin typeface="+mj-lt"/>
              </a:rPr>
              <a:t>Heraus-</a:t>
            </a:r>
            <a:r>
              <a:rPr lang="de-DE" b="1" spc="-1" dirty="0">
                <a:solidFill>
                  <a:srgbClr val="FFFFFF"/>
                </a:solidFill>
                <a:latin typeface="+mj-lt"/>
              </a:rPr>
              <a:t>f</a:t>
            </a:r>
            <a:r>
              <a:rPr lang="de-DE" sz="1800" b="1" strike="noStrike" spc="-1" dirty="0">
                <a:solidFill>
                  <a:srgbClr val="FFFFFF"/>
                </a:solidFill>
                <a:latin typeface="+mj-lt"/>
              </a:rPr>
              <a:t>orderungen</a:t>
            </a:r>
          </a:p>
          <a:p>
            <a:pPr algn="ctr">
              <a:lnSpc>
                <a:spcPct val="100000"/>
              </a:lnSpc>
            </a:pPr>
            <a:endParaRPr lang="de-DE" b="1" spc="-1" dirty="0">
              <a:solidFill>
                <a:srgbClr val="FFFFFF"/>
              </a:solidFill>
              <a:latin typeface="+mj-lt"/>
            </a:endParaRPr>
          </a:p>
          <a:p>
            <a:pPr algn="ctr">
              <a:lnSpc>
                <a:spcPct val="100000"/>
              </a:lnSpc>
            </a:pPr>
            <a:r>
              <a:rPr lang="de-DE" sz="1800" strike="noStrike" spc="-1" dirty="0">
                <a:solidFill>
                  <a:srgbClr val="FFFFFF"/>
                </a:solidFill>
                <a:latin typeface="+mj-lt"/>
              </a:rPr>
              <a:t>&amp;</a:t>
            </a:r>
          </a:p>
          <a:p>
            <a:pPr algn="ctr">
              <a:lnSpc>
                <a:spcPct val="100000"/>
              </a:lnSpc>
            </a:pPr>
            <a:endParaRPr lang="de-DE" spc="-1" dirty="0">
              <a:solidFill>
                <a:srgbClr val="FFFFFF"/>
              </a:solidFill>
              <a:latin typeface="+mj-lt"/>
            </a:endParaRPr>
          </a:p>
          <a:p>
            <a:pPr algn="ctr">
              <a:lnSpc>
                <a:spcPct val="100000"/>
              </a:lnSpc>
            </a:pPr>
            <a:r>
              <a:rPr lang="de-DE" spc="-1" dirty="0">
                <a:solidFill>
                  <a:srgbClr val="FFFFFF"/>
                </a:solidFill>
                <a:latin typeface="+mj-lt"/>
              </a:rPr>
              <a:t>Was es zu bedenken gilt</a:t>
            </a:r>
          </a:p>
          <a:p>
            <a:pPr algn="ctr">
              <a:lnSpc>
                <a:spcPct val="100000"/>
              </a:lnSpc>
            </a:pPr>
            <a:endParaRPr lang="de-DE" b="1" spc="-1" dirty="0">
              <a:solidFill>
                <a:srgbClr val="FFFFFF"/>
              </a:solidFill>
              <a:latin typeface="+mj-lt"/>
            </a:endParaRPr>
          </a:p>
        </p:txBody>
      </p:sp>
      <p:sp>
        <p:nvSpPr>
          <p:cNvPr id="16" name="Titel 1">
            <a:extLst>
              <a:ext uri="{FF2B5EF4-FFF2-40B4-BE49-F238E27FC236}">
                <a16:creationId xmlns:a16="http://schemas.microsoft.com/office/drawing/2014/main" id="{308CEF6B-9A36-8B4D-DDCF-0FFE04E461D5}"/>
              </a:ext>
            </a:extLst>
          </p:cNvPr>
          <p:cNvSpPr>
            <a:spLocks noGrp="1"/>
          </p:cNvSpPr>
          <p:nvPr>
            <p:ph type="title"/>
          </p:nvPr>
        </p:nvSpPr>
        <p:spPr>
          <a:xfrm>
            <a:off x="597810" y="142250"/>
            <a:ext cx="7230035" cy="1325563"/>
          </a:xfrm>
        </p:spPr>
        <p:txBody>
          <a:bodyPr/>
          <a:lstStyle/>
          <a:p>
            <a:r>
              <a:rPr lang="de-DE" dirty="0"/>
              <a:t>Führungskräfte und Arbeitszeit</a:t>
            </a:r>
          </a:p>
        </p:txBody>
      </p:sp>
    </p:spTree>
    <p:extLst>
      <p:ext uri="{BB962C8B-B14F-4D97-AF65-F5344CB8AC3E}">
        <p14:creationId xmlns:p14="http://schemas.microsoft.com/office/powerpoint/2010/main" val="2866520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F892157E-6BB6-2186-F8B0-F52A80EC1FB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8773" r="18773"/>
          <a:stretch/>
        </p:blipFill>
        <p:spPr>
          <a:xfrm>
            <a:off x="1" y="0"/>
            <a:ext cx="6420254" cy="6853937"/>
          </a:xfrm>
        </p:spPr>
      </p:pic>
      <p:sp>
        <p:nvSpPr>
          <p:cNvPr id="2" name="Titel 1">
            <a:extLst>
              <a:ext uri="{FF2B5EF4-FFF2-40B4-BE49-F238E27FC236}">
                <a16:creationId xmlns:a16="http://schemas.microsoft.com/office/drawing/2014/main" id="{BB14A1DA-8E57-16DF-3DF3-EB8A5F548DFF}"/>
              </a:ext>
            </a:extLst>
          </p:cNvPr>
          <p:cNvSpPr>
            <a:spLocks noGrp="1"/>
          </p:cNvSpPr>
          <p:nvPr>
            <p:ph type="title"/>
          </p:nvPr>
        </p:nvSpPr>
        <p:spPr>
          <a:xfrm>
            <a:off x="6553199" y="1007150"/>
            <a:ext cx="5129719" cy="1356671"/>
          </a:xfrm>
        </p:spPr>
        <p:txBody>
          <a:bodyPr>
            <a:normAutofit fontScale="90000"/>
          </a:bodyPr>
          <a:lstStyle/>
          <a:p>
            <a:r>
              <a:rPr lang="de-DE" dirty="0"/>
              <a:t>Schwankende Anforderungen durch Digitalisierung</a:t>
            </a:r>
          </a:p>
        </p:txBody>
      </p:sp>
      <p:sp>
        <p:nvSpPr>
          <p:cNvPr id="4" name="Foliennummernplatzhalter 3">
            <a:extLst>
              <a:ext uri="{FF2B5EF4-FFF2-40B4-BE49-F238E27FC236}">
                <a16:creationId xmlns:a16="http://schemas.microsoft.com/office/drawing/2014/main" id="{B5DE3ED8-438B-E304-E6BA-5F6ECC036ACE}"/>
              </a:ext>
            </a:extLst>
          </p:cNvPr>
          <p:cNvSpPr>
            <a:spLocks noGrp="1"/>
          </p:cNvSpPr>
          <p:nvPr>
            <p:ph type="sldNum" sz="quarter" idx="12"/>
          </p:nvPr>
        </p:nvSpPr>
        <p:spPr/>
        <p:txBody>
          <a:bodyPr/>
          <a:lstStyle/>
          <a:p>
            <a:fld id="{5355FB0E-4B63-47FD-937C-4B994ACB8B58}" type="slidenum">
              <a:rPr lang="de-AT" smtClean="0"/>
              <a:t>13</a:t>
            </a:fld>
            <a:endParaRPr lang="de-AT"/>
          </a:p>
        </p:txBody>
      </p:sp>
      <p:sp>
        <p:nvSpPr>
          <p:cNvPr id="5" name="Fußzeilenplatzhalter 4">
            <a:extLst>
              <a:ext uri="{FF2B5EF4-FFF2-40B4-BE49-F238E27FC236}">
                <a16:creationId xmlns:a16="http://schemas.microsoft.com/office/drawing/2014/main" id="{B45203D8-E161-1A2F-83E0-DC0CB1DCE952}"/>
              </a:ext>
            </a:extLst>
          </p:cNvPr>
          <p:cNvSpPr>
            <a:spLocks noGrp="1"/>
          </p:cNvSpPr>
          <p:nvPr>
            <p:ph type="ftr" sz="quarter" idx="11"/>
          </p:nvPr>
        </p:nvSpPr>
        <p:spPr/>
        <p:txBody>
          <a:bodyPr/>
          <a:lstStyle/>
          <a:p>
            <a:r>
              <a:rPr lang="de-DE" dirty="0">
                <a:solidFill>
                  <a:schemeClr val="bg1"/>
                </a:solidFill>
              </a:rPr>
              <a:t>Demografieberatung</a:t>
            </a:r>
            <a:r>
              <a:rPr lang="de-DE" dirty="0"/>
              <a:t> Digi+</a:t>
            </a:r>
            <a:endParaRPr lang="de-AT" dirty="0"/>
          </a:p>
        </p:txBody>
      </p:sp>
      <p:sp>
        <p:nvSpPr>
          <p:cNvPr id="10" name="Textfeld 9">
            <a:extLst>
              <a:ext uri="{FF2B5EF4-FFF2-40B4-BE49-F238E27FC236}">
                <a16:creationId xmlns:a16="http://schemas.microsoft.com/office/drawing/2014/main" id="{13B69378-ECC8-C6B3-DF8A-17D5930080D1}"/>
              </a:ext>
            </a:extLst>
          </p:cNvPr>
          <p:cNvSpPr txBox="1"/>
          <p:nvPr/>
        </p:nvSpPr>
        <p:spPr>
          <a:xfrm>
            <a:off x="6553199" y="2786020"/>
            <a:ext cx="5358320" cy="3139321"/>
          </a:xfrm>
          <a:prstGeom prst="rect">
            <a:avLst/>
          </a:prstGeom>
          <a:noFill/>
        </p:spPr>
        <p:txBody>
          <a:bodyPr wrap="square" rtlCol="0">
            <a:spAutoFit/>
          </a:bodyPr>
          <a:lstStyle/>
          <a:p>
            <a:r>
              <a:rPr lang="de-DE" dirty="0"/>
              <a:t>Besonders die Entgrenzung von zeitlichen räumlichen und sachlichen Strukturen führt zu Veränderung der Arbeitszeiten.</a:t>
            </a:r>
          </a:p>
          <a:p>
            <a:endParaRPr lang="de-DE" dirty="0"/>
          </a:p>
          <a:p>
            <a:r>
              <a:rPr lang="de-DE" dirty="0"/>
              <a:t>Arbeitszeit kann auch bedeuten:</a:t>
            </a:r>
          </a:p>
          <a:p>
            <a:pPr marL="285750" indent="-285750">
              <a:buFont typeface="Arial" panose="020B0604020202020204" pitchFamily="34" charset="0"/>
              <a:buChar char="•"/>
            </a:pPr>
            <a:r>
              <a:rPr lang="de-DE" dirty="0"/>
              <a:t>Zuhause zu sein</a:t>
            </a:r>
          </a:p>
          <a:p>
            <a:pPr marL="285750" indent="-285750">
              <a:buFont typeface="Arial" panose="020B0604020202020204" pitchFamily="34" charset="0"/>
              <a:buChar char="•"/>
            </a:pPr>
            <a:r>
              <a:rPr lang="de-DE" dirty="0"/>
              <a:t>Morgens, Abends oder Nachts produktiv zu sein</a:t>
            </a:r>
          </a:p>
          <a:p>
            <a:pPr marL="285750" indent="-285750">
              <a:buFont typeface="Arial" panose="020B0604020202020204" pitchFamily="34" charset="0"/>
              <a:buChar char="•"/>
            </a:pPr>
            <a:r>
              <a:rPr lang="de-DE" dirty="0"/>
              <a:t>Am Samstag oder Sonntag zu arbeiten</a:t>
            </a:r>
          </a:p>
          <a:p>
            <a:pPr marL="285750" indent="-285750">
              <a:buFont typeface="Arial" panose="020B0604020202020204" pitchFamily="34" charset="0"/>
              <a:buChar char="•"/>
            </a:pPr>
            <a:r>
              <a:rPr lang="de-DE" dirty="0"/>
              <a:t>Arbeiten im Auto oder Zug  </a:t>
            </a:r>
          </a:p>
          <a:p>
            <a:pPr marL="285750" indent="-285750">
              <a:buFont typeface="Arial" panose="020B0604020202020204" pitchFamily="34" charset="0"/>
              <a:buChar char="•"/>
            </a:pPr>
            <a:r>
              <a:rPr lang="de-DE" dirty="0"/>
              <a:t>Erreichbar sein</a:t>
            </a:r>
          </a:p>
        </p:txBody>
      </p:sp>
    </p:spTree>
    <p:extLst>
      <p:ext uri="{BB962C8B-B14F-4D97-AF65-F5344CB8AC3E}">
        <p14:creationId xmlns:p14="http://schemas.microsoft.com/office/powerpoint/2010/main" val="4240904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32B6E52E-525E-F644-12CB-CF5CFD20D5AB}"/>
              </a:ext>
            </a:extLst>
          </p:cNvPr>
          <p:cNvSpPr>
            <a:spLocks noGrp="1"/>
          </p:cNvSpPr>
          <p:nvPr>
            <p:ph type="sldNum" sz="quarter" idx="12"/>
          </p:nvPr>
        </p:nvSpPr>
        <p:spPr/>
        <p:txBody>
          <a:bodyPr/>
          <a:lstStyle/>
          <a:p>
            <a:fld id="{5355FB0E-4B63-47FD-937C-4B994ACB8B58}" type="slidenum">
              <a:rPr lang="de-AT" smtClean="0"/>
              <a:t>14</a:t>
            </a:fld>
            <a:endParaRPr lang="de-AT"/>
          </a:p>
        </p:txBody>
      </p:sp>
      <p:sp>
        <p:nvSpPr>
          <p:cNvPr id="5" name="Fußzeilenplatzhalter 4">
            <a:extLst>
              <a:ext uri="{FF2B5EF4-FFF2-40B4-BE49-F238E27FC236}">
                <a16:creationId xmlns:a16="http://schemas.microsoft.com/office/drawing/2014/main" id="{C2DD76FF-FC48-5F9A-F400-BC8D779239E7}"/>
              </a:ext>
            </a:extLst>
          </p:cNvPr>
          <p:cNvSpPr>
            <a:spLocks noGrp="1"/>
          </p:cNvSpPr>
          <p:nvPr>
            <p:ph type="ftr" sz="quarter" idx="11"/>
          </p:nvPr>
        </p:nvSpPr>
        <p:spPr/>
        <p:txBody>
          <a:bodyPr/>
          <a:lstStyle/>
          <a:p>
            <a:r>
              <a:rPr lang="de-DE"/>
              <a:t>Demografieberatung Digi+</a:t>
            </a:r>
            <a:endParaRPr lang="de-AT" dirty="0"/>
          </a:p>
        </p:txBody>
      </p:sp>
      <p:grpSp>
        <p:nvGrpSpPr>
          <p:cNvPr id="18" name="Group 4">
            <a:extLst>
              <a:ext uri="{FF2B5EF4-FFF2-40B4-BE49-F238E27FC236}">
                <a16:creationId xmlns:a16="http://schemas.microsoft.com/office/drawing/2014/main" id="{936EEC6A-A14F-C884-2637-36A14B52C678}"/>
              </a:ext>
            </a:extLst>
          </p:cNvPr>
          <p:cNvGrpSpPr/>
          <p:nvPr/>
        </p:nvGrpSpPr>
        <p:grpSpPr>
          <a:xfrm>
            <a:off x="1492456" y="1373215"/>
            <a:ext cx="1927440" cy="5077734"/>
            <a:chOff x="351720" y="1106280"/>
            <a:chExt cx="1927440" cy="5357520"/>
          </a:xfrm>
        </p:grpSpPr>
        <p:grpSp>
          <p:nvGrpSpPr>
            <p:cNvPr id="19" name="Group 5">
              <a:extLst>
                <a:ext uri="{FF2B5EF4-FFF2-40B4-BE49-F238E27FC236}">
                  <a16:creationId xmlns:a16="http://schemas.microsoft.com/office/drawing/2014/main" id="{6FD46B85-AEA7-2098-A662-E9DB79786F94}"/>
                </a:ext>
              </a:extLst>
            </p:cNvPr>
            <p:cNvGrpSpPr/>
            <p:nvPr/>
          </p:nvGrpSpPr>
          <p:grpSpPr>
            <a:xfrm>
              <a:off x="351720" y="1106280"/>
              <a:ext cx="1927440" cy="3281400"/>
              <a:chOff x="351720" y="1106280"/>
              <a:chExt cx="1927440" cy="3281400"/>
            </a:xfrm>
          </p:grpSpPr>
          <p:sp>
            <p:nvSpPr>
              <p:cNvPr id="22" name="CustomShape 6">
                <a:extLst>
                  <a:ext uri="{FF2B5EF4-FFF2-40B4-BE49-F238E27FC236}">
                    <a16:creationId xmlns:a16="http://schemas.microsoft.com/office/drawing/2014/main" id="{5C47D851-C7CD-E110-5840-C014D0AAF4D5}"/>
                  </a:ext>
                </a:extLst>
              </p:cNvPr>
              <p:cNvSpPr/>
              <p:nvPr/>
            </p:nvSpPr>
            <p:spPr>
              <a:xfrm rot="5400000">
                <a:off x="711720" y="1784880"/>
                <a:ext cx="1207440" cy="1927440"/>
              </a:xfrm>
              <a:custGeom>
                <a:avLst/>
                <a:gdLst/>
                <a:ahLst/>
                <a:cxnLst/>
                <a:rect l="l" t="t" r="r" b="b"/>
                <a:pathLst>
                  <a:path w="1461" h="1885">
                    <a:moveTo>
                      <a:pt x="0" y="0"/>
                    </a:moveTo>
                    <a:lnTo>
                      <a:pt x="1254" y="0"/>
                    </a:lnTo>
                    <a:lnTo>
                      <a:pt x="1254" y="808"/>
                    </a:lnTo>
                    <a:lnTo>
                      <a:pt x="1281" y="808"/>
                    </a:lnTo>
                    <a:cubicBezTo>
                      <a:pt x="1281" y="808"/>
                      <a:pt x="1308" y="673"/>
                      <a:pt x="1365" y="673"/>
                    </a:cubicBezTo>
                    <a:cubicBezTo>
                      <a:pt x="1422" y="673"/>
                      <a:pt x="1461" y="852"/>
                      <a:pt x="1461" y="942"/>
                    </a:cubicBezTo>
                    <a:cubicBezTo>
                      <a:pt x="1461" y="1032"/>
                      <a:pt x="1426" y="1212"/>
                      <a:pt x="1365" y="1212"/>
                    </a:cubicBezTo>
                    <a:cubicBezTo>
                      <a:pt x="1304" y="1212"/>
                      <a:pt x="1299" y="1093"/>
                      <a:pt x="1281" y="1069"/>
                    </a:cubicBezTo>
                    <a:lnTo>
                      <a:pt x="1254" y="1068"/>
                    </a:lnTo>
                    <a:lnTo>
                      <a:pt x="1254" y="1885"/>
                    </a:lnTo>
                    <a:lnTo>
                      <a:pt x="0" y="1885"/>
                    </a:lnTo>
                    <a:lnTo>
                      <a:pt x="0" y="1069"/>
                    </a:lnTo>
                    <a:lnTo>
                      <a:pt x="27" y="1069"/>
                    </a:lnTo>
                    <a:cubicBezTo>
                      <a:pt x="27" y="1069"/>
                      <a:pt x="44" y="1210"/>
                      <a:pt x="106" y="1210"/>
                    </a:cubicBezTo>
                    <a:cubicBezTo>
                      <a:pt x="168" y="1210"/>
                      <a:pt x="206" y="1031"/>
                      <a:pt x="207" y="942"/>
                    </a:cubicBezTo>
                    <a:cubicBezTo>
                      <a:pt x="208" y="853"/>
                      <a:pt x="166" y="673"/>
                      <a:pt x="111" y="673"/>
                    </a:cubicBezTo>
                    <a:cubicBezTo>
                      <a:pt x="56" y="673"/>
                      <a:pt x="43" y="786"/>
                      <a:pt x="25" y="808"/>
                    </a:cubicBezTo>
                    <a:lnTo>
                      <a:pt x="0" y="808"/>
                    </a:lnTo>
                    <a:lnTo>
                      <a:pt x="0" y="0"/>
                    </a:lnTo>
                    <a:close/>
                  </a:path>
                </a:pathLst>
              </a:custGeom>
              <a:solidFill>
                <a:schemeClr val="accent2"/>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de-DE"/>
              </a:p>
            </p:txBody>
          </p:sp>
          <p:sp>
            <p:nvSpPr>
              <p:cNvPr id="23" name="CustomShape 7">
                <a:extLst>
                  <a:ext uri="{FF2B5EF4-FFF2-40B4-BE49-F238E27FC236}">
                    <a16:creationId xmlns:a16="http://schemas.microsoft.com/office/drawing/2014/main" id="{3C69CD1C-251F-BFE0-DF75-7479CA7BAE9F}"/>
                  </a:ext>
                </a:extLst>
              </p:cNvPr>
              <p:cNvSpPr/>
              <p:nvPr/>
            </p:nvSpPr>
            <p:spPr>
              <a:xfrm rot="5400000">
                <a:off x="712080" y="2820600"/>
                <a:ext cx="1206360" cy="1927440"/>
              </a:xfrm>
              <a:custGeom>
                <a:avLst/>
                <a:gdLst/>
                <a:ahLst/>
                <a:cxnLst/>
                <a:rect l="l" t="t" r="r" b="b"/>
                <a:pathLst>
                  <a:path w="1461" h="1885">
                    <a:moveTo>
                      <a:pt x="0" y="0"/>
                    </a:moveTo>
                    <a:lnTo>
                      <a:pt x="1254" y="0"/>
                    </a:lnTo>
                    <a:lnTo>
                      <a:pt x="1254" y="808"/>
                    </a:lnTo>
                    <a:lnTo>
                      <a:pt x="1281" y="808"/>
                    </a:lnTo>
                    <a:cubicBezTo>
                      <a:pt x="1281" y="808"/>
                      <a:pt x="1308" y="673"/>
                      <a:pt x="1365" y="673"/>
                    </a:cubicBezTo>
                    <a:cubicBezTo>
                      <a:pt x="1422" y="673"/>
                      <a:pt x="1461" y="852"/>
                      <a:pt x="1461" y="942"/>
                    </a:cubicBezTo>
                    <a:cubicBezTo>
                      <a:pt x="1461" y="1032"/>
                      <a:pt x="1426" y="1212"/>
                      <a:pt x="1365" y="1212"/>
                    </a:cubicBezTo>
                    <a:cubicBezTo>
                      <a:pt x="1304" y="1212"/>
                      <a:pt x="1299" y="1093"/>
                      <a:pt x="1281" y="1069"/>
                    </a:cubicBezTo>
                    <a:lnTo>
                      <a:pt x="1254" y="1068"/>
                    </a:lnTo>
                    <a:lnTo>
                      <a:pt x="1254" y="1885"/>
                    </a:lnTo>
                    <a:lnTo>
                      <a:pt x="0" y="1885"/>
                    </a:lnTo>
                    <a:lnTo>
                      <a:pt x="0" y="1069"/>
                    </a:lnTo>
                    <a:lnTo>
                      <a:pt x="27" y="1069"/>
                    </a:lnTo>
                    <a:cubicBezTo>
                      <a:pt x="27" y="1069"/>
                      <a:pt x="44" y="1210"/>
                      <a:pt x="106" y="1210"/>
                    </a:cubicBezTo>
                    <a:cubicBezTo>
                      <a:pt x="168" y="1210"/>
                      <a:pt x="206" y="1031"/>
                      <a:pt x="207" y="942"/>
                    </a:cubicBezTo>
                    <a:cubicBezTo>
                      <a:pt x="208" y="853"/>
                      <a:pt x="166" y="673"/>
                      <a:pt x="111" y="673"/>
                    </a:cubicBezTo>
                    <a:cubicBezTo>
                      <a:pt x="56" y="673"/>
                      <a:pt x="43" y="786"/>
                      <a:pt x="25" y="808"/>
                    </a:cubicBezTo>
                    <a:lnTo>
                      <a:pt x="0" y="808"/>
                    </a:lnTo>
                    <a:lnTo>
                      <a:pt x="0" y="0"/>
                    </a:lnTo>
                    <a:close/>
                  </a:path>
                </a:pathLst>
              </a:custGeom>
              <a:solidFill>
                <a:schemeClr val="accent3"/>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de-DE"/>
              </a:p>
            </p:txBody>
          </p:sp>
          <p:sp>
            <p:nvSpPr>
              <p:cNvPr id="24" name="CustomShape 8">
                <a:extLst>
                  <a:ext uri="{FF2B5EF4-FFF2-40B4-BE49-F238E27FC236}">
                    <a16:creationId xmlns:a16="http://schemas.microsoft.com/office/drawing/2014/main" id="{186254A2-CB85-D016-7AA9-E3FA893A7265}"/>
                  </a:ext>
                </a:extLst>
              </p:cNvPr>
              <p:cNvSpPr/>
              <p:nvPr/>
            </p:nvSpPr>
            <p:spPr>
              <a:xfrm rot="5400000">
                <a:off x="711000" y="746640"/>
                <a:ext cx="1208520" cy="1927440"/>
              </a:xfrm>
              <a:custGeom>
                <a:avLst/>
                <a:gdLst/>
                <a:ahLst/>
                <a:cxnLst/>
                <a:rect l="l" t="t" r="r" b="b"/>
                <a:pathLst>
                  <a:path w="1461" h="1885">
                    <a:moveTo>
                      <a:pt x="0" y="0"/>
                    </a:moveTo>
                    <a:lnTo>
                      <a:pt x="1254" y="0"/>
                    </a:lnTo>
                    <a:lnTo>
                      <a:pt x="1254" y="808"/>
                    </a:lnTo>
                    <a:lnTo>
                      <a:pt x="1281" y="808"/>
                    </a:lnTo>
                    <a:cubicBezTo>
                      <a:pt x="1281" y="808"/>
                      <a:pt x="1308" y="673"/>
                      <a:pt x="1365" y="673"/>
                    </a:cubicBezTo>
                    <a:cubicBezTo>
                      <a:pt x="1422" y="673"/>
                      <a:pt x="1461" y="852"/>
                      <a:pt x="1461" y="942"/>
                    </a:cubicBezTo>
                    <a:cubicBezTo>
                      <a:pt x="1461" y="1032"/>
                      <a:pt x="1426" y="1212"/>
                      <a:pt x="1365" y="1212"/>
                    </a:cubicBezTo>
                    <a:cubicBezTo>
                      <a:pt x="1304" y="1212"/>
                      <a:pt x="1299" y="1093"/>
                      <a:pt x="1281" y="1069"/>
                    </a:cubicBezTo>
                    <a:lnTo>
                      <a:pt x="1254" y="1068"/>
                    </a:lnTo>
                    <a:lnTo>
                      <a:pt x="1254" y="1885"/>
                    </a:lnTo>
                    <a:lnTo>
                      <a:pt x="0" y="1885"/>
                    </a:lnTo>
                    <a:lnTo>
                      <a:pt x="0" y="0"/>
                    </a:lnTo>
                    <a:close/>
                  </a:path>
                </a:pathLst>
              </a:custGeom>
              <a:solidFill>
                <a:schemeClr val="accent1"/>
              </a:solidFill>
              <a:ln w="12600">
                <a:solidFill>
                  <a:schemeClr val="bg1"/>
                </a:solidFill>
                <a:round/>
              </a:ln>
            </p:spPr>
            <p:style>
              <a:lnRef idx="0">
                <a:scrgbClr r="0" g="0" b="0"/>
              </a:lnRef>
              <a:fillRef idx="0">
                <a:scrgbClr r="0" g="0" b="0"/>
              </a:fillRef>
              <a:effectRef idx="0">
                <a:scrgbClr r="0" g="0" b="0"/>
              </a:effectRef>
              <a:fontRef idx="minor"/>
            </p:style>
            <p:txBody>
              <a:bodyPr/>
              <a:lstStyle/>
              <a:p>
                <a:endParaRPr lang="de-DE"/>
              </a:p>
            </p:txBody>
          </p:sp>
        </p:grpSp>
        <p:sp>
          <p:nvSpPr>
            <p:cNvPr id="20" name="CustomShape 9">
              <a:extLst>
                <a:ext uri="{FF2B5EF4-FFF2-40B4-BE49-F238E27FC236}">
                  <a16:creationId xmlns:a16="http://schemas.microsoft.com/office/drawing/2014/main" id="{C10B17CC-0A2C-0813-F023-8A53D831D252}"/>
                </a:ext>
              </a:extLst>
            </p:cNvPr>
            <p:cNvSpPr/>
            <p:nvPr/>
          </p:nvSpPr>
          <p:spPr>
            <a:xfrm rot="5400000">
              <a:off x="710640" y="3852360"/>
              <a:ext cx="1209240" cy="1927440"/>
            </a:xfrm>
            <a:custGeom>
              <a:avLst/>
              <a:gdLst/>
              <a:ahLst/>
              <a:cxnLst/>
              <a:rect l="l" t="t" r="r" b="b"/>
              <a:pathLst>
                <a:path w="1461" h="1885">
                  <a:moveTo>
                    <a:pt x="0" y="0"/>
                  </a:moveTo>
                  <a:lnTo>
                    <a:pt x="1254" y="0"/>
                  </a:lnTo>
                  <a:lnTo>
                    <a:pt x="1254" y="808"/>
                  </a:lnTo>
                  <a:lnTo>
                    <a:pt x="1281" y="808"/>
                  </a:lnTo>
                  <a:cubicBezTo>
                    <a:pt x="1281" y="808"/>
                    <a:pt x="1308" y="673"/>
                    <a:pt x="1365" y="673"/>
                  </a:cubicBezTo>
                  <a:cubicBezTo>
                    <a:pt x="1422" y="673"/>
                    <a:pt x="1461" y="852"/>
                    <a:pt x="1461" y="942"/>
                  </a:cubicBezTo>
                  <a:cubicBezTo>
                    <a:pt x="1461" y="1032"/>
                    <a:pt x="1426" y="1212"/>
                    <a:pt x="1365" y="1212"/>
                  </a:cubicBezTo>
                  <a:cubicBezTo>
                    <a:pt x="1304" y="1212"/>
                    <a:pt x="1299" y="1093"/>
                    <a:pt x="1281" y="1069"/>
                  </a:cubicBezTo>
                  <a:lnTo>
                    <a:pt x="1254" y="1068"/>
                  </a:lnTo>
                  <a:lnTo>
                    <a:pt x="1254" y="1885"/>
                  </a:lnTo>
                  <a:lnTo>
                    <a:pt x="0" y="1885"/>
                  </a:lnTo>
                  <a:lnTo>
                    <a:pt x="0" y="1069"/>
                  </a:lnTo>
                  <a:lnTo>
                    <a:pt x="27" y="1069"/>
                  </a:lnTo>
                  <a:cubicBezTo>
                    <a:pt x="27" y="1069"/>
                    <a:pt x="44" y="1210"/>
                    <a:pt x="106" y="1210"/>
                  </a:cubicBezTo>
                  <a:cubicBezTo>
                    <a:pt x="168" y="1210"/>
                    <a:pt x="206" y="1031"/>
                    <a:pt x="207" y="942"/>
                  </a:cubicBezTo>
                  <a:cubicBezTo>
                    <a:pt x="208" y="853"/>
                    <a:pt x="166" y="673"/>
                    <a:pt x="111" y="673"/>
                  </a:cubicBezTo>
                  <a:cubicBezTo>
                    <a:pt x="56" y="673"/>
                    <a:pt x="43" y="786"/>
                    <a:pt x="25" y="808"/>
                  </a:cubicBezTo>
                  <a:lnTo>
                    <a:pt x="0" y="808"/>
                  </a:lnTo>
                  <a:lnTo>
                    <a:pt x="0" y="0"/>
                  </a:lnTo>
                  <a:close/>
                </a:path>
              </a:pathLst>
            </a:custGeom>
            <a:solidFill>
              <a:schemeClr val="accent4"/>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de-DE"/>
            </a:p>
          </p:txBody>
        </p:sp>
        <p:sp>
          <p:nvSpPr>
            <p:cNvPr id="21" name="CustomShape 10">
              <a:extLst>
                <a:ext uri="{FF2B5EF4-FFF2-40B4-BE49-F238E27FC236}">
                  <a16:creationId xmlns:a16="http://schemas.microsoft.com/office/drawing/2014/main" id="{3D92F8F8-5E82-20BC-9E75-1C97E8A67E38}"/>
                </a:ext>
              </a:extLst>
            </p:cNvPr>
            <p:cNvSpPr/>
            <p:nvPr/>
          </p:nvSpPr>
          <p:spPr>
            <a:xfrm rot="5400000">
              <a:off x="711360" y="4896000"/>
              <a:ext cx="1207800" cy="1927440"/>
            </a:xfrm>
            <a:custGeom>
              <a:avLst/>
              <a:gdLst/>
              <a:ahLst/>
              <a:cxnLst/>
              <a:rect l="l" t="t" r="r" b="b"/>
              <a:pathLst>
                <a:path w="1461" h="1885">
                  <a:moveTo>
                    <a:pt x="0" y="0"/>
                  </a:moveTo>
                  <a:lnTo>
                    <a:pt x="1254" y="0"/>
                  </a:lnTo>
                  <a:lnTo>
                    <a:pt x="1254" y="808"/>
                  </a:lnTo>
                  <a:lnTo>
                    <a:pt x="1281" y="808"/>
                  </a:lnTo>
                  <a:cubicBezTo>
                    <a:pt x="1281" y="808"/>
                    <a:pt x="1308" y="673"/>
                    <a:pt x="1365" y="673"/>
                  </a:cubicBezTo>
                  <a:cubicBezTo>
                    <a:pt x="1422" y="673"/>
                    <a:pt x="1461" y="852"/>
                    <a:pt x="1461" y="942"/>
                  </a:cubicBezTo>
                  <a:cubicBezTo>
                    <a:pt x="1461" y="1032"/>
                    <a:pt x="1426" y="1212"/>
                    <a:pt x="1365" y="1212"/>
                  </a:cubicBezTo>
                  <a:cubicBezTo>
                    <a:pt x="1304" y="1212"/>
                    <a:pt x="1299" y="1093"/>
                    <a:pt x="1281" y="1069"/>
                  </a:cubicBezTo>
                  <a:lnTo>
                    <a:pt x="1254" y="1068"/>
                  </a:lnTo>
                  <a:lnTo>
                    <a:pt x="1254" y="1885"/>
                  </a:lnTo>
                  <a:lnTo>
                    <a:pt x="0" y="1885"/>
                  </a:lnTo>
                  <a:lnTo>
                    <a:pt x="0" y="1069"/>
                  </a:lnTo>
                  <a:lnTo>
                    <a:pt x="27" y="1069"/>
                  </a:lnTo>
                  <a:cubicBezTo>
                    <a:pt x="27" y="1069"/>
                    <a:pt x="44" y="1210"/>
                    <a:pt x="106" y="1210"/>
                  </a:cubicBezTo>
                  <a:cubicBezTo>
                    <a:pt x="168" y="1210"/>
                    <a:pt x="206" y="1031"/>
                    <a:pt x="207" y="942"/>
                  </a:cubicBezTo>
                  <a:cubicBezTo>
                    <a:pt x="208" y="853"/>
                    <a:pt x="166" y="673"/>
                    <a:pt x="111" y="673"/>
                  </a:cubicBezTo>
                  <a:cubicBezTo>
                    <a:pt x="56" y="673"/>
                    <a:pt x="43" y="786"/>
                    <a:pt x="25" y="808"/>
                  </a:cubicBezTo>
                  <a:lnTo>
                    <a:pt x="0" y="808"/>
                  </a:lnTo>
                  <a:lnTo>
                    <a:pt x="0" y="0"/>
                  </a:lnTo>
                  <a:close/>
                </a:path>
              </a:pathLst>
            </a:custGeom>
            <a:solidFill>
              <a:schemeClr val="accent5"/>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de-DE"/>
            </a:p>
          </p:txBody>
        </p:sp>
      </p:grpSp>
      <p:sp>
        <p:nvSpPr>
          <p:cNvPr id="25" name="CustomShape 11">
            <a:extLst>
              <a:ext uri="{FF2B5EF4-FFF2-40B4-BE49-F238E27FC236}">
                <a16:creationId xmlns:a16="http://schemas.microsoft.com/office/drawing/2014/main" id="{A34E4D3C-5B46-79B2-9DBA-CA6708F179E3}"/>
              </a:ext>
            </a:extLst>
          </p:cNvPr>
          <p:cNvSpPr/>
          <p:nvPr/>
        </p:nvSpPr>
        <p:spPr>
          <a:xfrm>
            <a:off x="1564456" y="1538505"/>
            <a:ext cx="1799640" cy="61723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de-DE" sz="1600" b="0" strike="noStrike" spc="-1" dirty="0">
                <a:solidFill>
                  <a:srgbClr val="FFFFFF"/>
                </a:solidFill>
              </a:rPr>
              <a:t>Arbeitszeit als Thema im MAG</a:t>
            </a:r>
            <a:endParaRPr lang="de-DE" sz="1600" b="0" strike="noStrike" spc="-1" dirty="0"/>
          </a:p>
        </p:txBody>
      </p:sp>
      <p:sp>
        <p:nvSpPr>
          <p:cNvPr id="26" name="CustomShape 12">
            <a:extLst>
              <a:ext uri="{FF2B5EF4-FFF2-40B4-BE49-F238E27FC236}">
                <a16:creationId xmlns:a16="http://schemas.microsoft.com/office/drawing/2014/main" id="{5A3C5344-A069-9EC6-235F-FB223E17EA27}"/>
              </a:ext>
            </a:extLst>
          </p:cNvPr>
          <p:cNvSpPr/>
          <p:nvPr/>
        </p:nvSpPr>
        <p:spPr>
          <a:xfrm>
            <a:off x="1564456" y="2501188"/>
            <a:ext cx="1799640" cy="61723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de-DE" sz="1600" b="0" strike="noStrike" spc="-1" dirty="0">
                <a:solidFill>
                  <a:srgbClr val="FFFFFF"/>
                </a:solidFill>
              </a:rPr>
              <a:t>Monatliches Zeit-Controlling</a:t>
            </a:r>
            <a:endParaRPr lang="de-DE" sz="1600" b="0" strike="noStrike" spc="-1" dirty="0"/>
          </a:p>
        </p:txBody>
      </p:sp>
      <p:sp>
        <p:nvSpPr>
          <p:cNvPr id="27" name="CustomShape 13">
            <a:extLst>
              <a:ext uri="{FF2B5EF4-FFF2-40B4-BE49-F238E27FC236}">
                <a16:creationId xmlns:a16="http://schemas.microsoft.com/office/drawing/2014/main" id="{9310F8CC-D381-31EF-543E-FAF73531C0CB}"/>
              </a:ext>
            </a:extLst>
          </p:cNvPr>
          <p:cNvSpPr/>
          <p:nvPr/>
        </p:nvSpPr>
        <p:spPr>
          <a:xfrm>
            <a:off x="1564456" y="3519268"/>
            <a:ext cx="1799640" cy="61723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80000"/>
              </a:lnSpc>
            </a:pPr>
            <a:r>
              <a:rPr lang="de-DE" sz="1600" b="0" strike="noStrike" spc="-1">
                <a:solidFill>
                  <a:srgbClr val="FFFFFF"/>
                </a:solidFill>
              </a:rPr>
              <a:t>Arbeitszeit-politik erklären</a:t>
            </a:r>
            <a:endParaRPr lang="de-DE" sz="1600" b="0" strike="noStrike" spc="-1"/>
          </a:p>
        </p:txBody>
      </p:sp>
      <p:sp>
        <p:nvSpPr>
          <p:cNvPr id="28" name="CustomShape 14">
            <a:extLst>
              <a:ext uri="{FF2B5EF4-FFF2-40B4-BE49-F238E27FC236}">
                <a16:creationId xmlns:a16="http://schemas.microsoft.com/office/drawing/2014/main" id="{ADEE86E6-13CB-EC44-46B4-BDDFED3D3DDB}"/>
              </a:ext>
            </a:extLst>
          </p:cNvPr>
          <p:cNvSpPr/>
          <p:nvPr/>
        </p:nvSpPr>
        <p:spPr>
          <a:xfrm>
            <a:off x="1564456" y="4566148"/>
            <a:ext cx="1799640" cy="61723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80000"/>
              </a:lnSpc>
            </a:pPr>
            <a:r>
              <a:rPr lang="de-DE" sz="1600" b="0" strike="noStrike" spc="-1">
                <a:solidFill>
                  <a:srgbClr val="FFFFFF"/>
                </a:solidFill>
              </a:rPr>
              <a:t>Fokus auf „Täler“, nicht auf „Gipfel“</a:t>
            </a:r>
            <a:endParaRPr lang="de-DE" sz="1600" b="0" strike="noStrike" spc="-1"/>
          </a:p>
        </p:txBody>
      </p:sp>
      <p:sp>
        <p:nvSpPr>
          <p:cNvPr id="29" name="CustomShape 15">
            <a:extLst>
              <a:ext uri="{FF2B5EF4-FFF2-40B4-BE49-F238E27FC236}">
                <a16:creationId xmlns:a16="http://schemas.microsoft.com/office/drawing/2014/main" id="{ADDBB812-A167-0A1A-C400-6006F88456DE}"/>
              </a:ext>
            </a:extLst>
          </p:cNvPr>
          <p:cNvSpPr/>
          <p:nvPr/>
        </p:nvSpPr>
        <p:spPr>
          <a:xfrm>
            <a:off x="1492275" y="5545359"/>
            <a:ext cx="1872360" cy="617239"/>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80000"/>
              </a:lnSpc>
            </a:pPr>
            <a:r>
              <a:rPr lang="de-DE" sz="1600" b="0" strike="noStrike" spc="-1" dirty="0">
                <a:solidFill>
                  <a:srgbClr val="FFFFFF"/>
                </a:solidFill>
              </a:rPr>
              <a:t>Ergebnis- statt Zeitorientierung (vor)leben</a:t>
            </a:r>
            <a:endParaRPr lang="de-DE" sz="1600" b="0" strike="noStrike" spc="-1" dirty="0"/>
          </a:p>
        </p:txBody>
      </p:sp>
      <p:sp>
        <p:nvSpPr>
          <p:cNvPr id="30" name="CustomShape 16">
            <a:extLst>
              <a:ext uri="{FF2B5EF4-FFF2-40B4-BE49-F238E27FC236}">
                <a16:creationId xmlns:a16="http://schemas.microsoft.com/office/drawing/2014/main" id="{C6F7F445-5DCD-B9FE-38C6-1409B1AC34B8}"/>
              </a:ext>
            </a:extLst>
          </p:cNvPr>
          <p:cNvSpPr/>
          <p:nvPr/>
        </p:nvSpPr>
        <p:spPr>
          <a:xfrm>
            <a:off x="3436097" y="1373214"/>
            <a:ext cx="7199640" cy="759691"/>
          </a:xfrm>
          <a:prstGeom prst="rect">
            <a:avLst/>
          </a:prstGeom>
          <a:noFill/>
          <a:ln w="12600">
            <a:solidFill>
              <a:schemeClr val="accent1"/>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81080" lvl="1" indent="-180720">
              <a:lnSpc>
                <a:spcPct val="100000"/>
              </a:lnSpc>
              <a:buClr>
                <a:srgbClr val="000000"/>
              </a:buClr>
              <a:buFont typeface="Arial"/>
              <a:buChar char="•"/>
            </a:pPr>
            <a:r>
              <a:rPr lang="de-DE" sz="1400" b="0" strike="noStrike" spc="-1" dirty="0">
                <a:solidFill>
                  <a:srgbClr val="000000"/>
                </a:solidFill>
              </a:rPr>
              <a:t>Nach Einschätzungen und Begründungen zum Arbeitszeitpensum fragen</a:t>
            </a:r>
            <a:endParaRPr lang="de-DE" sz="1400" b="0" strike="noStrike" spc="-1" dirty="0"/>
          </a:p>
          <a:p>
            <a:pPr marL="181080" lvl="1" indent="-180720">
              <a:lnSpc>
                <a:spcPct val="100000"/>
              </a:lnSpc>
              <a:buClr>
                <a:srgbClr val="000000"/>
              </a:buClr>
              <a:buFont typeface="Arial"/>
              <a:buChar char="•"/>
            </a:pPr>
            <a:r>
              <a:rPr lang="de-DE" sz="1400" b="0" strike="noStrike" spc="-1" dirty="0">
                <a:solidFill>
                  <a:srgbClr val="000000"/>
                </a:solidFill>
              </a:rPr>
              <a:t>Rückblick/Vorschau auf Belastungen, Bewältigungsstrategien diskutieren</a:t>
            </a:r>
            <a:endParaRPr lang="de-DE" sz="1400" b="0" strike="noStrike" spc="-1" dirty="0"/>
          </a:p>
        </p:txBody>
      </p:sp>
      <p:sp>
        <p:nvSpPr>
          <p:cNvPr id="31" name="CustomShape 17">
            <a:extLst>
              <a:ext uri="{FF2B5EF4-FFF2-40B4-BE49-F238E27FC236}">
                <a16:creationId xmlns:a16="http://schemas.microsoft.com/office/drawing/2014/main" id="{7C5306CD-3481-A2EB-6D81-5CBAE93EE943}"/>
              </a:ext>
            </a:extLst>
          </p:cNvPr>
          <p:cNvSpPr/>
          <p:nvPr/>
        </p:nvSpPr>
        <p:spPr>
          <a:xfrm>
            <a:off x="3450497" y="2398134"/>
            <a:ext cx="7199640" cy="759691"/>
          </a:xfrm>
          <a:prstGeom prst="rect">
            <a:avLst/>
          </a:prstGeom>
          <a:noFill/>
          <a:ln w="12600">
            <a:solidFill>
              <a:schemeClr val="accent2"/>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81080" lvl="1" indent="-180720">
              <a:lnSpc>
                <a:spcPct val="100000"/>
              </a:lnSpc>
              <a:buClr>
                <a:srgbClr val="000000"/>
              </a:buClr>
              <a:buFont typeface="Arial"/>
              <a:buChar char="•"/>
            </a:pPr>
            <a:r>
              <a:rPr lang="de-DE" sz="1400" b="0" strike="noStrike" spc="-1">
                <a:solidFill>
                  <a:srgbClr val="000000"/>
                </a:solidFill>
              </a:rPr>
              <a:t>Führungskraft reserviert  eine Stunde/Monat für Zeit-Controlling ihres Teams</a:t>
            </a:r>
            <a:endParaRPr lang="de-DE" sz="1400" b="0" strike="noStrike" spc="-1"/>
          </a:p>
          <a:p>
            <a:pPr marL="181080" lvl="1" indent="-180720">
              <a:lnSpc>
                <a:spcPct val="100000"/>
              </a:lnSpc>
              <a:buClr>
                <a:srgbClr val="000000"/>
              </a:buClr>
              <a:buFont typeface="Arial"/>
              <a:buChar char="•"/>
            </a:pPr>
            <a:r>
              <a:rPr lang="de-DE" sz="1400" b="0" strike="noStrike" spc="-1">
                <a:solidFill>
                  <a:srgbClr val="000000"/>
                </a:solidFill>
              </a:rPr>
              <a:t>Fragt im Bedarfsfall nach, bittet um Begründungen, bespricht Lösungen</a:t>
            </a:r>
            <a:endParaRPr lang="de-DE" sz="1400" b="0" strike="noStrike" spc="-1"/>
          </a:p>
          <a:p>
            <a:pPr marL="181080" lvl="1" indent="-180720">
              <a:lnSpc>
                <a:spcPct val="100000"/>
              </a:lnSpc>
              <a:buClr>
                <a:srgbClr val="000000"/>
              </a:buClr>
              <a:buFont typeface="Arial"/>
              <a:buChar char="•"/>
            </a:pPr>
            <a:r>
              <a:rPr lang="de-DE" sz="1400" b="0" strike="noStrike" spc="-1">
                <a:solidFill>
                  <a:srgbClr val="000000"/>
                </a:solidFill>
              </a:rPr>
              <a:t>Monatliches Führungskräfte-Meeting zum Thema „Zeit-Controlling“</a:t>
            </a:r>
            <a:endParaRPr lang="de-DE" sz="1400" b="0" strike="noStrike" spc="-1"/>
          </a:p>
        </p:txBody>
      </p:sp>
      <p:sp>
        <p:nvSpPr>
          <p:cNvPr id="32" name="CustomShape 18">
            <a:extLst>
              <a:ext uri="{FF2B5EF4-FFF2-40B4-BE49-F238E27FC236}">
                <a16:creationId xmlns:a16="http://schemas.microsoft.com/office/drawing/2014/main" id="{34E63C07-03B7-5591-2091-75C26416BE9F}"/>
              </a:ext>
            </a:extLst>
          </p:cNvPr>
          <p:cNvSpPr/>
          <p:nvPr/>
        </p:nvSpPr>
        <p:spPr>
          <a:xfrm>
            <a:off x="3450497" y="3452574"/>
            <a:ext cx="7199640" cy="759691"/>
          </a:xfrm>
          <a:prstGeom prst="rect">
            <a:avLst/>
          </a:prstGeom>
          <a:noFill/>
          <a:ln w="12600">
            <a:solidFill>
              <a:schemeClr val="accent3"/>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81080" lvl="1" indent="-180720">
              <a:lnSpc>
                <a:spcPct val="100000"/>
              </a:lnSpc>
              <a:buClr>
                <a:srgbClr val="000000"/>
              </a:buClr>
              <a:buFont typeface="Arial"/>
              <a:buChar char="•"/>
            </a:pPr>
            <a:r>
              <a:rPr lang="de-DE" sz="1400" b="0" strike="noStrike" spc="-1">
                <a:solidFill>
                  <a:srgbClr val="000000"/>
                </a:solidFill>
              </a:rPr>
              <a:t>Leitlinien der Arbeitszeitgestaltung und des Arbeitszeitmanagement erläutern</a:t>
            </a:r>
            <a:endParaRPr lang="de-DE" sz="1400" b="0" strike="noStrike" spc="-1"/>
          </a:p>
        </p:txBody>
      </p:sp>
      <p:sp>
        <p:nvSpPr>
          <p:cNvPr id="33" name="CustomShape 19">
            <a:extLst>
              <a:ext uri="{FF2B5EF4-FFF2-40B4-BE49-F238E27FC236}">
                <a16:creationId xmlns:a16="http://schemas.microsoft.com/office/drawing/2014/main" id="{2C8983B8-A16E-31DC-FEDB-5CE4AD94A14D}"/>
              </a:ext>
            </a:extLst>
          </p:cNvPr>
          <p:cNvSpPr/>
          <p:nvPr/>
        </p:nvSpPr>
        <p:spPr>
          <a:xfrm>
            <a:off x="3450497" y="4476054"/>
            <a:ext cx="7199640" cy="759691"/>
          </a:xfrm>
          <a:prstGeom prst="rect">
            <a:avLst/>
          </a:prstGeom>
          <a:noFill/>
          <a:ln w="12600">
            <a:solidFill>
              <a:schemeClr val="accent4"/>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81080" lvl="1" indent="-180720">
              <a:lnSpc>
                <a:spcPct val="100000"/>
              </a:lnSpc>
              <a:buClr>
                <a:srgbClr val="000000"/>
              </a:buClr>
              <a:buFont typeface="Arial"/>
              <a:buChar char="•"/>
            </a:pPr>
            <a:r>
              <a:rPr lang="de-DE" sz="1400" b="0" strike="noStrike" spc="-1" dirty="0">
                <a:solidFill>
                  <a:srgbClr val="000000"/>
                </a:solidFill>
              </a:rPr>
              <a:t>Mit den Mitarbeitenden offen sprechen, wenn es nichts Wichtiges und Dringendes zu tun gibt</a:t>
            </a:r>
            <a:endParaRPr lang="de-DE" sz="1400" b="0" strike="noStrike" spc="-1" dirty="0"/>
          </a:p>
        </p:txBody>
      </p:sp>
      <p:sp>
        <p:nvSpPr>
          <p:cNvPr id="34" name="CustomShape 20">
            <a:extLst>
              <a:ext uri="{FF2B5EF4-FFF2-40B4-BE49-F238E27FC236}">
                <a16:creationId xmlns:a16="http://schemas.microsoft.com/office/drawing/2014/main" id="{6A0DE054-AFDB-28AA-8341-DA19077CB1A5}"/>
              </a:ext>
            </a:extLst>
          </p:cNvPr>
          <p:cNvSpPr/>
          <p:nvPr/>
        </p:nvSpPr>
        <p:spPr>
          <a:xfrm>
            <a:off x="3450497" y="5515374"/>
            <a:ext cx="7199640" cy="759691"/>
          </a:xfrm>
          <a:prstGeom prst="rect">
            <a:avLst/>
          </a:prstGeom>
          <a:noFill/>
          <a:ln w="12600">
            <a:solidFill>
              <a:schemeClr val="accent5"/>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81080" lvl="1" indent="-180720">
              <a:lnSpc>
                <a:spcPct val="100000"/>
              </a:lnSpc>
              <a:buClr>
                <a:srgbClr val="000000"/>
              </a:buClr>
              <a:buFont typeface="Arial"/>
              <a:buChar char="•"/>
            </a:pPr>
            <a:r>
              <a:rPr lang="de-DE" sz="1400" b="0" strike="noStrike" spc="-1" dirty="0">
                <a:solidFill>
                  <a:srgbClr val="000000"/>
                </a:solidFill>
              </a:rPr>
              <a:t>Eigenes Verhalten entspricht den Forderungen an die Mitarbeitenden</a:t>
            </a:r>
            <a:endParaRPr lang="de-DE" sz="1400" b="0" strike="noStrike" spc="-1" dirty="0"/>
          </a:p>
        </p:txBody>
      </p:sp>
      <p:sp>
        <p:nvSpPr>
          <p:cNvPr id="35" name="Titel 1">
            <a:extLst>
              <a:ext uri="{FF2B5EF4-FFF2-40B4-BE49-F238E27FC236}">
                <a16:creationId xmlns:a16="http://schemas.microsoft.com/office/drawing/2014/main" id="{B171109B-C5E1-F158-DB7D-054BF0087E08}"/>
              </a:ext>
            </a:extLst>
          </p:cNvPr>
          <p:cNvSpPr>
            <a:spLocks noGrp="1"/>
          </p:cNvSpPr>
          <p:nvPr>
            <p:ph type="title"/>
          </p:nvPr>
        </p:nvSpPr>
        <p:spPr>
          <a:xfrm>
            <a:off x="597810" y="142250"/>
            <a:ext cx="7230035" cy="1325563"/>
          </a:xfrm>
        </p:spPr>
        <p:txBody>
          <a:bodyPr/>
          <a:lstStyle/>
          <a:p>
            <a:r>
              <a:rPr lang="de-DE" dirty="0"/>
              <a:t>Was können Führungskräfte tun?</a:t>
            </a:r>
          </a:p>
        </p:txBody>
      </p:sp>
    </p:spTree>
    <p:extLst>
      <p:ext uri="{BB962C8B-B14F-4D97-AF65-F5344CB8AC3E}">
        <p14:creationId xmlns:p14="http://schemas.microsoft.com/office/powerpoint/2010/main" val="1251223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71241-61BC-07C8-FE9C-A1D6E121492D}"/>
              </a:ext>
            </a:extLst>
          </p:cNvPr>
          <p:cNvSpPr>
            <a:spLocks noGrp="1"/>
          </p:cNvSpPr>
          <p:nvPr>
            <p:ph type="title"/>
          </p:nvPr>
        </p:nvSpPr>
        <p:spPr/>
        <p:txBody>
          <a:bodyPr/>
          <a:lstStyle/>
          <a:p>
            <a:r>
              <a:rPr lang="de-DE" dirty="0"/>
              <a:t>Etablierung von erfolgreichem Arbeitszeitmanagement</a:t>
            </a:r>
          </a:p>
        </p:txBody>
      </p:sp>
      <p:sp>
        <p:nvSpPr>
          <p:cNvPr id="4" name="Foliennummernplatzhalter 3">
            <a:extLst>
              <a:ext uri="{FF2B5EF4-FFF2-40B4-BE49-F238E27FC236}">
                <a16:creationId xmlns:a16="http://schemas.microsoft.com/office/drawing/2014/main" id="{5654D3A4-0106-AF6C-9DDB-787FA8B3EE55}"/>
              </a:ext>
            </a:extLst>
          </p:cNvPr>
          <p:cNvSpPr>
            <a:spLocks noGrp="1"/>
          </p:cNvSpPr>
          <p:nvPr>
            <p:ph type="sldNum" sz="quarter" idx="12"/>
          </p:nvPr>
        </p:nvSpPr>
        <p:spPr/>
        <p:txBody>
          <a:bodyPr/>
          <a:lstStyle/>
          <a:p>
            <a:fld id="{5355FB0E-4B63-47FD-937C-4B994ACB8B58}" type="slidenum">
              <a:rPr lang="de-AT" smtClean="0"/>
              <a:t>15</a:t>
            </a:fld>
            <a:endParaRPr lang="de-AT"/>
          </a:p>
        </p:txBody>
      </p:sp>
      <p:sp>
        <p:nvSpPr>
          <p:cNvPr id="5" name="Fußzeilenplatzhalter 4">
            <a:extLst>
              <a:ext uri="{FF2B5EF4-FFF2-40B4-BE49-F238E27FC236}">
                <a16:creationId xmlns:a16="http://schemas.microsoft.com/office/drawing/2014/main" id="{7C585874-E3D0-A9E1-191C-51B519250CAD}"/>
              </a:ext>
            </a:extLst>
          </p:cNvPr>
          <p:cNvSpPr>
            <a:spLocks noGrp="1"/>
          </p:cNvSpPr>
          <p:nvPr>
            <p:ph type="ftr" sz="quarter" idx="11"/>
          </p:nvPr>
        </p:nvSpPr>
        <p:spPr/>
        <p:txBody>
          <a:bodyPr/>
          <a:lstStyle/>
          <a:p>
            <a:r>
              <a:rPr lang="de-DE" dirty="0"/>
              <a:t>Demografieberatung Digi+</a:t>
            </a:r>
            <a:endParaRPr lang="de-AT" dirty="0"/>
          </a:p>
        </p:txBody>
      </p:sp>
      <p:sp>
        <p:nvSpPr>
          <p:cNvPr id="6" name="CustomShape 5">
            <a:extLst>
              <a:ext uri="{FF2B5EF4-FFF2-40B4-BE49-F238E27FC236}">
                <a16:creationId xmlns:a16="http://schemas.microsoft.com/office/drawing/2014/main" id="{39703F12-2B17-8916-3A0E-A7EA0B13A45B}"/>
              </a:ext>
            </a:extLst>
          </p:cNvPr>
          <p:cNvSpPr/>
          <p:nvPr/>
        </p:nvSpPr>
        <p:spPr>
          <a:xfrm>
            <a:off x="497640" y="1690688"/>
            <a:ext cx="2519640" cy="499680"/>
          </a:xfrm>
          <a:prstGeom prst="rect">
            <a:avLst/>
          </a:prstGeom>
          <a:solidFill>
            <a:schemeClr val="tx2"/>
          </a:solidFill>
          <a:ln w="19080">
            <a:solidFill>
              <a:schemeClr val="tx2"/>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de-DE" sz="1600" b="0" strike="noStrike" spc="-1">
                <a:solidFill>
                  <a:srgbClr val="FFFFFF"/>
                </a:solidFill>
              </a:rPr>
              <a:t>Grundlagen</a:t>
            </a:r>
            <a:endParaRPr lang="de-DE" sz="1600" b="0" strike="noStrike" spc="-1"/>
          </a:p>
        </p:txBody>
      </p:sp>
      <p:sp>
        <p:nvSpPr>
          <p:cNvPr id="7" name="CustomShape 6">
            <a:extLst>
              <a:ext uri="{FF2B5EF4-FFF2-40B4-BE49-F238E27FC236}">
                <a16:creationId xmlns:a16="http://schemas.microsoft.com/office/drawing/2014/main" id="{B996A47A-48EE-F025-0A12-5CEB69525B5B}"/>
              </a:ext>
            </a:extLst>
          </p:cNvPr>
          <p:cNvSpPr/>
          <p:nvPr/>
        </p:nvSpPr>
        <p:spPr>
          <a:xfrm>
            <a:off x="3252360" y="1976528"/>
            <a:ext cx="2519640" cy="499680"/>
          </a:xfrm>
          <a:prstGeom prst="rect">
            <a:avLst/>
          </a:prstGeom>
          <a:solidFill>
            <a:schemeClr val="accent2"/>
          </a:solidFill>
          <a:ln w="19080">
            <a:solidFill>
              <a:schemeClr val="accent2"/>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de-DE" sz="1600" b="0" strike="noStrike" spc="-1">
                <a:solidFill>
                  <a:srgbClr val="FFFFFF"/>
                </a:solidFill>
              </a:rPr>
              <a:t>Aufgaben</a:t>
            </a:r>
            <a:endParaRPr lang="de-DE" sz="1600" b="0" strike="noStrike" spc="-1"/>
          </a:p>
        </p:txBody>
      </p:sp>
      <p:sp>
        <p:nvSpPr>
          <p:cNvPr id="8" name="CustomShape 7">
            <a:extLst>
              <a:ext uri="{FF2B5EF4-FFF2-40B4-BE49-F238E27FC236}">
                <a16:creationId xmlns:a16="http://schemas.microsoft.com/office/drawing/2014/main" id="{DDE39E8D-DCCA-CCAD-219F-ED14BE2C9182}"/>
              </a:ext>
            </a:extLst>
          </p:cNvPr>
          <p:cNvSpPr/>
          <p:nvPr/>
        </p:nvSpPr>
        <p:spPr>
          <a:xfrm>
            <a:off x="6035880" y="2262008"/>
            <a:ext cx="2519640" cy="499680"/>
          </a:xfrm>
          <a:prstGeom prst="rect">
            <a:avLst/>
          </a:prstGeom>
          <a:solidFill>
            <a:schemeClr val="accent3"/>
          </a:solidFill>
          <a:ln w="19080">
            <a:solidFill>
              <a:schemeClr val="accent3"/>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de-DE" sz="1600" b="0" strike="noStrike" spc="-1">
                <a:solidFill>
                  <a:srgbClr val="FFFFFF"/>
                </a:solidFill>
              </a:rPr>
              <a:t>Unterstützung</a:t>
            </a:r>
            <a:endParaRPr lang="de-DE" sz="1600" b="0" strike="noStrike" spc="-1"/>
          </a:p>
        </p:txBody>
      </p:sp>
      <p:sp>
        <p:nvSpPr>
          <p:cNvPr id="9" name="CustomShape 8">
            <a:extLst>
              <a:ext uri="{FF2B5EF4-FFF2-40B4-BE49-F238E27FC236}">
                <a16:creationId xmlns:a16="http://schemas.microsoft.com/office/drawing/2014/main" id="{6883488C-1262-C334-19AF-55B9F470627F}"/>
              </a:ext>
            </a:extLst>
          </p:cNvPr>
          <p:cNvSpPr/>
          <p:nvPr/>
        </p:nvSpPr>
        <p:spPr>
          <a:xfrm>
            <a:off x="497640" y="2262008"/>
            <a:ext cx="2519640" cy="3142800"/>
          </a:xfrm>
          <a:prstGeom prst="rect">
            <a:avLst/>
          </a:prstGeom>
          <a:noFill/>
          <a:ln w="19080">
            <a:solidFill>
              <a:schemeClr val="tx2"/>
            </a:solidFill>
          </a:ln>
        </p:spPr>
        <p:style>
          <a:lnRef idx="2">
            <a:schemeClr val="accent1">
              <a:shade val="50000"/>
            </a:schemeClr>
          </a:lnRef>
          <a:fillRef idx="1">
            <a:schemeClr val="accent1"/>
          </a:fillRef>
          <a:effectRef idx="0">
            <a:schemeClr val="accent1"/>
          </a:effectRef>
          <a:fontRef idx="minor"/>
        </p:style>
        <p:txBody>
          <a:bodyPr lIns="90000" tIns="45000" rIns="90000" bIns="45000">
            <a:noAutofit/>
          </a:bodyPr>
          <a:lstStyle/>
          <a:p>
            <a:pPr marL="177840" indent="-177480">
              <a:lnSpc>
                <a:spcPct val="100000"/>
              </a:lnSpc>
              <a:buClr>
                <a:srgbClr val="1F497D"/>
              </a:buClr>
              <a:buFont typeface="Arial"/>
              <a:buChar char="•"/>
            </a:pPr>
            <a:r>
              <a:rPr lang="de-DE" sz="1400" b="0" strike="noStrike" spc="-1" dirty="0">
                <a:solidFill>
                  <a:srgbClr val="000000"/>
                </a:solidFill>
              </a:rPr>
              <a:t>Betriebsvereinbarungen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Leitfaden Arbeitszeit</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Beschreibung von Prozessen</a:t>
            </a:r>
            <a:endParaRPr lang="de-DE" sz="1400" b="0" strike="noStrike" spc="-1" dirty="0"/>
          </a:p>
          <a:p>
            <a:pPr marL="177840" indent="-177480">
              <a:lnSpc>
                <a:spcPct val="100000"/>
              </a:lnSpc>
              <a:buClr>
                <a:srgbClr val="1F497D"/>
              </a:buClr>
              <a:buFont typeface="Arial"/>
              <a:buChar char="•"/>
            </a:pPr>
            <a:r>
              <a:rPr lang="de-DE" sz="1400" b="0" strike="noStrike" spc="-1" dirty="0" err="1">
                <a:solidFill>
                  <a:srgbClr val="000000"/>
                </a:solidFill>
              </a:rPr>
              <a:t>Know-How</a:t>
            </a:r>
            <a:r>
              <a:rPr lang="de-DE" sz="1400" b="0" strike="noStrike" spc="-1" dirty="0">
                <a:solidFill>
                  <a:srgbClr val="000000"/>
                </a:solidFill>
              </a:rPr>
              <a:t>-Paket (Infos zu rechtlichen, gesundheitlichen, organisatorischen und betriebswirtschaftlichen Aspekten der Arbeitszeitgestaltung)</a:t>
            </a:r>
          </a:p>
          <a:p>
            <a:pPr marL="177840" indent="-177480">
              <a:lnSpc>
                <a:spcPct val="100000"/>
              </a:lnSpc>
              <a:buClr>
                <a:srgbClr val="1F497D"/>
              </a:buClr>
              <a:buFont typeface="Arial"/>
              <a:buChar char="•"/>
            </a:pPr>
            <a:r>
              <a:rPr lang="de-DE" sz="1400" spc="-1" dirty="0">
                <a:solidFill>
                  <a:srgbClr val="000000"/>
                </a:solidFill>
              </a:rPr>
              <a:t>Kenntnis über Lebensphasenmodell und Leistungsfähigkeit</a:t>
            </a:r>
            <a:endParaRPr lang="de-DE" sz="1400" b="0" strike="noStrike" spc="-1" dirty="0"/>
          </a:p>
        </p:txBody>
      </p:sp>
      <p:sp>
        <p:nvSpPr>
          <p:cNvPr id="10" name="CustomShape 9">
            <a:extLst>
              <a:ext uri="{FF2B5EF4-FFF2-40B4-BE49-F238E27FC236}">
                <a16:creationId xmlns:a16="http://schemas.microsoft.com/office/drawing/2014/main" id="{74840CC5-C56E-2D2E-95F1-1FAF97B71C7C}"/>
              </a:ext>
            </a:extLst>
          </p:cNvPr>
          <p:cNvSpPr/>
          <p:nvPr/>
        </p:nvSpPr>
        <p:spPr>
          <a:xfrm>
            <a:off x="3252360" y="2547848"/>
            <a:ext cx="2519640" cy="3142800"/>
          </a:xfrm>
          <a:prstGeom prst="rect">
            <a:avLst/>
          </a:prstGeom>
          <a:noFill/>
          <a:ln w="19080">
            <a:solidFill>
              <a:schemeClr val="accent2"/>
            </a:solidFill>
          </a:ln>
        </p:spPr>
        <p:style>
          <a:lnRef idx="2">
            <a:schemeClr val="accent1">
              <a:shade val="50000"/>
            </a:schemeClr>
          </a:lnRef>
          <a:fillRef idx="1">
            <a:schemeClr val="accent1"/>
          </a:fillRef>
          <a:effectRef idx="0">
            <a:schemeClr val="accent1"/>
          </a:effectRef>
          <a:fontRef idx="minor"/>
        </p:style>
        <p:txBody>
          <a:bodyPr lIns="90000" tIns="45000" rIns="90000" bIns="45000">
            <a:noAutofit/>
          </a:bodyPr>
          <a:lstStyle/>
          <a:p>
            <a:pPr marL="177840" indent="-177480">
              <a:lnSpc>
                <a:spcPct val="100000"/>
              </a:lnSpc>
              <a:buClr>
                <a:srgbClr val="1F497D"/>
              </a:buClr>
              <a:buFont typeface="Arial"/>
              <a:buChar char="•"/>
            </a:pPr>
            <a:r>
              <a:rPr lang="de-DE" sz="1400" b="0" strike="noStrike" spc="-1" dirty="0">
                <a:solidFill>
                  <a:srgbClr val="000000"/>
                </a:solidFill>
              </a:rPr>
              <a:t>Arbeitszeit thematisieren und gestalten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Kund*innen-anforderungen und Personalbedarf kennen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Überbelastung und(!) Unterauslastung erkennen und steuern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Zeitkonten beobachten und managen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Arbeitszeitfragen entscheiden</a:t>
            </a:r>
            <a:endParaRPr lang="de-DE" sz="1400" b="0" strike="noStrike" spc="-1" dirty="0"/>
          </a:p>
        </p:txBody>
      </p:sp>
      <p:sp>
        <p:nvSpPr>
          <p:cNvPr id="11" name="CustomShape 10">
            <a:extLst>
              <a:ext uri="{FF2B5EF4-FFF2-40B4-BE49-F238E27FC236}">
                <a16:creationId xmlns:a16="http://schemas.microsoft.com/office/drawing/2014/main" id="{69F89878-DE61-7E0A-52FB-0AB1BC498F79}"/>
              </a:ext>
            </a:extLst>
          </p:cNvPr>
          <p:cNvSpPr/>
          <p:nvPr/>
        </p:nvSpPr>
        <p:spPr>
          <a:xfrm>
            <a:off x="6035880" y="2843048"/>
            <a:ext cx="2519640" cy="3142800"/>
          </a:xfrm>
          <a:prstGeom prst="rect">
            <a:avLst/>
          </a:prstGeom>
          <a:noFill/>
          <a:ln w="19080">
            <a:solidFill>
              <a:schemeClr val="accent3"/>
            </a:solidFill>
          </a:ln>
        </p:spPr>
        <p:style>
          <a:lnRef idx="2">
            <a:schemeClr val="accent1">
              <a:shade val="50000"/>
            </a:schemeClr>
          </a:lnRef>
          <a:fillRef idx="1">
            <a:schemeClr val="accent1"/>
          </a:fillRef>
          <a:effectRef idx="0">
            <a:schemeClr val="accent1"/>
          </a:effectRef>
          <a:fontRef idx="minor"/>
        </p:style>
        <p:txBody>
          <a:bodyPr lIns="90000" tIns="45000" rIns="90000" bIns="45000">
            <a:noAutofit/>
          </a:bodyPr>
          <a:lstStyle/>
          <a:p>
            <a:pPr marL="177840" indent="-177480">
              <a:lnSpc>
                <a:spcPct val="100000"/>
              </a:lnSpc>
              <a:buClr>
                <a:srgbClr val="1F497D"/>
              </a:buClr>
              <a:buFont typeface="Arial"/>
              <a:buChar char="•"/>
            </a:pPr>
            <a:r>
              <a:rPr lang="de-DE" sz="1400" b="0" strike="noStrike" spc="-1">
                <a:solidFill>
                  <a:srgbClr val="000000"/>
                </a:solidFill>
              </a:rPr>
              <a:t>Monatliche Reports</a:t>
            </a:r>
            <a:endParaRPr lang="de-DE" sz="1400" b="0" strike="noStrike" spc="-1"/>
          </a:p>
          <a:p>
            <a:pPr marL="177840" indent="-177480">
              <a:lnSpc>
                <a:spcPct val="100000"/>
              </a:lnSpc>
              <a:buClr>
                <a:srgbClr val="1F497D"/>
              </a:buClr>
              <a:buFont typeface="Arial"/>
              <a:buChar char="•"/>
            </a:pPr>
            <a:r>
              <a:rPr lang="de-DE" sz="1400" b="0" strike="noStrike" spc="-1">
                <a:solidFill>
                  <a:srgbClr val="000000"/>
                </a:solidFill>
              </a:rPr>
              <a:t>Automatisches Alarm-System durch HR</a:t>
            </a:r>
            <a:endParaRPr lang="de-DE" sz="1400" b="0" strike="noStrike" spc="-1"/>
          </a:p>
          <a:p>
            <a:pPr marL="177840" indent="-177480">
              <a:lnSpc>
                <a:spcPct val="100000"/>
              </a:lnSpc>
              <a:buClr>
                <a:srgbClr val="1F497D"/>
              </a:buClr>
              <a:buFont typeface="Arial"/>
              <a:buChar char="•"/>
            </a:pPr>
            <a:r>
              <a:rPr lang="de-DE" sz="1400" b="0" strike="noStrike" spc="-1">
                <a:solidFill>
                  <a:srgbClr val="000000"/>
                </a:solidFill>
              </a:rPr>
              <a:t>Jährliche Arbeitszeit-Werkstatt für Führungskräfte</a:t>
            </a:r>
            <a:endParaRPr lang="de-DE" sz="1400" b="0" strike="noStrike" spc="-1"/>
          </a:p>
          <a:p>
            <a:pPr marL="177840" indent="-177480">
              <a:lnSpc>
                <a:spcPct val="100000"/>
              </a:lnSpc>
              <a:buClr>
                <a:srgbClr val="1F497D"/>
              </a:buClr>
              <a:buFont typeface="Arial"/>
              <a:buChar char="•"/>
            </a:pPr>
            <a:r>
              <a:rPr lang="de-DE" sz="1400" b="0" strike="noStrike" spc="-1">
                <a:solidFill>
                  <a:srgbClr val="000000"/>
                </a:solidFill>
              </a:rPr>
              <a:t>FAQs (Frage- und Antwort-Liste)</a:t>
            </a:r>
            <a:endParaRPr lang="de-DE" sz="1400" b="0" strike="noStrike" spc="-1"/>
          </a:p>
          <a:p>
            <a:pPr marL="177840" indent="-177480">
              <a:lnSpc>
                <a:spcPct val="100000"/>
              </a:lnSpc>
              <a:buClr>
                <a:srgbClr val="1F497D"/>
              </a:buClr>
              <a:buFont typeface="Arial"/>
              <a:buChar char="•"/>
            </a:pPr>
            <a:r>
              <a:rPr lang="de-DE" sz="1400" b="0" strike="noStrike" spc="-1">
                <a:solidFill>
                  <a:srgbClr val="000000"/>
                </a:solidFill>
              </a:rPr>
              <a:t>Ansprechpartner in HR</a:t>
            </a:r>
            <a:endParaRPr lang="de-DE" sz="1400" b="0" strike="noStrike" spc="-1"/>
          </a:p>
        </p:txBody>
      </p:sp>
      <p:sp>
        <p:nvSpPr>
          <p:cNvPr id="12" name="CustomShape 11">
            <a:extLst>
              <a:ext uri="{FF2B5EF4-FFF2-40B4-BE49-F238E27FC236}">
                <a16:creationId xmlns:a16="http://schemas.microsoft.com/office/drawing/2014/main" id="{241FB085-CE74-FBFA-44D1-1511C5271EF6}"/>
              </a:ext>
            </a:extLst>
          </p:cNvPr>
          <p:cNvSpPr/>
          <p:nvPr/>
        </p:nvSpPr>
        <p:spPr>
          <a:xfrm>
            <a:off x="8834160" y="3128888"/>
            <a:ext cx="2519640" cy="3279326"/>
          </a:xfrm>
          <a:prstGeom prst="rect">
            <a:avLst/>
          </a:prstGeom>
          <a:noFill/>
          <a:ln w="19080">
            <a:solidFill>
              <a:schemeClr val="accent4"/>
            </a:solidFill>
          </a:ln>
        </p:spPr>
        <p:style>
          <a:lnRef idx="2">
            <a:schemeClr val="accent1">
              <a:shade val="50000"/>
            </a:schemeClr>
          </a:lnRef>
          <a:fillRef idx="1">
            <a:schemeClr val="accent1"/>
          </a:fillRef>
          <a:effectRef idx="0">
            <a:schemeClr val="accent1"/>
          </a:effectRef>
          <a:fontRef idx="minor"/>
        </p:style>
        <p:txBody>
          <a:bodyPr lIns="90000" tIns="45000" rIns="90000" bIns="45000">
            <a:noAutofit/>
          </a:bodyPr>
          <a:lstStyle/>
          <a:p>
            <a:pPr marL="177840" indent="-177480">
              <a:lnSpc>
                <a:spcPct val="100000"/>
              </a:lnSpc>
              <a:buClr>
                <a:srgbClr val="1F497D"/>
              </a:buClr>
              <a:buFont typeface="Arial"/>
              <a:buChar char="•"/>
            </a:pPr>
            <a:r>
              <a:rPr lang="de-DE" sz="1400" b="0" strike="noStrike" spc="-1" dirty="0">
                <a:solidFill>
                  <a:srgbClr val="000000"/>
                </a:solidFill>
              </a:rPr>
              <a:t>Anzahl der ausgezahlten Überstunden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Anzahl der konsumierten </a:t>
            </a:r>
            <a:br>
              <a:rPr sz="1400" dirty="0"/>
            </a:br>
            <a:r>
              <a:rPr lang="de-DE" sz="1400" b="0" strike="noStrike" spc="-1" dirty="0">
                <a:solidFill>
                  <a:srgbClr val="000000"/>
                </a:solidFill>
              </a:rPr>
              <a:t>ZA-Stunden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Arbeitszeitbezogene  Ergebnisse der Mitarbeitenden-Befragung</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Reaktions-geschwindigkeit bei Kundenanfragen</a:t>
            </a:r>
            <a:endParaRPr lang="de-DE" sz="1400" b="0" strike="noStrike" spc="-1" dirty="0"/>
          </a:p>
          <a:p>
            <a:pPr marL="177840" indent="-177480">
              <a:lnSpc>
                <a:spcPct val="100000"/>
              </a:lnSpc>
              <a:buClr>
                <a:srgbClr val="1F497D"/>
              </a:buClr>
              <a:buFont typeface="Arial"/>
              <a:buChar char="•"/>
            </a:pPr>
            <a:r>
              <a:rPr lang="de-DE" sz="1400" b="0" strike="noStrike" spc="-1" dirty="0">
                <a:solidFill>
                  <a:srgbClr val="000000"/>
                </a:solidFill>
              </a:rPr>
              <a:t>Arbeitszeit ist als Thema etabliert</a:t>
            </a:r>
          </a:p>
          <a:p>
            <a:pPr marL="177840" indent="-177480">
              <a:lnSpc>
                <a:spcPct val="100000"/>
              </a:lnSpc>
              <a:buClr>
                <a:srgbClr val="1F497D"/>
              </a:buClr>
              <a:buFont typeface="Arial"/>
              <a:buChar char="•"/>
            </a:pPr>
            <a:r>
              <a:rPr lang="de-DE" sz="1400" spc="-1" dirty="0">
                <a:solidFill>
                  <a:srgbClr val="000000"/>
                </a:solidFill>
              </a:rPr>
              <a:t>Verständnis für lebensphasenbedingte Unterschiede besteht</a:t>
            </a:r>
            <a:endParaRPr lang="de-DE" sz="1400" b="0" strike="noStrike" spc="-1" dirty="0"/>
          </a:p>
        </p:txBody>
      </p:sp>
      <p:sp>
        <p:nvSpPr>
          <p:cNvPr id="13" name="CustomShape 12">
            <a:extLst>
              <a:ext uri="{FF2B5EF4-FFF2-40B4-BE49-F238E27FC236}">
                <a16:creationId xmlns:a16="http://schemas.microsoft.com/office/drawing/2014/main" id="{691E28B9-406D-7620-3B61-BFBA72444CDF}"/>
              </a:ext>
            </a:extLst>
          </p:cNvPr>
          <p:cNvSpPr/>
          <p:nvPr/>
        </p:nvSpPr>
        <p:spPr>
          <a:xfrm>
            <a:off x="8834160" y="2547848"/>
            <a:ext cx="2519640" cy="499680"/>
          </a:xfrm>
          <a:prstGeom prst="rect">
            <a:avLst/>
          </a:prstGeom>
          <a:solidFill>
            <a:schemeClr val="accent4"/>
          </a:solidFill>
          <a:ln w="19080">
            <a:solidFill>
              <a:schemeClr val="accent4"/>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de-DE" sz="1600" b="0" strike="noStrike" spc="-1" dirty="0">
                <a:solidFill>
                  <a:srgbClr val="FFFFFF"/>
                </a:solidFill>
              </a:rPr>
              <a:t>Erfolgskriterien</a:t>
            </a:r>
            <a:endParaRPr lang="de-DE" sz="1600" b="0" strike="noStrike" spc="-1" dirty="0"/>
          </a:p>
        </p:txBody>
      </p:sp>
      <p:pic>
        <p:nvPicPr>
          <p:cNvPr id="1036" name="Picture 12">
            <a:extLst>
              <a:ext uri="{FF2B5EF4-FFF2-40B4-BE49-F238E27FC236}">
                <a16:creationId xmlns:a16="http://schemas.microsoft.com/office/drawing/2014/main" id="{323B25FF-BC4A-2982-16E4-74D7C0464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4559" y="301750"/>
            <a:ext cx="2132081" cy="26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472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Ein Bild, das Text, Mann, Person, Tisch enthält.&#10;&#10;Automatisch generierte Beschreibung">
            <a:extLst>
              <a:ext uri="{FF2B5EF4-FFF2-40B4-BE49-F238E27FC236}">
                <a16:creationId xmlns:a16="http://schemas.microsoft.com/office/drawing/2014/main" id="{6D69DF25-6B04-729A-803D-7153CBFDA673}"/>
              </a:ext>
            </a:extLst>
          </p:cNvPr>
          <p:cNvPicPr>
            <a:picLocks noChangeAspect="1"/>
          </p:cNvPicPr>
          <p:nvPr/>
        </p:nvPicPr>
        <p:blipFill rotWithShape="1">
          <a:blip r:embed="rId2">
            <a:extLst>
              <a:ext uri="{28A0092B-C50C-407E-A947-70E740481C1C}">
                <a14:useLocalDpi xmlns:a14="http://schemas.microsoft.com/office/drawing/2010/main" val="0"/>
              </a:ext>
            </a:extLst>
          </a:blip>
          <a:srcRect b="5096"/>
          <a:stretch/>
        </p:blipFill>
        <p:spPr>
          <a:xfrm>
            <a:off x="0" y="0"/>
            <a:ext cx="12192000" cy="6858000"/>
          </a:xfrm>
          <a:prstGeom prst="rect">
            <a:avLst/>
          </a:prstGeom>
        </p:spPr>
      </p:pic>
      <p:sp>
        <p:nvSpPr>
          <p:cNvPr id="4" name="Ellipse 3">
            <a:extLst>
              <a:ext uri="{FF2B5EF4-FFF2-40B4-BE49-F238E27FC236}">
                <a16:creationId xmlns:a16="http://schemas.microsoft.com/office/drawing/2014/main" id="{9498CCB2-F927-48AF-58EF-FDF0DEB05AD5}"/>
              </a:ext>
            </a:extLst>
          </p:cNvPr>
          <p:cNvSpPr/>
          <p:nvPr/>
        </p:nvSpPr>
        <p:spPr>
          <a:xfrm>
            <a:off x="-471341" y="2036190"/>
            <a:ext cx="6358728" cy="533675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Foliennummernplatzhalter 1">
            <a:extLst>
              <a:ext uri="{FF2B5EF4-FFF2-40B4-BE49-F238E27FC236}">
                <a16:creationId xmlns:a16="http://schemas.microsoft.com/office/drawing/2014/main" id="{96558BFE-8500-6291-6FB3-E92DD0093830}"/>
              </a:ext>
            </a:extLst>
          </p:cNvPr>
          <p:cNvSpPr>
            <a:spLocks noGrp="1"/>
          </p:cNvSpPr>
          <p:nvPr>
            <p:ph type="sldNum" sz="quarter" idx="12"/>
          </p:nvPr>
        </p:nvSpPr>
        <p:spPr/>
        <p:txBody>
          <a:bodyPr/>
          <a:lstStyle/>
          <a:p>
            <a:fld id="{5355FB0E-4B63-47FD-937C-4B994ACB8B58}" type="slidenum">
              <a:rPr lang="de-AT" smtClean="0"/>
              <a:t>16</a:t>
            </a:fld>
            <a:endParaRPr lang="de-AT"/>
          </a:p>
        </p:txBody>
      </p:sp>
      <p:sp>
        <p:nvSpPr>
          <p:cNvPr id="3" name="Fußzeilenplatzhalter 2">
            <a:extLst>
              <a:ext uri="{FF2B5EF4-FFF2-40B4-BE49-F238E27FC236}">
                <a16:creationId xmlns:a16="http://schemas.microsoft.com/office/drawing/2014/main" id="{B24BEB6A-6C3D-5543-608B-A2E63FA149B2}"/>
              </a:ext>
            </a:extLst>
          </p:cNvPr>
          <p:cNvSpPr>
            <a:spLocks noGrp="1"/>
          </p:cNvSpPr>
          <p:nvPr>
            <p:ph type="ftr" sz="quarter" idx="11"/>
          </p:nvPr>
        </p:nvSpPr>
        <p:spPr/>
        <p:txBody>
          <a:bodyPr/>
          <a:lstStyle/>
          <a:p>
            <a:r>
              <a:rPr lang="de-DE" dirty="0"/>
              <a:t>Demografieberatung Digi+</a:t>
            </a:r>
            <a:endParaRPr lang="de-AT" dirty="0"/>
          </a:p>
        </p:txBody>
      </p:sp>
      <p:sp>
        <p:nvSpPr>
          <p:cNvPr id="5" name="Titel 2">
            <a:extLst>
              <a:ext uri="{FF2B5EF4-FFF2-40B4-BE49-F238E27FC236}">
                <a16:creationId xmlns:a16="http://schemas.microsoft.com/office/drawing/2014/main" id="{454FF872-FACA-29A5-9A0C-79C02E31FEDF}"/>
              </a:ext>
            </a:extLst>
          </p:cNvPr>
          <p:cNvSpPr txBox="1">
            <a:spLocks/>
          </p:cNvSpPr>
          <p:nvPr/>
        </p:nvSpPr>
        <p:spPr>
          <a:xfrm>
            <a:off x="880983" y="2310613"/>
            <a:ext cx="3654080" cy="1342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de-DE" sz="2800">
                <a:solidFill>
                  <a:schemeClr val="accent1"/>
                </a:solidFill>
              </a:rPr>
              <a:t>Zusammenfassung</a:t>
            </a:r>
          </a:p>
        </p:txBody>
      </p:sp>
      <p:sp>
        <p:nvSpPr>
          <p:cNvPr id="6" name="Inhaltsplatzhalter 4">
            <a:extLst>
              <a:ext uri="{FF2B5EF4-FFF2-40B4-BE49-F238E27FC236}">
                <a16:creationId xmlns:a16="http://schemas.microsoft.com/office/drawing/2014/main" id="{B3978A6D-4EE7-F651-528B-F1055499368A}"/>
              </a:ext>
            </a:extLst>
          </p:cNvPr>
          <p:cNvSpPr txBox="1">
            <a:spLocks/>
          </p:cNvSpPr>
          <p:nvPr/>
        </p:nvSpPr>
        <p:spPr>
          <a:xfrm>
            <a:off x="410547" y="3653368"/>
            <a:ext cx="4749281" cy="2619839"/>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de-DE" sz="1800" dirty="0"/>
              <a:t>Unterschiedliche Lebensphasen führen zu unterschiedlichen Bedürfnissen der Mitarbeiter*innen.</a:t>
            </a:r>
          </a:p>
          <a:p>
            <a:pPr marL="0" indent="0" algn="ctr">
              <a:lnSpc>
                <a:spcPct val="110000"/>
              </a:lnSpc>
              <a:spcBef>
                <a:spcPts val="0"/>
              </a:spcBef>
              <a:buNone/>
            </a:pPr>
            <a:endParaRPr lang="de-DE" sz="1800" dirty="0"/>
          </a:p>
          <a:p>
            <a:pPr marL="0" indent="0" algn="ctr">
              <a:lnSpc>
                <a:spcPct val="110000"/>
              </a:lnSpc>
              <a:spcBef>
                <a:spcPts val="0"/>
              </a:spcBef>
              <a:buNone/>
            </a:pPr>
            <a:r>
              <a:rPr lang="de-DE" sz="1800" dirty="0"/>
              <a:t>“Nine </a:t>
            </a:r>
            <a:r>
              <a:rPr lang="de-DE" sz="1800" dirty="0" err="1"/>
              <a:t>to</a:t>
            </a:r>
            <a:r>
              <a:rPr lang="de-DE" sz="1800" dirty="0"/>
              <a:t> Five” ist unflexibel und besonders für viele Jüngere unattraktiv.</a:t>
            </a:r>
          </a:p>
          <a:p>
            <a:pPr marL="0" indent="0" algn="ctr">
              <a:lnSpc>
                <a:spcPct val="110000"/>
              </a:lnSpc>
              <a:spcBef>
                <a:spcPts val="0"/>
              </a:spcBef>
              <a:buNone/>
            </a:pPr>
            <a:endParaRPr lang="de-DE" sz="1800" dirty="0"/>
          </a:p>
          <a:p>
            <a:pPr marL="0" indent="0" algn="ctr">
              <a:lnSpc>
                <a:spcPct val="110000"/>
              </a:lnSpc>
              <a:spcBef>
                <a:spcPts val="0"/>
              </a:spcBef>
              <a:buNone/>
            </a:pPr>
            <a:r>
              <a:rPr lang="de-DE" sz="1800" dirty="0"/>
              <a:t>Schwankende Anforderungen des Unternehmen, benötigen flexible Steuerung.</a:t>
            </a:r>
          </a:p>
        </p:txBody>
      </p:sp>
      <p:cxnSp>
        <p:nvCxnSpPr>
          <p:cNvPr id="9" name="Gerader Verbinder 8">
            <a:extLst>
              <a:ext uri="{FF2B5EF4-FFF2-40B4-BE49-F238E27FC236}">
                <a16:creationId xmlns:a16="http://schemas.microsoft.com/office/drawing/2014/main" id="{8EA45E37-5515-1591-CD9B-F74F8138B7A3}"/>
              </a:ext>
            </a:extLst>
          </p:cNvPr>
          <p:cNvCxnSpPr/>
          <p:nvPr/>
        </p:nvCxnSpPr>
        <p:spPr>
          <a:xfrm>
            <a:off x="1796993" y="3443429"/>
            <a:ext cx="18034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Grafik 9" descr="Ein Bild, das Text enthält.&#10;&#10;Automatisch generierte Beschreibung">
            <a:extLst>
              <a:ext uri="{FF2B5EF4-FFF2-40B4-BE49-F238E27FC236}">
                <a16:creationId xmlns:a16="http://schemas.microsoft.com/office/drawing/2014/main" id="{CC2B92A8-2CB4-7733-7367-BEB19912BE9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543786" y="260225"/>
            <a:ext cx="2304630" cy="540000"/>
          </a:xfrm>
          <a:prstGeom prst="rect">
            <a:avLst/>
          </a:prstGeom>
        </p:spPr>
      </p:pic>
    </p:spTree>
    <p:extLst>
      <p:ext uri="{BB962C8B-B14F-4D97-AF65-F5344CB8AC3E}">
        <p14:creationId xmlns:p14="http://schemas.microsoft.com/office/powerpoint/2010/main" val="2173576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17</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DE" sz="3600" dirty="0">
                <a:solidFill>
                  <a:schemeClr val="accent1"/>
                </a:solidFill>
              </a:rPr>
              <a:t>Gleitzeitmodell</a:t>
            </a:r>
            <a:endParaRPr lang="de-AT" sz="3600" dirty="0">
              <a:solidFill>
                <a:schemeClr val="accent1"/>
              </a:solidFill>
            </a:endParaRPr>
          </a:p>
        </p:txBody>
      </p:sp>
      <p:sp>
        <p:nvSpPr>
          <p:cNvPr id="5" name="Textplatzhalter 4">
            <a:extLst>
              <a:ext uri="{FF2B5EF4-FFF2-40B4-BE49-F238E27FC236}">
                <a16:creationId xmlns:a16="http://schemas.microsoft.com/office/drawing/2014/main" id="{EBAE91D6-248D-18BB-57C1-A494C92C6BEF}"/>
              </a:ext>
            </a:extLst>
          </p:cNvPr>
          <p:cNvSpPr>
            <a:spLocks noGrp="1"/>
          </p:cNvSpPr>
          <p:nvPr>
            <p:ph type="body" idx="1"/>
          </p:nvPr>
        </p:nvSpPr>
        <p:spPr>
          <a:xfrm>
            <a:off x="838200" y="4460429"/>
            <a:ext cx="10515600" cy="886009"/>
          </a:xfrm>
        </p:spPr>
        <p:txBody>
          <a:bodyPr/>
          <a:lstStyle/>
          <a:p>
            <a:r>
              <a:rPr lang="de-DE" dirty="0"/>
              <a:t>Flexibles Arbeitszeitmanagement, angepasst an Lebensphasen und individuelle Situation von Mitarbeitenden</a:t>
            </a:r>
            <a:endParaRPr lang="de-AT" dirty="0">
              <a:solidFill>
                <a:schemeClr val="bg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Tree>
    <p:extLst>
      <p:ext uri="{BB962C8B-B14F-4D97-AF65-F5344CB8AC3E}">
        <p14:creationId xmlns:p14="http://schemas.microsoft.com/office/powerpoint/2010/main" val="67339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4D958F1F-6CAA-6339-7C1D-318AD35FD2E9}"/>
              </a:ext>
            </a:extLst>
          </p:cNvPr>
          <p:cNvSpPr/>
          <p:nvPr/>
        </p:nvSpPr>
        <p:spPr>
          <a:xfrm>
            <a:off x="0" y="5423026"/>
            <a:ext cx="5565193" cy="235390"/>
          </a:xfrm>
          <a:prstGeom prst="rect">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de-DE"/>
          </a:p>
        </p:txBody>
      </p:sp>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5565193" y="1321695"/>
            <a:ext cx="4366457" cy="851137"/>
          </a:xfrm>
        </p:spPr>
        <p:txBody>
          <a:bodyPr/>
          <a:lstStyle/>
          <a:p>
            <a:r>
              <a:rPr lang="de-DE" dirty="0"/>
              <a:t>Das Gleitzeitmodell</a:t>
            </a:r>
            <a:endParaRPr lang="de-AT" dirty="0">
              <a:solidFill>
                <a:schemeClr val="accent2"/>
              </a:solidFill>
            </a:endParaRPr>
          </a:p>
        </p:txBody>
      </p:sp>
      <p:sp>
        <p:nvSpPr>
          <p:cNvPr id="9" name="Textplatzhalter 8">
            <a:extLst>
              <a:ext uri="{FF2B5EF4-FFF2-40B4-BE49-F238E27FC236}">
                <a16:creationId xmlns:a16="http://schemas.microsoft.com/office/drawing/2014/main" id="{730443C6-186A-AB3D-0B04-4645F9E5BC5F}"/>
              </a:ext>
            </a:extLst>
          </p:cNvPr>
          <p:cNvSpPr>
            <a:spLocks noGrp="1"/>
          </p:cNvSpPr>
          <p:nvPr>
            <p:ph type="body" sz="half" idx="2"/>
          </p:nvPr>
        </p:nvSpPr>
        <p:spPr>
          <a:xfrm>
            <a:off x="5565193" y="2390115"/>
            <a:ext cx="5271805" cy="2952514"/>
          </a:xfrm>
        </p:spPr>
        <p:txBody>
          <a:bodyPr anchor="t">
            <a:normAutofit/>
          </a:bodyPr>
          <a:lstStyle/>
          <a:p>
            <a:pPr marL="288000" lvl="1" indent="-287640">
              <a:lnSpc>
                <a:spcPct val="100000"/>
              </a:lnSpc>
              <a:spcAft>
                <a:spcPts val="601"/>
              </a:spcAft>
              <a:buSzPct val="150000"/>
              <a:buFont typeface="Arial"/>
              <a:buChar char="•"/>
            </a:pPr>
            <a:r>
              <a:rPr lang="de-DE" sz="1600" spc="-1" dirty="0">
                <a:solidFill>
                  <a:srgbClr val="000000"/>
                </a:solidFill>
              </a:rPr>
              <a:t>Arbeitszeit soll mit geringem Verwaltungsaufwand optimal genutzt werden und dabei individuelle (zeitliche) Freiräume schaffen</a:t>
            </a:r>
          </a:p>
          <a:p>
            <a:pPr marL="288000" lvl="1" indent="-287640">
              <a:lnSpc>
                <a:spcPct val="100000"/>
              </a:lnSpc>
              <a:spcAft>
                <a:spcPts val="601"/>
              </a:spcAft>
              <a:buSzPct val="150000"/>
              <a:buFont typeface="Arial"/>
              <a:buChar char="•"/>
            </a:pPr>
            <a:r>
              <a:rPr lang="de-DE" sz="1600" b="0" strike="noStrike" spc="-1" dirty="0">
                <a:solidFill>
                  <a:srgbClr val="000000"/>
                </a:solidFill>
              </a:rPr>
              <a:t>flexible und trotzdem gut steuerbare Gestaltungsmöglichkeit, um sich den unterschiedlichen und schwankenden Arbeitszeitbedürfnissen in einem Unternehmen anzupassen</a:t>
            </a:r>
          </a:p>
          <a:p>
            <a:pPr marL="288000" lvl="1" indent="-287640">
              <a:lnSpc>
                <a:spcPct val="100000"/>
              </a:lnSpc>
              <a:spcAft>
                <a:spcPts val="601"/>
              </a:spcAft>
              <a:buSzPct val="150000"/>
              <a:buFont typeface="Arial"/>
              <a:buChar char="•"/>
            </a:pPr>
            <a:r>
              <a:rPr lang="de-DE" sz="1600" b="0" strike="noStrike" spc="-1" dirty="0">
                <a:solidFill>
                  <a:srgbClr val="000000"/>
                </a:solidFill>
              </a:rPr>
              <a:t>Zeitkonten regeln die Verwendung von Arbeitszeit über längere Zeiträume</a:t>
            </a:r>
            <a:endParaRPr lang="de-DE" sz="1600" spc="-1" dirty="0">
              <a:solidFill>
                <a:srgbClr val="000000"/>
              </a:solidFill>
            </a:endParaRPr>
          </a:p>
          <a:p>
            <a:pPr marL="288000" lvl="1" indent="-287640">
              <a:lnSpc>
                <a:spcPct val="100000"/>
              </a:lnSpc>
              <a:spcAft>
                <a:spcPts val="601"/>
              </a:spcAft>
              <a:buClr>
                <a:srgbClr val="E77749"/>
              </a:buClr>
              <a:buSzPct val="150000"/>
              <a:buFont typeface="Arial"/>
              <a:buChar char="•"/>
            </a:pPr>
            <a:endParaRPr lang="de-DE" sz="1600" b="0" strike="noStrike" spc="-1" dirty="0">
              <a:solidFill>
                <a:srgbClr val="000000"/>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18</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a:t>Demografieberatung Digi+</a:t>
            </a:r>
            <a:endParaRPr lang="de-AT" dirty="0"/>
          </a:p>
        </p:txBody>
      </p:sp>
      <p:pic>
        <p:nvPicPr>
          <p:cNvPr id="4" name="Bildplatzhalter 9">
            <a:extLst>
              <a:ext uri="{FF2B5EF4-FFF2-40B4-BE49-F238E27FC236}">
                <a16:creationId xmlns:a16="http://schemas.microsoft.com/office/drawing/2014/main" id="{E4CD2B24-052B-21E7-B65B-33DE0D2F620D}"/>
              </a:ext>
            </a:extLst>
          </p:cNvPr>
          <p:cNvPicPr>
            <a:picLocks noChangeAspect="1"/>
          </p:cNvPicPr>
          <p:nvPr/>
        </p:nvPicPr>
        <p:blipFill>
          <a:blip r:embed="rId2">
            <a:extLst>
              <a:ext uri="{28A0092B-C50C-407E-A947-70E740481C1C}">
                <a14:useLocalDpi xmlns:a14="http://schemas.microsoft.com/office/drawing/2010/main" val="0"/>
              </a:ext>
            </a:extLst>
          </a:blip>
          <a:srcRect l="7785" r="7785"/>
          <a:stretch/>
        </p:blipFill>
        <p:spPr>
          <a:xfrm>
            <a:off x="0" y="1347667"/>
            <a:ext cx="5271805" cy="4162666"/>
          </a:xfrm>
          <a:prstGeom prst="rect">
            <a:avLst/>
          </a:prstGeom>
        </p:spPr>
      </p:pic>
    </p:spTree>
    <p:extLst>
      <p:ext uri="{BB962C8B-B14F-4D97-AF65-F5344CB8AC3E}">
        <p14:creationId xmlns:p14="http://schemas.microsoft.com/office/powerpoint/2010/main" val="2131752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E6C9A-D487-4C54-EED4-4668A9D76648}"/>
              </a:ext>
            </a:extLst>
          </p:cNvPr>
          <p:cNvSpPr>
            <a:spLocks noGrp="1"/>
          </p:cNvSpPr>
          <p:nvPr>
            <p:ph type="title"/>
          </p:nvPr>
        </p:nvSpPr>
        <p:spPr/>
        <p:txBody>
          <a:bodyPr/>
          <a:lstStyle/>
          <a:p>
            <a:r>
              <a:rPr lang="de-DE" dirty="0"/>
              <a:t>Kurzer Überblick</a:t>
            </a:r>
          </a:p>
        </p:txBody>
      </p:sp>
      <p:sp>
        <p:nvSpPr>
          <p:cNvPr id="4" name="Foliennummernplatzhalter 3">
            <a:extLst>
              <a:ext uri="{FF2B5EF4-FFF2-40B4-BE49-F238E27FC236}">
                <a16:creationId xmlns:a16="http://schemas.microsoft.com/office/drawing/2014/main" id="{9E440C37-6642-A6D1-75C0-B559104C89DA}"/>
              </a:ext>
            </a:extLst>
          </p:cNvPr>
          <p:cNvSpPr>
            <a:spLocks noGrp="1"/>
          </p:cNvSpPr>
          <p:nvPr>
            <p:ph type="sldNum" sz="quarter" idx="12"/>
          </p:nvPr>
        </p:nvSpPr>
        <p:spPr/>
        <p:txBody>
          <a:bodyPr/>
          <a:lstStyle/>
          <a:p>
            <a:fld id="{5355FB0E-4B63-47FD-937C-4B994ACB8B58}" type="slidenum">
              <a:rPr lang="de-AT" smtClean="0"/>
              <a:t>19</a:t>
            </a:fld>
            <a:endParaRPr lang="de-AT"/>
          </a:p>
        </p:txBody>
      </p:sp>
      <p:sp>
        <p:nvSpPr>
          <p:cNvPr id="5" name="Fußzeilenplatzhalter 4">
            <a:extLst>
              <a:ext uri="{FF2B5EF4-FFF2-40B4-BE49-F238E27FC236}">
                <a16:creationId xmlns:a16="http://schemas.microsoft.com/office/drawing/2014/main" id="{8272FF8F-C9A4-2B66-36F0-CA348446DAE9}"/>
              </a:ext>
            </a:extLst>
          </p:cNvPr>
          <p:cNvSpPr>
            <a:spLocks noGrp="1"/>
          </p:cNvSpPr>
          <p:nvPr>
            <p:ph type="ftr" sz="quarter" idx="11"/>
          </p:nvPr>
        </p:nvSpPr>
        <p:spPr/>
        <p:txBody>
          <a:bodyPr/>
          <a:lstStyle/>
          <a:p>
            <a:r>
              <a:rPr lang="de-DE"/>
              <a:t>Demografieberatung Digi+</a:t>
            </a:r>
            <a:endParaRPr lang="de-AT" dirty="0"/>
          </a:p>
        </p:txBody>
      </p:sp>
      <p:sp>
        <p:nvSpPr>
          <p:cNvPr id="6" name="TextShape 5">
            <a:extLst>
              <a:ext uri="{FF2B5EF4-FFF2-40B4-BE49-F238E27FC236}">
                <a16:creationId xmlns:a16="http://schemas.microsoft.com/office/drawing/2014/main" id="{A1109A2B-FD2E-FEC0-8C08-BF132FE42A44}"/>
              </a:ext>
            </a:extLst>
          </p:cNvPr>
          <p:cNvSpPr txBox="1"/>
          <p:nvPr/>
        </p:nvSpPr>
        <p:spPr>
          <a:xfrm>
            <a:off x="1000995" y="1527108"/>
            <a:ext cx="10442585" cy="4768792"/>
          </a:xfrm>
          <a:prstGeom prst="rect">
            <a:avLst/>
          </a:prstGeom>
          <a:noFill/>
          <a:ln>
            <a:noFill/>
          </a:ln>
        </p:spPr>
        <p:txBody>
          <a:bodyPr lIns="36000" tIns="36000" rIns="36000" bIns="36000">
            <a:noAutofit/>
          </a:bodyPr>
          <a:lstStyle/>
          <a:p>
            <a:pPr marL="360" lvl="1">
              <a:lnSpc>
                <a:spcPct val="100000"/>
              </a:lnSpc>
              <a:spcAft>
                <a:spcPts val="601"/>
              </a:spcAft>
              <a:buClr>
                <a:srgbClr val="E77749"/>
              </a:buClr>
              <a:buSzPct val="150000"/>
            </a:pPr>
            <a:r>
              <a:rPr lang="de-DE" sz="1600" strike="noStrike" spc="-1" dirty="0">
                <a:solidFill>
                  <a:schemeClr val="accent2"/>
                </a:solidFill>
                <a:latin typeface="+mj-lt"/>
              </a:rPr>
              <a:t>Schwankende Arbeitszeit</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Zu manchen Zeiten wird Arbeitszeit über Standardwerte hinaus erhöht, zu anderen Zeiten wird mit Unterschreitung der Standardwerte wieder ausgeglichen</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So kann Arbeitszeit bedarfsgerecht auf Tage / Wochen / Monate verteilt werden</a:t>
            </a:r>
          </a:p>
          <a:p>
            <a:pPr marL="360" lvl="1">
              <a:lnSpc>
                <a:spcPct val="100000"/>
              </a:lnSpc>
              <a:spcAft>
                <a:spcPts val="601"/>
              </a:spcAft>
              <a:buClr>
                <a:srgbClr val="E77749"/>
              </a:buClr>
              <a:buSzPct val="150000"/>
            </a:pPr>
            <a:r>
              <a:rPr lang="de-DE" sz="1600" strike="noStrike" spc="-1" dirty="0">
                <a:solidFill>
                  <a:schemeClr val="accent2"/>
                </a:solidFill>
                <a:latin typeface="+mj-lt"/>
              </a:rPr>
              <a:t>Spielraum für Mitarbeitende</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Die Über- und Unterschreitungen gehen nicht von den Arbeitgebenden sondern von den Arbeitnehmenden aus. Erfahrungsgemäß werden dabei betriebliche Interessen mitberücksichtigt.</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Die Mitarbeitenden bestimmen also – mit Rücksichtnahme auf den Betriebslauf – innerhalb eines festgelegten Zeitrahmens Beginn und Ende ihrer täglichen Arbeitszeit selbst.</a:t>
            </a:r>
          </a:p>
          <a:p>
            <a:pPr marL="360" lvl="1">
              <a:lnSpc>
                <a:spcPct val="100000"/>
              </a:lnSpc>
              <a:spcAft>
                <a:spcPts val="601"/>
              </a:spcAft>
              <a:buClr>
                <a:srgbClr val="E77749"/>
              </a:buClr>
              <a:buSzPct val="150000"/>
            </a:pPr>
            <a:r>
              <a:rPr lang="de-DE" sz="1600" strike="noStrike" spc="-1" dirty="0">
                <a:solidFill>
                  <a:schemeClr val="accent2"/>
                </a:solidFill>
                <a:latin typeface="+mj-lt"/>
              </a:rPr>
              <a:t>Zeitausgleich 1:1</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Zeitguthaben und Zeitschulden werden auf </a:t>
            </a:r>
            <a:br>
              <a:rPr dirty="0"/>
            </a:br>
            <a:r>
              <a:rPr lang="de-DE" sz="1400" b="0" strike="noStrike" spc="-1" dirty="0">
                <a:solidFill>
                  <a:srgbClr val="000000"/>
                </a:solidFill>
              </a:rPr>
              <a:t>Zeitkonten verbucht, Ausgleich erfolgt </a:t>
            </a:r>
            <a:br>
              <a:rPr dirty="0"/>
            </a:br>
            <a:r>
              <a:rPr lang="de-DE" sz="1400" b="0" strike="noStrike" spc="-1" dirty="0">
                <a:solidFill>
                  <a:srgbClr val="000000"/>
                </a:solidFill>
              </a:rPr>
              <a:t>im Verhältnis 1:1.</a:t>
            </a:r>
          </a:p>
          <a:p>
            <a:pPr marL="540000" lvl="2" indent="-287640">
              <a:lnSpc>
                <a:spcPct val="100000"/>
              </a:lnSpc>
              <a:spcAft>
                <a:spcPts val="601"/>
              </a:spcAft>
              <a:buClr>
                <a:srgbClr val="F89522"/>
              </a:buClr>
              <a:buSzPct val="130000"/>
              <a:buFont typeface="Symbol"/>
              <a:buChar char="-"/>
            </a:pPr>
            <a:r>
              <a:rPr lang="de-DE" sz="1400" b="0" strike="noStrike" spc="-1" dirty="0">
                <a:solidFill>
                  <a:srgbClr val="000000"/>
                </a:solidFill>
              </a:rPr>
              <a:t>Im Gegensatz zu Zeitausgleich für Überstunden </a:t>
            </a:r>
            <a:br>
              <a:rPr dirty="0"/>
            </a:br>
            <a:r>
              <a:rPr lang="de-DE" sz="1400" b="0" strike="noStrike" spc="-1" dirty="0">
                <a:solidFill>
                  <a:srgbClr val="000000"/>
                </a:solidFill>
              </a:rPr>
              <a:t>entfällt Überstundenzuschlag, der sonst für </a:t>
            </a:r>
            <a:br>
              <a:rPr dirty="0"/>
            </a:br>
            <a:r>
              <a:rPr lang="de-DE" sz="1400" b="0" strike="noStrike" spc="-1" dirty="0">
                <a:solidFill>
                  <a:srgbClr val="000000"/>
                </a:solidFill>
              </a:rPr>
              <a:t>Überstunden-Zeitausgleich gewährt werden müsste.</a:t>
            </a:r>
          </a:p>
          <a:p>
            <a:pPr>
              <a:lnSpc>
                <a:spcPct val="100000"/>
              </a:lnSpc>
              <a:spcAft>
                <a:spcPts val="601"/>
              </a:spcAft>
            </a:pPr>
            <a:endParaRPr lang="de-DE" sz="1400" b="0" strike="noStrike" spc="-1" dirty="0">
              <a:solidFill>
                <a:srgbClr val="000000"/>
              </a:solidFill>
            </a:endParaRPr>
          </a:p>
        </p:txBody>
      </p:sp>
    </p:spTree>
    <p:extLst>
      <p:ext uri="{BB962C8B-B14F-4D97-AF65-F5344CB8AC3E}">
        <p14:creationId xmlns:p14="http://schemas.microsoft.com/office/powerpoint/2010/main" val="4074921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8A9134-CB8E-31C8-60C8-5D1978EE61DA}"/>
              </a:ext>
            </a:extLst>
          </p:cNvPr>
          <p:cNvSpPr>
            <a:spLocks noGrp="1"/>
          </p:cNvSpPr>
          <p:nvPr>
            <p:ph type="title"/>
          </p:nvPr>
        </p:nvSpPr>
        <p:spPr/>
        <p:txBody>
          <a:bodyPr/>
          <a:lstStyle/>
          <a:p>
            <a:r>
              <a:rPr lang="de-DE" dirty="0"/>
              <a:t>Interessensausgleich</a:t>
            </a:r>
          </a:p>
        </p:txBody>
      </p:sp>
      <p:sp>
        <p:nvSpPr>
          <p:cNvPr id="4" name="Foliennummernplatzhalter 3">
            <a:extLst>
              <a:ext uri="{FF2B5EF4-FFF2-40B4-BE49-F238E27FC236}">
                <a16:creationId xmlns:a16="http://schemas.microsoft.com/office/drawing/2014/main" id="{BA56F63A-53B5-9310-9050-D0C19BAC352F}"/>
              </a:ext>
            </a:extLst>
          </p:cNvPr>
          <p:cNvSpPr>
            <a:spLocks noGrp="1"/>
          </p:cNvSpPr>
          <p:nvPr>
            <p:ph type="sldNum" sz="quarter" idx="12"/>
          </p:nvPr>
        </p:nvSpPr>
        <p:spPr/>
        <p:txBody>
          <a:bodyPr/>
          <a:lstStyle/>
          <a:p>
            <a:fld id="{5355FB0E-4B63-47FD-937C-4B994ACB8B58}" type="slidenum">
              <a:rPr lang="de-AT" smtClean="0"/>
              <a:t>20</a:t>
            </a:fld>
            <a:endParaRPr lang="de-AT"/>
          </a:p>
        </p:txBody>
      </p:sp>
      <p:sp>
        <p:nvSpPr>
          <p:cNvPr id="5" name="Fußzeilenplatzhalter 4">
            <a:extLst>
              <a:ext uri="{FF2B5EF4-FFF2-40B4-BE49-F238E27FC236}">
                <a16:creationId xmlns:a16="http://schemas.microsoft.com/office/drawing/2014/main" id="{5FB5B92E-8923-4527-8082-CB276B9193E0}"/>
              </a:ext>
            </a:extLst>
          </p:cNvPr>
          <p:cNvSpPr>
            <a:spLocks noGrp="1"/>
          </p:cNvSpPr>
          <p:nvPr>
            <p:ph type="ftr" sz="quarter" idx="11"/>
          </p:nvPr>
        </p:nvSpPr>
        <p:spPr/>
        <p:txBody>
          <a:bodyPr/>
          <a:lstStyle/>
          <a:p>
            <a:r>
              <a:rPr lang="de-DE"/>
              <a:t>Demografieberatung Digi+</a:t>
            </a:r>
            <a:endParaRPr lang="de-AT" dirty="0"/>
          </a:p>
        </p:txBody>
      </p:sp>
      <p:sp>
        <p:nvSpPr>
          <p:cNvPr id="7" name="CustomShape 6">
            <a:extLst>
              <a:ext uri="{FF2B5EF4-FFF2-40B4-BE49-F238E27FC236}">
                <a16:creationId xmlns:a16="http://schemas.microsoft.com/office/drawing/2014/main" id="{D9454232-DD69-547C-C3ED-54DBB5B159F8}"/>
              </a:ext>
            </a:extLst>
          </p:cNvPr>
          <p:cNvSpPr/>
          <p:nvPr/>
        </p:nvSpPr>
        <p:spPr>
          <a:xfrm>
            <a:off x="496214" y="2870048"/>
            <a:ext cx="5688761" cy="3239640"/>
          </a:xfrm>
          <a:prstGeom prst="homePlate">
            <a:avLst>
              <a:gd name="adj" fmla="val 17242"/>
            </a:avLst>
          </a:prstGeom>
          <a:ln/>
        </p:spPr>
        <p:style>
          <a:lnRef idx="2">
            <a:schemeClr val="accent2"/>
          </a:lnRef>
          <a:fillRef idx="1">
            <a:schemeClr val="lt1"/>
          </a:fillRef>
          <a:effectRef idx="0">
            <a:schemeClr val="accent2"/>
          </a:effectRef>
          <a:fontRef idx="minor">
            <a:schemeClr val="dk1"/>
          </a:fontRef>
        </p:style>
        <p:txBody>
          <a:bodyPr lIns="36000" tIns="36000" rIns="36000" bIns="36000">
            <a:noAutofit/>
          </a:bodyPr>
          <a:lstStyle/>
          <a:p>
            <a:pPr>
              <a:lnSpc>
                <a:spcPct val="100000"/>
              </a:lnSpc>
            </a:pPr>
            <a:r>
              <a:rPr lang="de-DE" sz="1400" b="1" strike="noStrike" spc="-1" dirty="0">
                <a:solidFill>
                  <a:srgbClr val="262626"/>
                </a:solidFill>
              </a:rPr>
              <a:t>Chancen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leichteres Anpassen von Arbeitszeit an Arbeitsbedarf / schnelle Reaktion auf Markterfordernisse</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Kostensenkung durch Reduktion zuschlagspflichtiger Überstunden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Mitarbeiter*</a:t>
            </a:r>
            <a:r>
              <a:rPr lang="de-DE" sz="1400" b="0" strike="noStrike" spc="-1" dirty="0" err="1">
                <a:solidFill>
                  <a:srgbClr val="262626"/>
                </a:solidFill>
              </a:rPr>
              <a:t>innenbindung</a:t>
            </a:r>
            <a:r>
              <a:rPr lang="de-DE" sz="1400" b="0" strike="noStrike" spc="-1" dirty="0">
                <a:solidFill>
                  <a:srgbClr val="262626"/>
                </a:solidFill>
              </a:rPr>
              <a:t> durch bessere Work-Life-Balance</a:t>
            </a:r>
            <a:endParaRPr lang="de-DE" sz="1400" b="0" strike="noStrike" spc="-1" dirty="0"/>
          </a:p>
          <a:p>
            <a:pPr>
              <a:lnSpc>
                <a:spcPct val="100000"/>
              </a:lnSpc>
            </a:pPr>
            <a:endParaRPr lang="de-DE" sz="1400" b="0" strike="noStrike" spc="-1" dirty="0"/>
          </a:p>
          <a:p>
            <a:pPr>
              <a:lnSpc>
                <a:spcPct val="100000"/>
              </a:lnSpc>
            </a:pPr>
            <a:endParaRPr lang="de-DE" sz="1400" b="0" strike="noStrike" spc="-1" dirty="0"/>
          </a:p>
          <a:p>
            <a:pPr>
              <a:lnSpc>
                <a:spcPct val="100000"/>
              </a:lnSpc>
            </a:pPr>
            <a:r>
              <a:rPr lang="de-DE" sz="1400" b="1" strike="noStrike" spc="-1" dirty="0">
                <a:solidFill>
                  <a:srgbClr val="262626"/>
                </a:solidFill>
              </a:rPr>
              <a:t>Risiken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höherer Koordinations- und Kommunikationsaufwand</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Änderung des Führungsverhaltens nötig</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Höhere Anforderungen an Planung und Steuerung</a:t>
            </a:r>
            <a:endParaRPr lang="de-DE" sz="1400" b="0" strike="noStrike" spc="-1" dirty="0"/>
          </a:p>
        </p:txBody>
      </p:sp>
      <p:sp>
        <p:nvSpPr>
          <p:cNvPr id="8" name="CustomShape 7">
            <a:extLst>
              <a:ext uri="{FF2B5EF4-FFF2-40B4-BE49-F238E27FC236}">
                <a16:creationId xmlns:a16="http://schemas.microsoft.com/office/drawing/2014/main" id="{8313D5A5-F0AB-8728-CB60-29CECDE895E5}"/>
              </a:ext>
            </a:extLst>
          </p:cNvPr>
          <p:cNvSpPr/>
          <p:nvPr/>
        </p:nvSpPr>
        <p:spPr>
          <a:xfrm flipH="1">
            <a:off x="6355533" y="2870048"/>
            <a:ext cx="5688762" cy="3239640"/>
          </a:xfrm>
          <a:prstGeom prst="homePlate">
            <a:avLst>
              <a:gd name="adj" fmla="val 14580"/>
            </a:avLst>
          </a:prstGeom>
          <a:ln/>
        </p:spPr>
        <p:style>
          <a:lnRef idx="2">
            <a:schemeClr val="accent2"/>
          </a:lnRef>
          <a:fillRef idx="1">
            <a:schemeClr val="lt1"/>
          </a:fillRef>
          <a:effectRef idx="0">
            <a:schemeClr val="accent2"/>
          </a:effectRef>
          <a:fontRef idx="minor">
            <a:schemeClr val="dk1"/>
          </a:fontRef>
        </p:style>
        <p:txBody>
          <a:bodyPr lIns="252000" tIns="36000" rIns="36000" bIns="36000">
            <a:noAutofit/>
          </a:bodyPr>
          <a:lstStyle/>
          <a:p>
            <a:pPr>
              <a:lnSpc>
                <a:spcPct val="100000"/>
              </a:lnSpc>
            </a:pPr>
            <a:r>
              <a:rPr lang="de-DE" sz="1400" b="1" strike="noStrike" spc="-1" dirty="0">
                <a:solidFill>
                  <a:srgbClr val="262626"/>
                </a:solidFill>
              </a:rPr>
              <a:t>Chancen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leichteres Anpassen von Arbeitszeit an persönliche Bedürfnisse</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Gesteigerte Eigenständigkeit</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Selbstgestaltung Work-Life-Balance</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Arbeitsplatzsicherung</a:t>
            </a:r>
            <a:endParaRPr lang="de-DE" sz="1400" b="0" strike="noStrike" spc="-1" dirty="0"/>
          </a:p>
          <a:p>
            <a:pPr>
              <a:lnSpc>
                <a:spcPct val="100000"/>
              </a:lnSpc>
            </a:pPr>
            <a:endParaRPr lang="de-DE" sz="1400" b="0" strike="noStrike" spc="-1" dirty="0"/>
          </a:p>
          <a:p>
            <a:pPr>
              <a:lnSpc>
                <a:spcPct val="100000"/>
              </a:lnSpc>
            </a:pPr>
            <a:endParaRPr lang="de-DE" sz="1400" b="0" strike="noStrike" spc="-1" dirty="0"/>
          </a:p>
          <a:p>
            <a:pPr>
              <a:lnSpc>
                <a:spcPct val="100000"/>
              </a:lnSpc>
            </a:pPr>
            <a:r>
              <a:rPr lang="de-DE" sz="1400" b="1" strike="noStrike" spc="-1" dirty="0">
                <a:solidFill>
                  <a:srgbClr val="262626"/>
                </a:solidFill>
              </a:rPr>
              <a:t>Risiken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Höhere Anforderung an Eigenständigkeit</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Möglicherweise Verringerung des Einkommens durch weniger Überstunden</a:t>
            </a:r>
            <a:endParaRPr lang="de-DE" sz="1400" b="0" strike="noStrike" spc="-1" dirty="0"/>
          </a:p>
          <a:p>
            <a:pPr marL="286110" indent="-285750">
              <a:lnSpc>
                <a:spcPct val="100000"/>
              </a:lnSpc>
              <a:buClr>
                <a:srgbClr val="262626"/>
              </a:buClr>
              <a:buFont typeface="Arial" panose="020B0604020202020204" pitchFamily="34" charset="0"/>
              <a:buChar char="•"/>
            </a:pPr>
            <a:r>
              <a:rPr lang="de-DE" sz="1400" b="0" strike="noStrike" spc="-1" dirty="0">
                <a:solidFill>
                  <a:srgbClr val="262626"/>
                </a:solidFill>
              </a:rPr>
              <a:t>Veränderungsbereitschaft notwendig</a:t>
            </a:r>
            <a:endParaRPr lang="de-DE" sz="1400" b="0" strike="noStrike" spc="-1" dirty="0"/>
          </a:p>
        </p:txBody>
      </p:sp>
      <p:sp>
        <p:nvSpPr>
          <p:cNvPr id="9" name="CustomShape 8">
            <a:extLst>
              <a:ext uri="{FF2B5EF4-FFF2-40B4-BE49-F238E27FC236}">
                <a16:creationId xmlns:a16="http://schemas.microsoft.com/office/drawing/2014/main" id="{E8A7F466-77D8-6672-F640-FCA3392DF461}"/>
              </a:ext>
            </a:extLst>
          </p:cNvPr>
          <p:cNvSpPr/>
          <p:nvPr/>
        </p:nvSpPr>
        <p:spPr>
          <a:xfrm>
            <a:off x="496214" y="2461448"/>
            <a:ext cx="4887581" cy="287640"/>
          </a:xfrm>
          <a:prstGeom prst="rect">
            <a:avLst/>
          </a:prstGeom>
          <a:solidFill>
            <a:schemeClr val="accent3"/>
          </a:solidFill>
          <a:ln w="648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pPr>
            <a:r>
              <a:rPr lang="de-DE" sz="1400" strike="noStrike" spc="-1">
                <a:solidFill>
                  <a:srgbClr val="FFFFFF"/>
                </a:solidFill>
                <a:latin typeface="+mj-lt"/>
              </a:rPr>
              <a:t>Unternehmen</a:t>
            </a:r>
            <a:endParaRPr lang="de-DE" sz="1400" strike="noStrike" spc="-1">
              <a:latin typeface="+mj-lt"/>
            </a:endParaRPr>
          </a:p>
        </p:txBody>
      </p:sp>
      <p:sp>
        <p:nvSpPr>
          <p:cNvPr id="10" name="CustomShape 9">
            <a:extLst>
              <a:ext uri="{FF2B5EF4-FFF2-40B4-BE49-F238E27FC236}">
                <a16:creationId xmlns:a16="http://schemas.microsoft.com/office/drawing/2014/main" id="{38592494-B599-91F7-D4CF-3F2200A23BA3}"/>
              </a:ext>
            </a:extLst>
          </p:cNvPr>
          <p:cNvSpPr/>
          <p:nvPr/>
        </p:nvSpPr>
        <p:spPr>
          <a:xfrm>
            <a:off x="7128274" y="2461448"/>
            <a:ext cx="4887581" cy="287640"/>
          </a:xfrm>
          <a:prstGeom prst="rect">
            <a:avLst/>
          </a:prstGeom>
          <a:solidFill>
            <a:schemeClr val="accent3"/>
          </a:solidFill>
          <a:ln w="6480">
            <a:noFill/>
          </a:ln>
        </p:spPr>
        <p:style>
          <a:lnRef idx="0">
            <a:scrgbClr r="0" g="0" b="0"/>
          </a:lnRef>
          <a:fillRef idx="0">
            <a:scrgbClr r="0" g="0" b="0"/>
          </a:fillRef>
          <a:effectRef idx="0">
            <a:scrgbClr r="0" g="0" b="0"/>
          </a:effectRef>
          <a:fontRef idx="minor"/>
        </p:style>
        <p:txBody>
          <a:bodyPr lIns="90000" tIns="91440" rIns="90000" bIns="91440" anchor="ctr">
            <a:noAutofit/>
          </a:bodyPr>
          <a:lstStyle/>
          <a:p>
            <a:pPr algn="ctr">
              <a:lnSpc>
                <a:spcPct val="100000"/>
              </a:lnSpc>
            </a:pPr>
            <a:r>
              <a:rPr lang="de-DE" sz="1400" strike="noStrike" spc="-1" dirty="0">
                <a:solidFill>
                  <a:srgbClr val="FFFFFF"/>
                </a:solidFill>
                <a:latin typeface="+mj-lt"/>
              </a:rPr>
              <a:t>Mitarbeiter*innen</a:t>
            </a:r>
            <a:endParaRPr lang="de-DE" sz="1400" strike="noStrike" spc="-1" dirty="0">
              <a:latin typeface="+mj-lt"/>
            </a:endParaRPr>
          </a:p>
        </p:txBody>
      </p:sp>
      <p:sp>
        <p:nvSpPr>
          <p:cNvPr id="11" name="TextShape 5">
            <a:extLst>
              <a:ext uri="{FF2B5EF4-FFF2-40B4-BE49-F238E27FC236}">
                <a16:creationId xmlns:a16="http://schemas.microsoft.com/office/drawing/2014/main" id="{775D1F11-D39B-22EF-247C-F611D068A72B}"/>
              </a:ext>
            </a:extLst>
          </p:cNvPr>
          <p:cNvSpPr txBox="1"/>
          <p:nvPr/>
        </p:nvSpPr>
        <p:spPr>
          <a:xfrm>
            <a:off x="524655" y="1794496"/>
            <a:ext cx="11519640" cy="528840"/>
          </a:xfrm>
          <a:prstGeom prst="rect">
            <a:avLst/>
          </a:prstGeom>
          <a:noFill/>
          <a:ln>
            <a:noFill/>
          </a:ln>
        </p:spPr>
        <p:txBody>
          <a:bodyPr lIns="36000" tIns="36000" rIns="36000" bIns="36000">
            <a:noAutofit/>
          </a:bodyPr>
          <a:lstStyle/>
          <a:p>
            <a:pPr>
              <a:lnSpc>
                <a:spcPct val="100000"/>
              </a:lnSpc>
              <a:spcAft>
                <a:spcPts val="601"/>
              </a:spcAft>
            </a:pPr>
            <a:r>
              <a:rPr lang="de-DE" sz="1600" b="0" strike="noStrike" spc="-1" dirty="0">
                <a:solidFill>
                  <a:srgbClr val="000000"/>
                </a:solidFill>
              </a:rPr>
              <a:t>Für das Unternehmen wie auch für die Mitarbeitende bietet Gleitzeit gleichermaßen Chancen wie auch Risiken.</a:t>
            </a:r>
          </a:p>
        </p:txBody>
      </p:sp>
    </p:spTree>
    <p:extLst>
      <p:ext uri="{BB962C8B-B14F-4D97-AF65-F5344CB8AC3E}">
        <p14:creationId xmlns:p14="http://schemas.microsoft.com/office/powerpoint/2010/main" val="1418825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9EA04-4827-24E9-DDA7-8B0E23BD8EE5}"/>
              </a:ext>
            </a:extLst>
          </p:cNvPr>
          <p:cNvSpPr>
            <a:spLocks noGrp="1"/>
          </p:cNvSpPr>
          <p:nvPr>
            <p:ph type="title"/>
          </p:nvPr>
        </p:nvSpPr>
        <p:spPr/>
        <p:txBody>
          <a:bodyPr/>
          <a:lstStyle/>
          <a:p>
            <a:r>
              <a:rPr lang="de-DE" dirty="0"/>
              <a:t>Grundsätze Gleitzeit 1/2</a:t>
            </a:r>
          </a:p>
        </p:txBody>
      </p:sp>
      <p:sp>
        <p:nvSpPr>
          <p:cNvPr id="4" name="Foliennummernplatzhalter 3">
            <a:extLst>
              <a:ext uri="{FF2B5EF4-FFF2-40B4-BE49-F238E27FC236}">
                <a16:creationId xmlns:a16="http://schemas.microsoft.com/office/drawing/2014/main" id="{F8EFD506-57B2-A3E3-6D19-711FF5DC9C03}"/>
              </a:ext>
            </a:extLst>
          </p:cNvPr>
          <p:cNvSpPr>
            <a:spLocks noGrp="1"/>
          </p:cNvSpPr>
          <p:nvPr>
            <p:ph type="sldNum" sz="quarter" idx="12"/>
          </p:nvPr>
        </p:nvSpPr>
        <p:spPr/>
        <p:txBody>
          <a:bodyPr/>
          <a:lstStyle/>
          <a:p>
            <a:fld id="{5355FB0E-4B63-47FD-937C-4B994ACB8B58}" type="slidenum">
              <a:rPr lang="de-AT" smtClean="0"/>
              <a:t>21</a:t>
            </a:fld>
            <a:endParaRPr lang="de-AT"/>
          </a:p>
        </p:txBody>
      </p:sp>
      <p:sp>
        <p:nvSpPr>
          <p:cNvPr id="5" name="Fußzeilenplatzhalter 4">
            <a:extLst>
              <a:ext uri="{FF2B5EF4-FFF2-40B4-BE49-F238E27FC236}">
                <a16:creationId xmlns:a16="http://schemas.microsoft.com/office/drawing/2014/main" id="{D5FD8C76-FE33-16B0-0ABA-0BD72C9DD64C}"/>
              </a:ext>
            </a:extLst>
          </p:cNvPr>
          <p:cNvSpPr>
            <a:spLocks noGrp="1"/>
          </p:cNvSpPr>
          <p:nvPr>
            <p:ph type="ftr" sz="quarter" idx="11"/>
          </p:nvPr>
        </p:nvSpPr>
        <p:spPr/>
        <p:txBody>
          <a:bodyPr/>
          <a:lstStyle/>
          <a:p>
            <a:r>
              <a:rPr lang="de-DE"/>
              <a:t>Demografieberatung Digi+</a:t>
            </a:r>
            <a:endParaRPr lang="de-AT" dirty="0"/>
          </a:p>
        </p:txBody>
      </p:sp>
      <p:sp>
        <p:nvSpPr>
          <p:cNvPr id="6" name="CustomShape 5">
            <a:extLst>
              <a:ext uri="{FF2B5EF4-FFF2-40B4-BE49-F238E27FC236}">
                <a16:creationId xmlns:a16="http://schemas.microsoft.com/office/drawing/2014/main" id="{53319087-B37C-0B97-79FB-112B1B9514A5}"/>
              </a:ext>
            </a:extLst>
          </p:cNvPr>
          <p:cNvSpPr/>
          <p:nvPr/>
        </p:nvSpPr>
        <p:spPr>
          <a:xfrm>
            <a:off x="1350480" y="3049734"/>
            <a:ext cx="3059640" cy="1223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Differenzierte Modelle dort,</a:t>
            </a:r>
            <a:br/>
            <a:r>
              <a:rPr lang="de-DE" sz="1600" b="0" strike="noStrike" spc="-1">
                <a:solidFill>
                  <a:srgbClr val="000000"/>
                </a:solidFill>
              </a:rPr>
              <a:t>wo es notwendig ist, einführen.</a:t>
            </a:r>
            <a:endParaRPr lang="de-DE" sz="1600" b="0" strike="noStrike" spc="-1"/>
          </a:p>
        </p:txBody>
      </p:sp>
      <p:sp>
        <p:nvSpPr>
          <p:cNvPr id="7" name="CustomShape 6">
            <a:extLst>
              <a:ext uri="{FF2B5EF4-FFF2-40B4-BE49-F238E27FC236}">
                <a16:creationId xmlns:a16="http://schemas.microsoft.com/office/drawing/2014/main" id="{25C72A4D-F673-2BBB-7D17-292CDDB326F3}"/>
              </a:ext>
            </a:extLst>
          </p:cNvPr>
          <p:cNvSpPr/>
          <p:nvPr/>
        </p:nvSpPr>
        <p:spPr>
          <a:xfrm>
            <a:off x="4518480" y="3049734"/>
            <a:ext cx="6479640" cy="1223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marL="174600" lvl="1" indent="-174240">
              <a:lnSpc>
                <a:spcPct val="100000"/>
              </a:lnSpc>
              <a:spcAft>
                <a:spcPts val="300"/>
              </a:spcAft>
              <a:buClr>
                <a:srgbClr val="000000"/>
              </a:buClr>
              <a:buFont typeface="Symbol"/>
              <a:buChar char="-"/>
            </a:pPr>
            <a:r>
              <a:rPr lang="de-DE" sz="1400" b="0" strike="noStrike" spc="-1">
                <a:solidFill>
                  <a:srgbClr val="000000"/>
                </a:solidFill>
              </a:rPr>
              <a:t>Gleitzeitmodell für alle?</a:t>
            </a:r>
            <a:endParaRPr lang="de-DE" sz="1400" b="0" strike="noStrike" spc="-1"/>
          </a:p>
          <a:p>
            <a:pPr marL="174600" lvl="1" indent="-174240">
              <a:lnSpc>
                <a:spcPct val="100000"/>
              </a:lnSpc>
              <a:spcAft>
                <a:spcPts val="300"/>
              </a:spcAft>
              <a:buClr>
                <a:srgbClr val="000000"/>
              </a:buClr>
              <a:buFont typeface="Symbol"/>
              <a:buChar char="-"/>
            </a:pPr>
            <a:r>
              <a:rPr lang="de-DE" sz="1400" b="0" strike="noStrike" spc="-1">
                <a:solidFill>
                  <a:srgbClr val="000000"/>
                </a:solidFill>
              </a:rPr>
              <a:t>Gleitzeitregelungen für alle gleich?</a:t>
            </a:r>
            <a:endParaRPr lang="de-DE" sz="1400" b="0" strike="noStrike" spc="-1"/>
          </a:p>
          <a:p>
            <a:pPr>
              <a:lnSpc>
                <a:spcPct val="100000"/>
              </a:lnSpc>
              <a:spcAft>
                <a:spcPts val="300"/>
              </a:spcAft>
            </a:pPr>
            <a:r>
              <a:rPr lang="de-DE" sz="1400" b="1" strike="noStrike" spc="-1">
                <a:solidFill>
                  <a:srgbClr val="000000"/>
                </a:solidFill>
              </a:rPr>
              <a:t>Notwendigen Differenzierungsgrad </a:t>
            </a:r>
            <a:r>
              <a:rPr lang="de-DE" sz="1400" b="0" strike="noStrike" spc="-1">
                <a:solidFill>
                  <a:srgbClr val="000000"/>
                </a:solidFill>
              </a:rPr>
              <a:t>zwischen Abteilungen / Tätigkeitsfeldern / Hierarchieebenen im Unternehmen beachten</a:t>
            </a:r>
            <a:endParaRPr lang="de-DE" sz="1400" b="0" strike="noStrike" spc="-1"/>
          </a:p>
        </p:txBody>
      </p:sp>
      <p:sp>
        <p:nvSpPr>
          <p:cNvPr id="8" name="CustomShape 7">
            <a:extLst>
              <a:ext uri="{FF2B5EF4-FFF2-40B4-BE49-F238E27FC236}">
                <a16:creationId xmlns:a16="http://schemas.microsoft.com/office/drawing/2014/main" id="{F38A5079-0339-A556-2932-D2FD310A3126}"/>
              </a:ext>
            </a:extLst>
          </p:cNvPr>
          <p:cNvSpPr/>
          <p:nvPr/>
        </p:nvSpPr>
        <p:spPr>
          <a:xfrm>
            <a:off x="1350480" y="4451574"/>
            <a:ext cx="3059640" cy="1079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Regeln des Gleitzeitmodells mit der Arbeitszeitpraxis vereinbaren.</a:t>
            </a:r>
            <a:endParaRPr lang="de-DE" sz="1600" b="0" strike="noStrike" spc="-1"/>
          </a:p>
        </p:txBody>
      </p:sp>
      <p:sp>
        <p:nvSpPr>
          <p:cNvPr id="9" name="CustomShape 8">
            <a:extLst>
              <a:ext uri="{FF2B5EF4-FFF2-40B4-BE49-F238E27FC236}">
                <a16:creationId xmlns:a16="http://schemas.microsoft.com/office/drawing/2014/main" id="{6C09875A-C7F0-845C-AE86-83F468948C53}"/>
              </a:ext>
            </a:extLst>
          </p:cNvPr>
          <p:cNvSpPr/>
          <p:nvPr/>
        </p:nvSpPr>
        <p:spPr>
          <a:xfrm>
            <a:off x="4518480" y="4451574"/>
            <a:ext cx="6479640" cy="1079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a:lnSpc>
                <a:spcPct val="100000"/>
              </a:lnSpc>
              <a:spcAft>
                <a:spcPts val="300"/>
              </a:spcAft>
            </a:pPr>
            <a:r>
              <a:rPr lang="de-DE" sz="1400" b="0" strike="noStrike" spc="-1">
                <a:solidFill>
                  <a:srgbClr val="000000"/>
                </a:solidFill>
              </a:rPr>
              <a:t>Lösungen, die von der Arbeitszeitrealität zu weit entfernt und mit ihr nicht vereinbar sind, werden oft nicht gelebt!</a:t>
            </a:r>
            <a:endParaRPr lang="de-DE" sz="1400" b="0" strike="noStrike" spc="-1"/>
          </a:p>
        </p:txBody>
      </p:sp>
      <p:sp>
        <p:nvSpPr>
          <p:cNvPr id="10" name="CustomShape 9">
            <a:extLst>
              <a:ext uri="{FF2B5EF4-FFF2-40B4-BE49-F238E27FC236}">
                <a16:creationId xmlns:a16="http://schemas.microsoft.com/office/drawing/2014/main" id="{433C2B78-5460-FBF8-44B0-7CFF432E6AEC}"/>
              </a:ext>
            </a:extLst>
          </p:cNvPr>
          <p:cNvSpPr/>
          <p:nvPr/>
        </p:nvSpPr>
        <p:spPr>
          <a:xfrm>
            <a:off x="1350480" y="1795494"/>
            <a:ext cx="3059640" cy="1079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Detailverliebte Überregulierung vermeiden.</a:t>
            </a:r>
            <a:endParaRPr lang="de-DE" sz="1600" b="0" strike="noStrike" spc="-1"/>
          </a:p>
        </p:txBody>
      </p:sp>
      <p:sp>
        <p:nvSpPr>
          <p:cNvPr id="11" name="CustomShape 10">
            <a:extLst>
              <a:ext uri="{FF2B5EF4-FFF2-40B4-BE49-F238E27FC236}">
                <a16:creationId xmlns:a16="http://schemas.microsoft.com/office/drawing/2014/main" id="{1E2E25BB-878A-FB6C-F6DA-33158ED5827B}"/>
              </a:ext>
            </a:extLst>
          </p:cNvPr>
          <p:cNvSpPr/>
          <p:nvPr/>
        </p:nvSpPr>
        <p:spPr>
          <a:xfrm>
            <a:off x="4518480" y="1795494"/>
            <a:ext cx="6479640" cy="1079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a:lnSpc>
                <a:spcPct val="100000"/>
              </a:lnSpc>
              <a:spcAft>
                <a:spcPts val="300"/>
              </a:spcAft>
            </a:pPr>
            <a:r>
              <a:rPr lang="de-DE" sz="1400" b="0" strike="noStrike" spc="-1" dirty="0">
                <a:solidFill>
                  <a:srgbClr val="000000"/>
                </a:solidFill>
              </a:rPr>
              <a:t>Zu viele und komplexe Regeln können zur </a:t>
            </a:r>
            <a:r>
              <a:rPr lang="de-DE" sz="1400" b="1" strike="noStrike" spc="-1" dirty="0">
                <a:solidFill>
                  <a:srgbClr val="000000"/>
                </a:solidFill>
              </a:rPr>
              <a:t>Abwehrhaltung bei Führungskräften und Mitarbeitenden </a:t>
            </a:r>
            <a:r>
              <a:rPr lang="de-DE" sz="1400" b="0" strike="noStrike" spc="-1" dirty="0">
                <a:solidFill>
                  <a:srgbClr val="000000"/>
                </a:solidFill>
              </a:rPr>
              <a:t>führen.</a:t>
            </a:r>
            <a:endParaRPr lang="de-DE" sz="1400" b="0" strike="noStrike" spc="-1" dirty="0"/>
          </a:p>
        </p:txBody>
      </p:sp>
      <p:sp>
        <p:nvSpPr>
          <p:cNvPr id="12" name="CustomShape 11">
            <a:extLst>
              <a:ext uri="{FF2B5EF4-FFF2-40B4-BE49-F238E27FC236}">
                <a16:creationId xmlns:a16="http://schemas.microsoft.com/office/drawing/2014/main" id="{BF9C901F-592A-8DBB-A005-37FF64238CEB}"/>
              </a:ext>
            </a:extLst>
          </p:cNvPr>
          <p:cNvSpPr/>
          <p:nvPr/>
        </p:nvSpPr>
        <p:spPr>
          <a:xfrm>
            <a:off x="10391880" y="1210854"/>
            <a:ext cx="646560" cy="64656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
        <p:nvSpPr>
          <p:cNvPr id="13" name="CustomShape 12">
            <a:extLst>
              <a:ext uri="{FF2B5EF4-FFF2-40B4-BE49-F238E27FC236}">
                <a16:creationId xmlns:a16="http://schemas.microsoft.com/office/drawing/2014/main" id="{73D13804-C136-D1CD-18D6-E75BD6D2BEB5}"/>
              </a:ext>
            </a:extLst>
          </p:cNvPr>
          <p:cNvSpPr/>
          <p:nvPr/>
        </p:nvSpPr>
        <p:spPr>
          <a:xfrm>
            <a:off x="11057520" y="1385814"/>
            <a:ext cx="282600" cy="28260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
        <p:nvSpPr>
          <p:cNvPr id="14" name="CustomShape 13">
            <a:extLst>
              <a:ext uri="{FF2B5EF4-FFF2-40B4-BE49-F238E27FC236}">
                <a16:creationId xmlns:a16="http://schemas.microsoft.com/office/drawing/2014/main" id="{32BD522F-CAFF-6546-6AC2-65305BC19B05}"/>
              </a:ext>
            </a:extLst>
          </p:cNvPr>
          <p:cNvSpPr/>
          <p:nvPr/>
        </p:nvSpPr>
        <p:spPr>
          <a:xfrm>
            <a:off x="10949880" y="1697934"/>
            <a:ext cx="403920" cy="40392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Tree>
    <p:extLst>
      <p:ext uri="{BB962C8B-B14F-4D97-AF65-F5344CB8AC3E}">
        <p14:creationId xmlns:p14="http://schemas.microsoft.com/office/powerpoint/2010/main" val="416649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9EA04-4827-24E9-DDA7-8B0E23BD8EE5}"/>
              </a:ext>
            </a:extLst>
          </p:cNvPr>
          <p:cNvSpPr>
            <a:spLocks noGrp="1"/>
          </p:cNvSpPr>
          <p:nvPr>
            <p:ph type="title"/>
          </p:nvPr>
        </p:nvSpPr>
        <p:spPr/>
        <p:txBody>
          <a:bodyPr/>
          <a:lstStyle/>
          <a:p>
            <a:r>
              <a:rPr lang="de-DE" dirty="0"/>
              <a:t>Grundsätze Gleitzeit 2/2</a:t>
            </a:r>
          </a:p>
        </p:txBody>
      </p:sp>
      <p:sp>
        <p:nvSpPr>
          <p:cNvPr id="4" name="Foliennummernplatzhalter 3">
            <a:extLst>
              <a:ext uri="{FF2B5EF4-FFF2-40B4-BE49-F238E27FC236}">
                <a16:creationId xmlns:a16="http://schemas.microsoft.com/office/drawing/2014/main" id="{F8EFD506-57B2-A3E3-6D19-711FF5DC9C03}"/>
              </a:ext>
            </a:extLst>
          </p:cNvPr>
          <p:cNvSpPr>
            <a:spLocks noGrp="1"/>
          </p:cNvSpPr>
          <p:nvPr>
            <p:ph type="sldNum" sz="quarter" idx="12"/>
          </p:nvPr>
        </p:nvSpPr>
        <p:spPr/>
        <p:txBody>
          <a:bodyPr/>
          <a:lstStyle/>
          <a:p>
            <a:fld id="{5355FB0E-4B63-47FD-937C-4B994ACB8B58}" type="slidenum">
              <a:rPr lang="de-AT" smtClean="0"/>
              <a:t>22</a:t>
            </a:fld>
            <a:endParaRPr lang="de-AT"/>
          </a:p>
        </p:txBody>
      </p:sp>
      <p:sp>
        <p:nvSpPr>
          <p:cNvPr id="5" name="Fußzeilenplatzhalter 4">
            <a:extLst>
              <a:ext uri="{FF2B5EF4-FFF2-40B4-BE49-F238E27FC236}">
                <a16:creationId xmlns:a16="http://schemas.microsoft.com/office/drawing/2014/main" id="{D5FD8C76-FE33-16B0-0ABA-0BD72C9DD64C}"/>
              </a:ext>
            </a:extLst>
          </p:cNvPr>
          <p:cNvSpPr>
            <a:spLocks noGrp="1"/>
          </p:cNvSpPr>
          <p:nvPr>
            <p:ph type="ftr" sz="quarter" idx="11"/>
          </p:nvPr>
        </p:nvSpPr>
        <p:spPr/>
        <p:txBody>
          <a:bodyPr/>
          <a:lstStyle/>
          <a:p>
            <a:r>
              <a:rPr lang="de-DE"/>
              <a:t>Demografieberatung Digi+</a:t>
            </a:r>
            <a:endParaRPr lang="de-AT" dirty="0"/>
          </a:p>
        </p:txBody>
      </p:sp>
      <p:sp>
        <p:nvSpPr>
          <p:cNvPr id="23" name="CustomShape 5">
            <a:extLst>
              <a:ext uri="{FF2B5EF4-FFF2-40B4-BE49-F238E27FC236}">
                <a16:creationId xmlns:a16="http://schemas.microsoft.com/office/drawing/2014/main" id="{FC9CC0D4-B04D-0AEB-34F7-89C8D23F3EF8}"/>
              </a:ext>
            </a:extLst>
          </p:cNvPr>
          <p:cNvSpPr/>
          <p:nvPr/>
        </p:nvSpPr>
        <p:spPr>
          <a:xfrm>
            <a:off x="1336080" y="1790593"/>
            <a:ext cx="3059640" cy="1187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Spielraum mit planbarer Struktur ermöglichen.</a:t>
            </a:r>
            <a:endParaRPr lang="de-DE" sz="1600" b="0" strike="noStrike" spc="-1"/>
          </a:p>
        </p:txBody>
      </p:sp>
      <p:sp>
        <p:nvSpPr>
          <p:cNvPr id="24" name="CustomShape 6">
            <a:extLst>
              <a:ext uri="{FF2B5EF4-FFF2-40B4-BE49-F238E27FC236}">
                <a16:creationId xmlns:a16="http://schemas.microsoft.com/office/drawing/2014/main" id="{BFCAC437-9052-F4AA-170E-4A897E6E8E50}"/>
              </a:ext>
            </a:extLst>
          </p:cNvPr>
          <p:cNvSpPr/>
          <p:nvPr/>
        </p:nvSpPr>
        <p:spPr>
          <a:xfrm>
            <a:off x="1336080" y="3207193"/>
            <a:ext cx="3059640" cy="1367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Kontext-Änderung</a:t>
            </a:r>
            <a:endParaRPr lang="de-DE" sz="1600" b="0" strike="noStrike" spc="-1"/>
          </a:p>
        </p:txBody>
      </p:sp>
      <p:sp>
        <p:nvSpPr>
          <p:cNvPr id="25" name="CustomShape 7">
            <a:extLst>
              <a:ext uri="{FF2B5EF4-FFF2-40B4-BE49-F238E27FC236}">
                <a16:creationId xmlns:a16="http://schemas.microsoft.com/office/drawing/2014/main" id="{F82BDBFC-F4FC-AB16-B4E9-EF685870D736}"/>
              </a:ext>
            </a:extLst>
          </p:cNvPr>
          <p:cNvSpPr/>
          <p:nvPr/>
        </p:nvSpPr>
        <p:spPr>
          <a:xfrm>
            <a:off x="4504080" y="3207193"/>
            <a:ext cx="6479640" cy="1367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marL="174600" lvl="1" indent="-174240">
              <a:lnSpc>
                <a:spcPct val="100000"/>
              </a:lnSpc>
              <a:spcAft>
                <a:spcPts val="300"/>
              </a:spcAft>
              <a:buClr>
                <a:srgbClr val="000000"/>
              </a:buClr>
              <a:buFont typeface="Symbol"/>
              <a:buChar char="-"/>
            </a:pPr>
            <a:r>
              <a:rPr lang="de-DE" sz="1400" b="0" strike="noStrike" spc="-1">
                <a:solidFill>
                  <a:srgbClr val="000000"/>
                </a:solidFill>
              </a:rPr>
              <a:t>Gleitzeit findet vor einem anderen Steuerungshintergrund als starre Arbeitszeiten statt: Organisationseinheiten werden mehr über Systeme und Regeln als über direkte Vorgaben der Führungskräfte gesteuert.</a:t>
            </a:r>
            <a:endParaRPr lang="de-DE" sz="1400" b="0" strike="noStrike" spc="-1"/>
          </a:p>
          <a:p>
            <a:pPr marL="174600" lvl="1" indent="-174240">
              <a:lnSpc>
                <a:spcPct val="100000"/>
              </a:lnSpc>
              <a:spcAft>
                <a:spcPts val="300"/>
              </a:spcAft>
              <a:buClr>
                <a:srgbClr val="000000"/>
              </a:buClr>
              <a:buFont typeface="Symbol"/>
              <a:buChar char="-"/>
            </a:pPr>
            <a:r>
              <a:rPr lang="de-DE" sz="1400" b="0" strike="noStrike" spc="-1">
                <a:solidFill>
                  <a:srgbClr val="000000"/>
                </a:solidFill>
              </a:rPr>
              <a:t>Der Bedarf an </a:t>
            </a:r>
            <a:r>
              <a:rPr lang="de-DE" sz="1400" b="1" strike="noStrike" spc="-1">
                <a:solidFill>
                  <a:srgbClr val="000000"/>
                </a:solidFill>
              </a:rPr>
              <a:t>Selbststeuerungskonzepten</a:t>
            </a:r>
            <a:r>
              <a:rPr lang="de-DE" sz="1400" b="0" strike="noStrike" spc="-1">
                <a:solidFill>
                  <a:srgbClr val="000000"/>
                </a:solidFill>
              </a:rPr>
              <a:t> auf Abteilungsebene steigt an.</a:t>
            </a:r>
            <a:endParaRPr lang="de-DE" sz="1400" b="0" strike="noStrike" spc="-1"/>
          </a:p>
        </p:txBody>
      </p:sp>
      <p:sp>
        <p:nvSpPr>
          <p:cNvPr id="26" name="CustomShape 8">
            <a:extLst>
              <a:ext uri="{FF2B5EF4-FFF2-40B4-BE49-F238E27FC236}">
                <a16:creationId xmlns:a16="http://schemas.microsoft.com/office/drawing/2014/main" id="{065E916B-02F7-2493-C0EF-9EF91BA9B8CD}"/>
              </a:ext>
            </a:extLst>
          </p:cNvPr>
          <p:cNvSpPr/>
          <p:nvPr/>
        </p:nvSpPr>
        <p:spPr>
          <a:xfrm>
            <a:off x="1349760" y="4784713"/>
            <a:ext cx="3059640" cy="1187640"/>
          </a:xfrm>
          <a:prstGeom prst="rect">
            <a:avLst/>
          </a:prstGeom>
          <a:solidFill>
            <a:schemeClr val="accent1">
              <a:lumMod val="40000"/>
              <a:lumOff val="60000"/>
            </a:schemeClr>
          </a:solidFill>
          <a:ln>
            <a:solidFill>
              <a:schemeClr val="accent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nSpc>
                <a:spcPct val="100000"/>
              </a:lnSpc>
            </a:pPr>
            <a:r>
              <a:rPr lang="de-DE" sz="1600" b="0" strike="noStrike" spc="-1">
                <a:solidFill>
                  <a:srgbClr val="000000"/>
                </a:solidFill>
              </a:rPr>
              <a:t>Planungs- und Steuerungsmechanismen sicherstellen.</a:t>
            </a:r>
            <a:endParaRPr lang="de-DE" sz="1600" b="0" strike="noStrike" spc="-1"/>
          </a:p>
        </p:txBody>
      </p:sp>
      <p:sp>
        <p:nvSpPr>
          <p:cNvPr id="27" name="CustomShape 9">
            <a:extLst>
              <a:ext uri="{FF2B5EF4-FFF2-40B4-BE49-F238E27FC236}">
                <a16:creationId xmlns:a16="http://schemas.microsoft.com/office/drawing/2014/main" id="{0CE25C9F-54A1-78D7-12C4-F3D1E7CBAF57}"/>
              </a:ext>
            </a:extLst>
          </p:cNvPr>
          <p:cNvSpPr/>
          <p:nvPr/>
        </p:nvSpPr>
        <p:spPr>
          <a:xfrm>
            <a:off x="4497960" y="4784713"/>
            <a:ext cx="6479640" cy="1187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a:lnSpc>
                <a:spcPct val="100000"/>
              </a:lnSpc>
              <a:spcAft>
                <a:spcPts val="300"/>
              </a:spcAft>
            </a:pPr>
            <a:r>
              <a:rPr lang="de-DE" sz="1400" b="0" strike="noStrike" spc="-1">
                <a:solidFill>
                  <a:srgbClr val="000000"/>
                </a:solidFill>
              </a:rPr>
              <a:t>Die „</a:t>
            </a:r>
            <a:r>
              <a:rPr lang="de-DE" sz="1400" b="1" strike="noStrike" spc="-1">
                <a:solidFill>
                  <a:srgbClr val="000000"/>
                </a:solidFill>
              </a:rPr>
              <a:t>Stellschrauben“ der Gleitzeitvereinbarung </a:t>
            </a:r>
            <a:r>
              <a:rPr lang="de-DE" sz="1400" b="0" strike="noStrike" spc="-1">
                <a:solidFill>
                  <a:srgbClr val="000000"/>
                </a:solidFill>
              </a:rPr>
              <a:t>(Gleitzeitrahmen, Kernzeit usw.), die Einführung eines </a:t>
            </a:r>
            <a:r>
              <a:rPr lang="de-DE" sz="1400" b="1" strike="noStrike" spc="-1">
                <a:solidFill>
                  <a:srgbClr val="000000"/>
                </a:solidFill>
              </a:rPr>
              <a:t>Ampelkontos</a:t>
            </a:r>
            <a:r>
              <a:rPr lang="de-DE" sz="1400" b="0" strike="noStrike" spc="-1">
                <a:solidFill>
                  <a:srgbClr val="000000"/>
                </a:solidFill>
              </a:rPr>
              <a:t> sowie die </a:t>
            </a:r>
            <a:r>
              <a:rPr lang="de-DE" sz="1400" b="1" strike="noStrike" spc="-1">
                <a:solidFill>
                  <a:srgbClr val="000000"/>
                </a:solidFill>
              </a:rPr>
              <a:t>Regelungen von Zeitausgleich </a:t>
            </a:r>
            <a:r>
              <a:rPr lang="de-DE" sz="1400" b="0" strike="noStrike" spc="-1">
                <a:solidFill>
                  <a:srgbClr val="000000"/>
                </a:solidFill>
              </a:rPr>
              <a:t>sind konkrete Planungs- und Steuerungsinstrumente der Gleitzeit.</a:t>
            </a:r>
            <a:endParaRPr lang="de-DE" sz="1400" b="0" strike="noStrike" spc="-1"/>
          </a:p>
        </p:txBody>
      </p:sp>
      <p:sp>
        <p:nvSpPr>
          <p:cNvPr id="28" name="CustomShape 10">
            <a:extLst>
              <a:ext uri="{FF2B5EF4-FFF2-40B4-BE49-F238E27FC236}">
                <a16:creationId xmlns:a16="http://schemas.microsoft.com/office/drawing/2014/main" id="{2BFFBA4D-4DF2-C887-5CF1-4A90F42C7CCB}"/>
              </a:ext>
            </a:extLst>
          </p:cNvPr>
          <p:cNvSpPr/>
          <p:nvPr/>
        </p:nvSpPr>
        <p:spPr>
          <a:xfrm>
            <a:off x="4504080" y="1790593"/>
            <a:ext cx="6479640" cy="1187640"/>
          </a:xfrm>
          <a:prstGeom prst="rect">
            <a:avLst/>
          </a:prstGeom>
          <a:ln>
            <a:solidFill>
              <a:schemeClr val="accent1"/>
            </a:solidFill>
          </a:ln>
        </p:spPr>
        <p:style>
          <a:lnRef idx="2">
            <a:schemeClr val="accent3"/>
          </a:lnRef>
          <a:fillRef idx="1">
            <a:schemeClr val="lt1"/>
          </a:fillRef>
          <a:effectRef idx="0">
            <a:schemeClr val="accent3"/>
          </a:effectRef>
          <a:fontRef idx="minor"/>
        </p:style>
        <p:txBody>
          <a:bodyPr lIns="90000" tIns="46800" rIns="90000" bIns="46800" anchor="ctr">
            <a:noAutofit/>
          </a:bodyPr>
          <a:lstStyle/>
          <a:p>
            <a:pPr marL="174600" lvl="1" indent="-174240">
              <a:lnSpc>
                <a:spcPct val="100000"/>
              </a:lnSpc>
              <a:spcAft>
                <a:spcPts val="300"/>
              </a:spcAft>
              <a:buClr>
                <a:srgbClr val="000000"/>
              </a:buClr>
              <a:buFont typeface="Symbol"/>
              <a:buChar char="-"/>
            </a:pPr>
            <a:r>
              <a:rPr lang="de-DE" sz="1400" b="0" strike="noStrike" spc="-1">
                <a:solidFill>
                  <a:srgbClr val="000000"/>
                </a:solidFill>
              </a:rPr>
              <a:t>Die Freiheit, die ein Gleitzeitmodell bieten kann, weckt oft die Befürchtung, dass Anwesenheit und Arbeitsleistung der MitarbeiterInnen nicht steuerbar sind.</a:t>
            </a:r>
            <a:endParaRPr lang="de-DE" sz="1400" b="0" strike="noStrike" spc="-1"/>
          </a:p>
          <a:p>
            <a:pPr marL="174600" lvl="1" indent="-174240">
              <a:lnSpc>
                <a:spcPct val="100000"/>
              </a:lnSpc>
              <a:spcAft>
                <a:spcPts val="300"/>
              </a:spcAft>
              <a:buClr>
                <a:srgbClr val="000000"/>
              </a:buClr>
              <a:buFont typeface="Symbol"/>
              <a:buChar char="-"/>
            </a:pPr>
            <a:r>
              <a:rPr lang="de-DE" sz="1400" b="1" strike="noStrike" spc="-1">
                <a:solidFill>
                  <a:srgbClr val="000000"/>
                </a:solidFill>
              </a:rPr>
              <a:t>Zielgerichtete Planung und klare Steuerungsmechanismen </a:t>
            </a:r>
            <a:r>
              <a:rPr lang="de-DE" sz="1400" b="0" strike="noStrike" spc="-1">
                <a:solidFill>
                  <a:srgbClr val="000000"/>
                </a:solidFill>
              </a:rPr>
              <a:t>beugen ein „aus dem Ruder laufen“ des Modells vor.</a:t>
            </a:r>
            <a:endParaRPr lang="de-DE" sz="1400" b="0" strike="noStrike" spc="-1"/>
          </a:p>
        </p:txBody>
      </p:sp>
      <p:sp>
        <p:nvSpPr>
          <p:cNvPr id="29" name="CustomShape 11">
            <a:extLst>
              <a:ext uri="{FF2B5EF4-FFF2-40B4-BE49-F238E27FC236}">
                <a16:creationId xmlns:a16="http://schemas.microsoft.com/office/drawing/2014/main" id="{6117F2D2-2FA5-4092-C983-1FCD7908543D}"/>
              </a:ext>
            </a:extLst>
          </p:cNvPr>
          <p:cNvSpPr/>
          <p:nvPr/>
        </p:nvSpPr>
        <p:spPr>
          <a:xfrm>
            <a:off x="10391880" y="1201633"/>
            <a:ext cx="646560" cy="64656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
        <p:nvSpPr>
          <p:cNvPr id="30" name="CustomShape 12">
            <a:extLst>
              <a:ext uri="{FF2B5EF4-FFF2-40B4-BE49-F238E27FC236}">
                <a16:creationId xmlns:a16="http://schemas.microsoft.com/office/drawing/2014/main" id="{B775F400-6BF8-1068-20B8-59AED5EAA47B}"/>
              </a:ext>
            </a:extLst>
          </p:cNvPr>
          <p:cNvSpPr/>
          <p:nvPr/>
        </p:nvSpPr>
        <p:spPr>
          <a:xfrm>
            <a:off x="11057520" y="1376953"/>
            <a:ext cx="282600" cy="28260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
        <p:nvSpPr>
          <p:cNvPr id="31" name="CustomShape 13">
            <a:extLst>
              <a:ext uri="{FF2B5EF4-FFF2-40B4-BE49-F238E27FC236}">
                <a16:creationId xmlns:a16="http://schemas.microsoft.com/office/drawing/2014/main" id="{570459EB-F607-D209-757F-EC54DBBCA452}"/>
              </a:ext>
            </a:extLst>
          </p:cNvPr>
          <p:cNvSpPr/>
          <p:nvPr/>
        </p:nvSpPr>
        <p:spPr>
          <a:xfrm>
            <a:off x="10949880" y="1689073"/>
            <a:ext cx="403920" cy="403920"/>
          </a:xfrm>
          <a:custGeom>
            <a:avLst/>
            <a:gdLst/>
            <a:ahLst/>
            <a:cxnLst/>
            <a:rect l="l" t="t" r="r" b="b"/>
            <a:pathLst>
              <a:path w="512" h="512">
                <a:moveTo>
                  <a:pt x="393" y="234"/>
                </a:moveTo>
                <a:cubicBezTo>
                  <a:pt x="368" y="234"/>
                  <a:pt x="368" y="234"/>
                  <a:pt x="368" y="234"/>
                </a:cubicBezTo>
                <a:cubicBezTo>
                  <a:pt x="364" y="234"/>
                  <a:pt x="359" y="231"/>
                  <a:pt x="358" y="227"/>
                </a:cubicBezTo>
                <a:cubicBezTo>
                  <a:pt x="356" y="219"/>
                  <a:pt x="353" y="211"/>
                  <a:pt x="349" y="204"/>
                </a:cubicBezTo>
                <a:cubicBezTo>
                  <a:pt x="346" y="200"/>
                  <a:pt x="347" y="194"/>
                  <a:pt x="351" y="191"/>
                </a:cubicBezTo>
                <a:cubicBezTo>
                  <a:pt x="367" y="174"/>
                  <a:pt x="367" y="174"/>
                  <a:pt x="367" y="174"/>
                </a:cubicBezTo>
                <a:cubicBezTo>
                  <a:pt x="366" y="173"/>
                  <a:pt x="366" y="173"/>
                  <a:pt x="366" y="173"/>
                </a:cubicBezTo>
                <a:cubicBezTo>
                  <a:pt x="366" y="173"/>
                  <a:pt x="366" y="172"/>
                  <a:pt x="366" y="172"/>
                </a:cubicBezTo>
                <a:cubicBezTo>
                  <a:pt x="366" y="172"/>
                  <a:pt x="366" y="172"/>
                  <a:pt x="366" y="172"/>
                </a:cubicBezTo>
                <a:cubicBezTo>
                  <a:pt x="358" y="162"/>
                  <a:pt x="349" y="153"/>
                  <a:pt x="340" y="146"/>
                </a:cubicBezTo>
                <a:cubicBezTo>
                  <a:pt x="340" y="146"/>
                  <a:pt x="340" y="146"/>
                  <a:pt x="339" y="145"/>
                </a:cubicBezTo>
                <a:cubicBezTo>
                  <a:pt x="339" y="145"/>
                  <a:pt x="339" y="145"/>
                  <a:pt x="338" y="145"/>
                </a:cubicBezTo>
                <a:cubicBezTo>
                  <a:pt x="337" y="144"/>
                  <a:pt x="337" y="144"/>
                  <a:pt x="337" y="144"/>
                </a:cubicBezTo>
                <a:cubicBezTo>
                  <a:pt x="320" y="161"/>
                  <a:pt x="320" y="161"/>
                  <a:pt x="320" y="161"/>
                </a:cubicBezTo>
                <a:cubicBezTo>
                  <a:pt x="317" y="164"/>
                  <a:pt x="312" y="165"/>
                  <a:pt x="308" y="163"/>
                </a:cubicBezTo>
                <a:cubicBezTo>
                  <a:pt x="300" y="159"/>
                  <a:pt x="293" y="155"/>
                  <a:pt x="285" y="153"/>
                </a:cubicBezTo>
                <a:cubicBezTo>
                  <a:pt x="280" y="152"/>
                  <a:pt x="277" y="148"/>
                  <a:pt x="277" y="143"/>
                </a:cubicBezTo>
                <a:cubicBezTo>
                  <a:pt x="277" y="119"/>
                  <a:pt x="277" y="119"/>
                  <a:pt x="277" y="119"/>
                </a:cubicBezTo>
                <a:cubicBezTo>
                  <a:pt x="274" y="118"/>
                  <a:pt x="270" y="118"/>
                  <a:pt x="267" y="118"/>
                </a:cubicBezTo>
                <a:cubicBezTo>
                  <a:pt x="259" y="117"/>
                  <a:pt x="252" y="117"/>
                  <a:pt x="245" y="118"/>
                </a:cubicBezTo>
                <a:cubicBezTo>
                  <a:pt x="241" y="118"/>
                  <a:pt x="238" y="118"/>
                  <a:pt x="234" y="119"/>
                </a:cubicBezTo>
                <a:cubicBezTo>
                  <a:pt x="234" y="143"/>
                  <a:pt x="234" y="143"/>
                  <a:pt x="234" y="143"/>
                </a:cubicBezTo>
                <a:cubicBezTo>
                  <a:pt x="234" y="148"/>
                  <a:pt x="231" y="152"/>
                  <a:pt x="227" y="153"/>
                </a:cubicBezTo>
                <a:cubicBezTo>
                  <a:pt x="219" y="155"/>
                  <a:pt x="211" y="159"/>
                  <a:pt x="204" y="163"/>
                </a:cubicBezTo>
                <a:cubicBezTo>
                  <a:pt x="200" y="165"/>
                  <a:pt x="194" y="164"/>
                  <a:pt x="191" y="161"/>
                </a:cubicBezTo>
                <a:cubicBezTo>
                  <a:pt x="174" y="144"/>
                  <a:pt x="174" y="144"/>
                  <a:pt x="174" y="144"/>
                </a:cubicBezTo>
                <a:cubicBezTo>
                  <a:pt x="174" y="144"/>
                  <a:pt x="173" y="144"/>
                  <a:pt x="173" y="145"/>
                </a:cubicBezTo>
                <a:cubicBezTo>
                  <a:pt x="162" y="153"/>
                  <a:pt x="153" y="162"/>
                  <a:pt x="145" y="173"/>
                </a:cubicBezTo>
                <a:cubicBezTo>
                  <a:pt x="144" y="173"/>
                  <a:pt x="144" y="174"/>
                  <a:pt x="144" y="174"/>
                </a:cubicBezTo>
                <a:cubicBezTo>
                  <a:pt x="161" y="191"/>
                  <a:pt x="161" y="191"/>
                  <a:pt x="161" y="191"/>
                </a:cubicBezTo>
                <a:cubicBezTo>
                  <a:pt x="164" y="194"/>
                  <a:pt x="165" y="200"/>
                  <a:pt x="163" y="204"/>
                </a:cubicBezTo>
                <a:cubicBezTo>
                  <a:pt x="159" y="211"/>
                  <a:pt x="155" y="219"/>
                  <a:pt x="153" y="227"/>
                </a:cubicBezTo>
                <a:cubicBezTo>
                  <a:pt x="152" y="231"/>
                  <a:pt x="148" y="234"/>
                  <a:pt x="143" y="234"/>
                </a:cubicBezTo>
                <a:cubicBezTo>
                  <a:pt x="119" y="234"/>
                  <a:pt x="119" y="234"/>
                  <a:pt x="119" y="234"/>
                </a:cubicBezTo>
                <a:cubicBezTo>
                  <a:pt x="118" y="238"/>
                  <a:pt x="118" y="241"/>
                  <a:pt x="118" y="245"/>
                </a:cubicBezTo>
                <a:cubicBezTo>
                  <a:pt x="117" y="248"/>
                  <a:pt x="117" y="252"/>
                  <a:pt x="117" y="256"/>
                </a:cubicBezTo>
                <a:cubicBezTo>
                  <a:pt x="117" y="259"/>
                  <a:pt x="117" y="263"/>
                  <a:pt x="118" y="267"/>
                </a:cubicBezTo>
                <a:cubicBezTo>
                  <a:pt x="118" y="270"/>
                  <a:pt x="118" y="274"/>
                  <a:pt x="119" y="277"/>
                </a:cubicBezTo>
                <a:cubicBezTo>
                  <a:pt x="143" y="277"/>
                  <a:pt x="143" y="277"/>
                  <a:pt x="143" y="277"/>
                </a:cubicBezTo>
                <a:cubicBezTo>
                  <a:pt x="148" y="277"/>
                  <a:pt x="152" y="280"/>
                  <a:pt x="153" y="285"/>
                </a:cubicBezTo>
                <a:cubicBezTo>
                  <a:pt x="155" y="293"/>
                  <a:pt x="159" y="300"/>
                  <a:pt x="163" y="308"/>
                </a:cubicBezTo>
                <a:cubicBezTo>
                  <a:pt x="165" y="312"/>
                  <a:pt x="164" y="317"/>
                  <a:pt x="161" y="320"/>
                </a:cubicBezTo>
                <a:cubicBezTo>
                  <a:pt x="144" y="337"/>
                  <a:pt x="144" y="337"/>
                  <a:pt x="144" y="337"/>
                </a:cubicBezTo>
                <a:cubicBezTo>
                  <a:pt x="145" y="338"/>
                  <a:pt x="145" y="338"/>
                  <a:pt x="145" y="338"/>
                </a:cubicBezTo>
                <a:cubicBezTo>
                  <a:pt x="145" y="339"/>
                  <a:pt x="145" y="339"/>
                  <a:pt x="145" y="339"/>
                </a:cubicBezTo>
                <a:cubicBezTo>
                  <a:pt x="145" y="339"/>
                  <a:pt x="146" y="340"/>
                  <a:pt x="146" y="340"/>
                </a:cubicBezTo>
                <a:cubicBezTo>
                  <a:pt x="153" y="349"/>
                  <a:pt x="162" y="358"/>
                  <a:pt x="172" y="366"/>
                </a:cubicBezTo>
                <a:cubicBezTo>
                  <a:pt x="172" y="366"/>
                  <a:pt x="172" y="366"/>
                  <a:pt x="172" y="366"/>
                </a:cubicBezTo>
                <a:cubicBezTo>
                  <a:pt x="172" y="366"/>
                  <a:pt x="173" y="366"/>
                  <a:pt x="173" y="367"/>
                </a:cubicBezTo>
                <a:cubicBezTo>
                  <a:pt x="174" y="367"/>
                  <a:pt x="174" y="367"/>
                  <a:pt x="174" y="367"/>
                </a:cubicBezTo>
                <a:cubicBezTo>
                  <a:pt x="191" y="351"/>
                  <a:pt x="191" y="351"/>
                  <a:pt x="191" y="351"/>
                </a:cubicBezTo>
                <a:cubicBezTo>
                  <a:pt x="194" y="347"/>
                  <a:pt x="200" y="346"/>
                  <a:pt x="204" y="349"/>
                </a:cubicBezTo>
                <a:cubicBezTo>
                  <a:pt x="211" y="353"/>
                  <a:pt x="219" y="356"/>
                  <a:pt x="227" y="358"/>
                </a:cubicBezTo>
                <a:cubicBezTo>
                  <a:pt x="231" y="359"/>
                  <a:pt x="234" y="364"/>
                  <a:pt x="234" y="368"/>
                </a:cubicBezTo>
                <a:cubicBezTo>
                  <a:pt x="234" y="393"/>
                  <a:pt x="234" y="393"/>
                  <a:pt x="234" y="393"/>
                </a:cubicBezTo>
                <a:cubicBezTo>
                  <a:pt x="238" y="393"/>
                  <a:pt x="241" y="394"/>
                  <a:pt x="245" y="394"/>
                </a:cubicBezTo>
                <a:cubicBezTo>
                  <a:pt x="245" y="394"/>
                  <a:pt x="245" y="394"/>
                  <a:pt x="245" y="394"/>
                </a:cubicBezTo>
                <a:cubicBezTo>
                  <a:pt x="245" y="394"/>
                  <a:pt x="245" y="394"/>
                  <a:pt x="245" y="394"/>
                </a:cubicBezTo>
                <a:cubicBezTo>
                  <a:pt x="245" y="394"/>
                  <a:pt x="245" y="394"/>
                  <a:pt x="245" y="394"/>
                </a:cubicBezTo>
                <a:cubicBezTo>
                  <a:pt x="252" y="394"/>
                  <a:pt x="259" y="395"/>
                  <a:pt x="267" y="394"/>
                </a:cubicBezTo>
                <a:cubicBezTo>
                  <a:pt x="270" y="394"/>
                  <a:pt x="274" y="393"/>
                  <a:pt x="277" y="393"/>
                </a:cubicBezTo>
                <a:cubicBezTo>
                  <a:pt x="277" y="368"/>
                  <a:pt x="277" y="368"/>
                  <a:pt x="277" y="368"/>
                </a:cubicBezTo>
                <a:cubicBezTo>
                  <a:pt x="277" y="364"/>
                  <a:pt x="280" y="359"/>
                  <a:pt x="285" y="358"/>
                </a:cubicBezTo>
                <a:cubicBezTo>
                  <a:pt x="293" y="356"/>
                  <a:pt x="300" y="353"/>
                  <a:pt x="308" y="349"/>
                </a:cubicBezTo>
                <a:cubicBezTo>
                  <a:pt x="312" y="346"/>
                  <a:pt x="317" y="347"/>
                  <a:pt x="320" y="351"/>
                </a:cubicBezTo>
                <a:cubicBezTo>
                  <a:pt x="337" y="368"/>
                  <a:pt x="337" y="368"/>
                  <a:pt x="337" y="368"/>
                </a:cubicBezTo>
                <a:cubicBezTo>
                  <a:pt x="338" y="367"/>
                  <a:pt x="338" y="367"/>
                  <a:pt x="339" y="367"/>
                </a:cubicBezTo>
                <a:cubicBezTo>
                  <a:pt x="349" y="359"/>
                  <a:pt x="359" y="349"/>
                  <a:pt x="367" y="339"/>
                </a:cubicBezTo>
                <a:cubicBezTo>
                  <a:pt x="367" y="338"/>
                  <a:pt x="367" y="338"/>
                  <a:pt x="368" y="337"/>
                </a:cubicBezTo>
                <a:cubicBezTo>
                  <a:pt x="351" y="320"/>
                  <a:pt x="351" y="320"/>
                  <a:pt x="351" y="320"/>
                </a:cubicBezTo>
                <a:cubicBezTo>
                  <a:pt x="347" y="317"/>
                  <a:pt x="346" y="312"/>
                  <a:pt x="349" y="308"/>
                </a:cubicBezTo>
                <a:cubicBezTo>
                  <a:pt x="353" y="300"/>
                  <a:pt x="356" y="293"/>
                  <a:pt x="358" y="285"/>
                </a:cubicBezTo>
                <a:cubicBezTo>
                  <a:pt x="359" y="280"/>
                  <a:pt x="364" y="277"/>
                  <a:pt x="368" y="277"/>
                </a:cubicBezTo>
                <a:cubicBezTo>
                  <a:pt x="393" y="277"/>
                  <a:pt x="393" y="277"/>
                  <a:pt x="393" y="277"/>
                </a:cubicBezTo>
                <a:cubicBezTo>
                  <a:pt x="393" y="274"/>
                  <a:pt x="393" y="270"/>
                  <a:pt x="394" y="267"/>
                </a:cubicBezTo>
                <a:cubicBezTo>
                  <a:pt x="394" y="263"/>
                  <a:pt x="394" y="259"/>
                  <a:pt x="394" y="256"/>
                </a:cubicBezTo>
                <a:cubicBezTo>
                  <a:pt x="394" y="252"/>
                  <a:pt x="394" y="248"/>
                  <a:pt x="394" y="245"/>
                </a:cubicBezTo>
                <a:cubicBezTo>
                  <a:pt x="393" y="241"/>
                  <a:pt x="393" y="238"/>
                  <a:pt x="393" y="234"/>
                </a:cubicBezTo>
                <a:close/>
                <a:moveTo>
                  <a:pt x="256" y="320"/>
                </a:moveTo>
                <a:cubicBezTo>
                  <a:pt x="220" y="320"/>
                  <a:pt x="192" y="291"/>
                  <a:pt x="192" y="256"/>
                </a:cubicBezTo>
                <a:cubicBezTo>
                  <a:pt x="192" y="220"/>
                  <a:pt x="220" y="192"/>
                  <a:pt x="256" y="192"/>
                </a:cubicBezTo>
                <a:cubicBezTo>
                  <a:pt x="291" y="192"/>
                  <a:pt x="320" y="220"/>
                  <a:pt x="320" y="256"/>
                </a:cubicBezTo>
                <a:cubicBezTo>
                  <a:pt x="320" y="291"/>
                  <a:pt x="291" y="320"/>
                  <a:pt x="256" y="320"/>
                </a:cubicBezTo>
                <a:close/>
                <a:moveTo>
                  <a:pt x="298" y="256"/>
                </a:moveTo>
                <a:cubicBezTo>
                  <a:pt x="298" y="279"/>
                  <a:pt x="279" y="298"/>
                  <a:pt x="256" y="298"/>
                </a:cubicBezTo>
                <a:cubicBezTo>
                  <a:pt x="232" y="298"/>
                  <a:pt x="213" y="279"/>
                  <a:pt x="213" y="256"/>
                </a:cubicBezTo>
                <a:cubicBezTo>
                  <a:pt x="213" y="232"/>
                  <a:pt x="232" y="213"/>
                  <a:pt x="256" y="213"/>
                </a:cubicBezTo>
                <a:cubicBezTo>
                  <a:pt x="279" y="213"/>
                  <a:pt x="298" y="232"/>
                  <a:pt x="298" y="256"/>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5" y="268"/>
                </a:moveTo>
                <a:cubicBezTo>
                  <a:pt x="414" y="276"/>
                  <a:pt x="413" y="283"/>
                  <a:pt x="412" y="290"/>
                </a:cubicBezTo>
                <a:cubicBezTo>
                  <a:pt x="411" y="295"/>
                  <a:pt x="406" y="298"/>
                  <a:pt x="401" y="298"/>
                </a:cubicBezTo>
                <a:cubicBezTo>
                  <a:pt x="376" y="298"/>
                  <a:pt x="376" y="298"/>
                  <a:pt x="376" y="298"/>
                </a:cubicBezTo>
                <a:cubicBezTo>
                  <a:pt x="375" y="303"/>
                  <a:pt x="373" y="307"/>
                  <a:pt x="371" y="311"/>
                </a:cubicBezTo>
                <a:cubicBezTo>
                  <a:pt x="389" y="329"/>
                  <a:pt x="389" y="329"/>
                  <a:pt x="389" y="329"/>
                </a:cubicBezTo>
                <a:cubicBezTo>
                  <a:pt x="392" y="332"/>
                  <a:pt x="393" y="338"/>
                  <a:pt x="390" y="342"/>
                </a:cubicBezTo>
                <a:cubicBezTo>
                  <a:pt x="388" y="345"/>
                  <a:pt x="386" y="348"/>
                  <a:pt x="384" y="351"/>
                </a:cubicBezTo>
                <a:cubicBezTo>
                  <a:pt x="375" y="364"/>
                  <a:pt x="364" y="375"/>
                  <a:pt x="351" y="384"/>
                </a:cubicBezTo>
                <a:cubicBezTo>
                  <a:pt x="348" y="386"/>
                  <a:pt x="345" y="388"/>
                  <a:pt x="342" y="390"/>
                </a:cubicBezTo>
                <a:cubicBezTo>
                  <a:pt x="338" y="393"/>
                  <a:pt x="332" y="392"/>
                  <a:pt x="329" y="389"/>
                </a:cubicBezTo>
                <a:cubicBezTo>
                  <a:pt x="311" y="371"/>
                  <a:pt x="311" y="371"/>
                  <a:pt x="311" y="371"/>
                </a:cubicBezTo>
                <a:cubicBezTo>
                  <a:pt x="307" y="373"/>
                  <a:pt x="303" y="375"/>
                  <a:pt x="298" y="376"/>
                </a:cubicBezTo>
                <a:cubicBezTo>
                  <a:pt x="298" y="401"/>
                  <a:pt x="298" y="401"/>
                  <a:pt x="298" y="401"/>
                </a:cubicBezTo>
                <a:cubicBezTo>
                  <a:pt x="298" y="407"/>
                  <a:pt x="295" y="411"/>
                  <a:pt x="290" y="412"/>
                </a:cubicBezTo>
                <a:cubicBezTo>
                  <a:pt x="283" y="414"/>
                  <a:pt x="276" y="415"/>
                  <a:pt x="269" y="415"/>
                </a:cubicBezTo>
                <a:cubicBezTo>
                  <a:pt x="269" y="415"/>
                  <a:pt x="269" y="416"/>
                  <a:pt x="269" y="416"/>
                </a:cubicBezTo>
                <a:cubicBezTo>
                  <a:pt x="268" y="416"/>
                  <a:pt x="268" y="416"/>
                  <a:pt x="268" y="416"/>
                </a:cubicBezTo>
                <a:cubicBezTo>
                  <a:pt x="268" y="416"/>
                  <a:pt x="268" y="416"/>
                  <a:pt x="268" y="416"/>
                </a:cubicBezTo>
                <a:cubicBezTo>
                  <a:pt x="267" y="416"/>
                  <a:pt x="265" y="415"/>
                  <a:pt x="264" y="416"/>
                </a:cubicBezTo>
                <a:cubicBezTo>
                  <a:pt x="261" y="416"/>
                  <a:pt x="258" y="416"/>
                  <a:pt x="256" y="416"/>
                </a:cubicBezTo>
                <a:cubicBezTo>
                  <a:pt x="256" y="416"/>
                  <a:pt x="256" y="416"/>
                  <a:pt x="256" y="416"/>
                </a:cubicBezTo>
                <a:cubicBezTo>
                  <a:pt x="256" y="416"/>
                  <a:pt x="256" y="416"/>
                  <a:pt x="256" y="416"/>
                </a:cubicBezTo>
                <a:cubicBezTo>
                  <a:pt x="253" y="416"/>
                  <a:pt x="251" y="416"/>
                  <a:pt x="249" y="416"/>
                </a:cubicBezTo>
                <a:cubicBezTo>
                  <a:pt x="247" y="416"/>
                  <a:pt x="245" y="416"/>
                  <a:pt x="243" y="416"/>
                </a:cubicBezTo>
                <a:cubicBezTo>
                  <a:pt x="243" y="416"/>
                  <a:pt x="243" y="416"/>
                  <a:pt x="243" y="416"/>
                </a:cubicBezTo>
                <a:cubicBezTo>
                  <a:pt x="243" y="416"/>
                  <a:pt x="243" y="416"/>
                  <a:pt x="243" y="416"/>
                </a:cubicBezTo>
                <a:cubicBezTo>
                  <a:pt x="243" y="416"/>
                  <a:pt x="243" y="416"/>
                  <a:pt x="243" y="416"/>
                </a:cubicBezTo>
                <a:cubicBezTo>
                  <a:pt x="235" y="416"/>
                  <a:pt x="228" y="414"/>
                  <a:pt x="221" y="412"/>
                </a:cubicBezTo>
                <a:cubicBezTo>
                  <a:pt x="216" y="411"/>
                  <a:pt x="213" y="407"/>
                  <a:pt x="213" y="401"/>
                </a:cubicBezTo>
                <a:cubicBezTo>
                  <a:pt x="213" y="376"/>
                  <a:pt x="213" y="376"/>
                  <a:pt x="213" y="376"/>
                </a:cubicBezTo>
                <a:cubicBezTo>
                  <a:pt x="209" y="375"/>
                  <a:pt x="205" y="373"/>
                  <a:pt x="201" y="371"/>
                </a:cubicBezTo>
                <a:cubicBezTo>
                  <a:pt x="183" y="389"/>
                  <a:pt x="183" y="389"/>
                  <a:pt x="183" y="389"/>
                </a:cubicBezTo>
                <a:cubicBezTo>
                  <a:pt x="179" y="392"/>
                  <a:pt x="174" y="393"/>
                  <a:pt x="169" y="390"/>
                </a:cubicBezTo>
                <a:cubicBezTo>
                  <a:pt x="167" y="389"/>
                  <a:pt x="164" y="387"/>
                  <a:pt x="161" y="385"/>
                </a:cubicBezTo>
                <a:cubicBezTo>
                  <a:pt x="161" y="384"/>
                  <a:pt x="160" y="384"/>
                  <a:pt x="160" y="384"/>
                </a:cubicBezTo>
                <a:cubicBezTo>
                  <a:pt x="160" y="383"/>
                  <a:pt x="159" y="383"/>
                  <a:pt x="158" y="382"/>
                </a:cubicBezTo>
                <a:cubicBezTo>
                  <a:pt x="147" y="374"/>
                  <a:pt x="137" y="364"/>
                  <a:pt x="129" y="353"/>
                </a:cubicBezTo>
                <a:cubicBezTo>
                  <a:pt x="128" y="352"/>
                  <a:pt x="128" y="352"/>
                  <a:pt x="128" y="351"/>
                </a:cubicBezTo>
                <a:cubicBezTo>
                  <a:pt x="127" y="351"/>
                  <a:pt x="127" y="350"/>
                  <a:pt x="127" y="350"/>
                </a:cubicBezTo>
                <a:cubicBezTo>
                  <a:pt x="127" y="350"/>
                  <a:pt x="127" y="350"/>
                  <a:pt x="127" y="350"/>
                </a:cubicBezTo>
                <a:cubicBezTo>
                  <a:pt x="125" y="347"/>
                  <a:pt x="123" y="345"/>
                  <a:pt x="121" y="342"/>
                </a:cubicBezTo>
                <a:cubicBezTo>
                  <a:pt x="118" y="338"/>
                  <a:pt x="119" y="332"/>
                  <a:pt x="122" y="329"/>
                </a:cubicBezTo>
                <a:cubicBezTo>
                  <a:pt x="140" y="311"/>
                  <a:pt x="140" y="311"/>
                  <a:pt x="140" y="311"/>
                </a:cubicBezTo>
                <a:cubicBezTo>
                  <a:pt x="138" y="307"/>
                  <a:pt x="137" y="303"/>
                  <a:pt x="135" y="298"/>
                </a:cubicBezTo>
                <a:cubicBezTo>
                  <a:pt x="110" y="298"/>
                  <a:pt x="110" y="298"/>
                  <a:pt x="110" y="298"/>
                </a:cubicBezTo>
                <a:cubicBezTo>
                  <a:pt x="105" y="298"/>
                  <a:pt x="100" y="295"/>
                  <a:pt x="99" y="290"/>
                </a:cubicBezTo>
                <a:cubicBezTo>
                  <a:pt x="98" y="283"/>
                  <a:pt x="97" y="276"/>
                  <a:pt x="96" y="268"/>
                </a:cubicBezTo>
                <a:cubicBezTo>
                  <a:pt x="96" y="265"/>
                  <a:pt x="96" y="262"/>
                  <a:pt x="96" y="259"/>
                </a:cubicBezTo>
                <a:cubicBezTo>
                  <a:pt x="96" y="258"/>
                  <a:pt x="96" y="257"/>
                  <a:pt x="96" y="256"/>
                </a:cubicBezTo>
                <a:cubicBezTo>
                  <a:pt x="96" y="256"/>
                  <a:pt x="96" y="256"/>
                  <a:pt x="96" y="256"/>
                </a:cubicBezTo>
                <a:cubicBezTo>
                  <a:pt x="96" y="256"/>
                  <a:pt x="96" y="256"/>
                  <a:pt x="96" y="256"/>
                </a:cubicBezTo>
                <a:cubicBezTo>
                  <a:pt x="96" y="254"/>
                  <a:pt x="96" y="253"/>
                  <a:pt x="96" y="252"/>
                </a:cubicBezTo>
                <a:cubicBezTo>
                  <a:pt x="96" y="249"/>
                  <a:pt x="96" y="246"/>
                  <a:pt x="96" y="243"/>
                </a:cubicBezTo>
                <a:cubicBezTo>
                  <a:pt x="96" y="243"/>
                  <a:pt x="96" y="243"/>
                  <a:pt x="96" y="243"/>
                </a:cubicBezTo>
                <a:cubicBezTo>
                  <a:pt x="96" y="243"/>
                  <a:pt x="96" y="243"/>
                  <a:pt x="96" y="243"/>
                </a:cubicBezTo>
                <a:cubicBezTo>
                  <a:pt x="96" y="243"/>
                  <a:pt x="96" y="243"/>
                  <a:pt x="96" y="243"/>
                </a:cubicBezTo>
                <a:cubicBezTo>
                  <a:pt x="97" y="235"/>
                  <a:pt x="98" y="228"/>
                  <a:pt x="99" y="221"/>
                </a:cubicBezTo>
                <a:cubicBezTo>
                  <a:pt x="100" y="216"/>
                  <a:pt x="105" y="213"/>
                  <a:pt x="110" y="213"/>
                </a:cubicBezTo>
                <a:cubicBezTo>
                  <a:pt x="135" y="213"/>
                  <a:pt x="135" y="213"/>
                  <a:pt x="135" y="213"/>
                </a:cubicBezTo>
                <a:cubicBezTo>
                  <a:pt x="137" y="209"/>
                  <a:pt x="138" y="205"/>
                  <a:pt x="140" y="201"/>
                </a:cubicBezTo>
                <a:cubicBezTo>
                  <a:pt x="122" y="183"/>
                  <a:pt x="122" y="183"/>
                  <a:pt x="122" y="183"/>
                </a:cubicBezTo>
                <a:cubicBezTo>
                  <a:pt x="119" y="179"/>
                  <a:pt x="118" y="174"/>
                  <a:pt x="121" y="169"/>
                </a:cubicBezTo>
                <a:cubicBezTo>
                  <a:pt x="123" y="166"/>
                  <a:pt x="125" y="163"/>
                  <a:pt x="128" y="160"/>
                </a:cubicBezTo>
                <a:cubicBezTo>
                  <a:pt x="137" y="148"/>
                  <a:pt x="148" y="137"/>
                  <a:pt x="160" y="128"/>
                </a:cubicBezTo>
                <a:cubicBezTo>
                  <a:pt x="163" y="125"/>
                  <a:pt x="166" y="123"/>
                  <a:pt x="169" y="121"/>
                </a:cubicBezTo>
                <a:cubicBezTo>
                  <a:pt x="174" y="118"/>
                  <a:pt x="179" y="119"/>
                  <a:pt x="183" y="122"/>
                </a:cubicBezTo>
                <a:cubicBezTo>
                  <a:pt x="201" y="140"/>
                  <a:pt x="201" y="140"/>
                  <a:pt x="201" y="140"/>
                </a:cubicBezTo>
                <a:cubicBezTo>
                  <a:pt x="205" y="138"/>
                  <a:pt x="209" y="137"/>
                  <a:pt x="213" y="135"/>
                </a:cubicBezTo>
                <a:cubicBezTo>
                  <a:pt x="213" y="110"/>
                  <a:pt x="213" y="110"/>
                  <a:pt x="213" y="110"/>
                </a:cubicBezTo>
                <a:cubicBezTo>
                  <a:pt x="213" y="105"/>
                  <a:pt x="216" y="100"/>
                  <a:pt x="221" y="99"/>
                </a:cubicBezTo>
                <a:cubicBezTo>
                  <a:pt x="228" y="98"/>
                  <a:pt x="236" y="97"/>
                  <a:pt x="243" y="96"/>
                </a:cubicBezTo>
                <a:cubicBezTo>
                  <a:pt x="251" y="96"/>
                  <a:pt x="260" y="96"/>
                  <a:pt x="268" y="96"/>
                </a:cubicBezTo>
                <a:cubicBezTo>
                  <a:pt x="276" y="97"/>
                  <a:pt x="283" y="98"/>
                  <a:pt x="290" y="99"/>
                </a:cubicBezTo>
                <a:cubicBezTo>
                  <a:pt x="295" y="100"/>
                  <a:pt x="298" y="105"/>
                  <a:pt x="298" y="110"/>
                </a:cubicBezTo>
                <a:cubicBezTo>
                  <a:pt x="298" y="135"/>
                  <a:pt x="298" y="135"/>
                  <a:pt x="298" y="135"/>
                </a:cubicBezTo>
                <a:cubicBezTo>
                  <a:pt x="303" y="137"/>
                  <a:pt x="307" y="138"/>
                  <a:pt x="311" y="140"/>
                </a:cubicBezTo>
                <a:cubicBezTo>
                  <a:pt x="329" y="122"/>
                  <a:pt x="329" y="122"/>
                  <a:pt x="329" y="122"/>
                </a:cubicBezTo>
                <a:cubicBezTo>
                  <a:pt x="332" y="119"/>
                  <a:pt x="338" y="118"/>
                  <a:pt x="342" y="121"/>
                </a:cubicBezTo>
                <a:cubicBezTo>
                  <a:pt x="345" y="123"/>
                  <a:pt x="347" y="125"/>
                  <a:pt x="350" y="127"/>
                </a:cubicBezTo>
                <a:cubicBezTo>
                  <a:pt x="350" y="127"/>
                  <a:pt x="351" y="127"/>
                  <a:pt x="351" y="128"/>
                </a:cubicBezTo>
                <a:cubicBezTo>
                  <a:pt x="352" y="128"/>
                  <a:pt x="353" y="129"/>
                  <a:pt x="353" y="129"/>
                </a:cubicBezTo>
                <a:cubicBezTo>
                  <a:pt x="364" y="137"/>
                  <a:pt x="374" y="147"/>
                  <a:pt x="383" y="159"/>
                </a:cubicBezTo>
                <a:cubicBezTo>
                  <a:pt x="383" y="159"/>
                  <a:pt x="383" y="159"/>
                  <a:pt x="384" y="160"/>
                </a:cubicBezTo>
                <a:cubicBezTo>
                  <a:pt x="384" y="160"/>
                  <a:pt x="384" y="161"/>
                  <a:pt x="385" y="161"/>
                </a:cubicBezTo>
                <a:cubicBezTo>
                  <a:pt x="385" y="162"/>
                  <a:pt x="385" y="162"/>
                  <a:pt x="385" y="162"/>
                </a:cubicBezTo>
                <a:cubicBezTo>
                  <a:pt x="387" y="164"/>
                  <a:pt x="389" y="167"/>
                  <a:pt x="390" y="169"/>
                </a:cubicBezTo>
                <a:cubicBezTo>
                  <a:pt x="393" y="174"/>
                  <a:pt x="392" y="179"/>
                  <a:pt x="389" y="183"/>
                </a:cubicBezTo>
                <a:cubicBezTo>
                  <a:pt x="371" y="201"/>
                  <a:pt x="371" y="201"/>
                  <a:pt x="371" y="201"/>
                </a:cubicBezTo>
                <a:cubicBezTo>
                  <a:pt x="373" y="205"/>
                  <a:pt x="375" y="209"/>
                  <a:pt x="376" y="213"/>
                </a:cubicBezTo>
                <a:cubicBezTo>
                  <a:pt x="401" y="213"/>
                  <a:pt x="401" y="213"/>
                  <a:pt x="401" y="213"/>
                </a:cubicBezTo>
                <a:cubicBezTo>
                  <a:pt x="406" y="213"/>
                  <a:pt x="411" y="216"/>
                  <a:pt x="412" y="221"/>
                </a:cubicBezTo>
                <a:cubicBezTo>
                  <a:pt x="414" y="228"/>
                  <a:pt x="414" y="235"/>
                  <a:pt x="416" y="243"/>
                </a:cubicBezTo>
                <a:cubicBezTo>
                  <a:pt x="416" y="243"/>
                  <a:pt x="416" y="243"/>
                  <a:pt x="416" y="243"/>
                </a:cubicBezTo>
                <a:cubicBezTo>
                  <a:pt x="416" y="247"/>
                  <a:pt x="416" y="251"/>
                  <a:pt x="416" y="256"/>
                </a:cubicBezTo>
                <a:cubicBezTo>
                  <a:pt x="416" y="260"/>
                  <a:pt x="415" y="264"/>
                  <a:pt x="415" y="268"/>
                </a:cubicBezTo>
                <a:close/>
              </a:path>
            </a:pathLst>
          </a:custGeom>
          <a:solidFill>
            <a:schemeClr val="accent1"/>
          </a:solidFill>
          <a:ln>
            <a:noFill/>
          </a:ln>
        </p:spPr>
        <p:style>
          <a:lnRef idx="0">
            <a:scrgbClr r="0" g="0" b="0"/>
          </a:lnRef>
          <a:fillRef idx="0">
            <a:scrgbClr r="0" g="0" b="0"/>
          </a:fillRef>
          <a:effectRef idx="0">
            <a:scrgbClr r="0" g="0" b="0"/>
          </a:effectRef>
          <a:fontRef idx="minor"/>
        </p:style>
        <p:txBody>
          <a:bodyPr/>
          <a:lstStyle/>
          <a:p>
            <a:endParaRPr lang="de-DE"/>
          </a:p>
        </p:txBody>
      </p:sp>
    </p:spTree>
    <p:extLst>
      <p:ext uri="{BB962C8B-B14F-4D97-AF65-F5344CB8AC3E}">
        <p14:creationId xmlns:p14="http://schemas.microsoft.com/office/powerpoint/2010/main" val="4051075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Diagramm 29">
            <a:extLst>
              <a:ext uri="{FF2B5EF4-FFF2-40B4-BE49-F238E27FC236}">
                <a16:creationId xmlns:a16="http://schemas.microsoft.com/office/drawing/2014/main" id="{9FE538A8-3E3E-040C-F76C-31377223DE59}"/>
              </a:ext>
            </a:extLst>
          </p:cNvPr>
          <p:cNvGraphicFramePr/>
          <p:nvPr>
            <p:extLst>
              <p:ext uri="{D42A27DB-BD31-4B8C-83A1-F6EECF244321}">
                <p14:modId xmlns:p14="http://schemas.microsoft.com/office/powerpoint/2010/main" val="2771607705"/>
              </p:ext>
            </p:extLst>
          </p:nvPr>
        </p:nvGraphicFramePr>
        <p:xfrm>
          <a:off x="1688841" y="2668554"/>
          <a:ext cx="12752930" cy="7060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platzhalter 7" descr="Ein Bild, das Text, Person, computer, Computer enthält.&#10;&#10;Automatisch generierte Beschreibung">
            <a:extLst>
              <a:ext uri="{FF2B5EF4-FFF2-40B4-BE49-F238E27FC236}">
                <a16:creationId xmlns:a16="http://schemas.microsoft.com/office/drawing/2014/main" id="{D3B01A97-7FAF-B0B9-119C-FE7E5EBFDDBF}"/>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25766" r="25766"/>
          <a:stretch>
            <a:fillRect/>
          </a:stretch>
        </p:blipFill>
        <p:spPr/>
      </p:pic>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23</a:t>
            </a:fld>
            <a:endParaRPr lang="de-AT"/>
          </a:p>
        </p:txBody>
      </p:sp>
      <p:sp>
        <p:nvSpPr>
          <p:cNvPr id="6" name="Fußzeilenplatzhalter 5">
            <a:extLst>
              <a:ext uri="{FF2B5EF4-FFF2-40B4-BE49-F238E27FC236}">
                <a16:creationId xmlns:a16="http://schemas.microsoft.com/office/drawing/2014/main" id="{5A938EF7-4BAE-78BA-5894-D8CDECC3098E}"/>
              </a:ext>
            </a:extLst>
          </p:cNvPr>
          <p:cNvSpPr>
            <a:spLocks noGrp="1"/>
          </p:cNvSpPr>
          <p:nvPr>
            <p:ph type="ftr" sz="quarter" idx="11"/>
          </p:nvPr>
        </p:nvSpPr>
        <p:spPr/>
        <p:txBody>
          <a:bodyPr/>
          <a:lstStyle/>
          <a:p>
            <a:r>
              <a:rPr lang="de-DE"/>
              <a:t>Demografieberatung Digi+</a:t>
            </a:r>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Inhaltsplatzhalter 3">
            <a:extLst>
              <a:ext uri="{FF2B5EF4-FFF2-40B4-BE49-F238E27FC236}">
                <a16:creationId xmlns:a16="http://schemas.microsoft.com/office/drawing/2014/main" id="{377AE716-46A2-40D3-AED3-02B6D5FE869A}"/>
              </a:ext>
            </a:extLst>
          </p:cNvPr>
          <p:cNvSpPr txBox="1">
            <a:spLocks/>
          </p:cNvSpPr>
          <p:nvPr/>
        </p:nvSpPr>
        <p:spPr>
          <a:xfrm>
            <a:off x="5800726" y="2015922"/>
            <a:ext cx="5553074" cy="1895176"/>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de-DE" dirty="0"/>
              <a:t>Direktes Handeln der Führungskräfte tritt in den Hintergrund: </a:t>
            </a:r>
            <a:br>
              <a:rPr lang="de-DE" dirty="0"/>
            </a:br>
            <a:r>
              <a:rPr lang="de-DE" dirty="0"/>
              <a:t>Gleitzeitlösungen werden über Systeme und Regeln gesteuert.</a:t>
            </a:r>
          </a:p>
          <a:p>
            <a:pPr>
              <a:lnSpc>
                <a:spcPct val="120000"/>
              </a:lnSpc>
            </a:pPr>
            <a:r>
              <a:rPr lang="de-DE" dirty="0"/>
              <a:t>Rolle der Führungskräfte verändert sich dahingehend, diese Systeme einzuführen, zu pflegen und zu verbessern:</a:t>
            </a:r>
          </a:p>
        </p:txBody>
      </p:sp>
      <p:sp>
        <p:nvSpPr>
          <p:cNvPr id="33" name="Titel 2">
            <a:extLst>
              <a:ext uri="{FF2B5EF4-FFF2-40B4-BE49-F238E27FC236}">
                <a16:creationId xmlns:a16="http://schemas.microsoft.com/office/drawing/2014/main" id="{69559B5E-1B37-7066-97BD-2F61E33D1DD7}"/>
              </a:ext>
            </a:extLst>
          </p:cNvPr>
          <p:cNvSpPr txBox="1">
            <a:spLocks/>
          </p:cNvSpPr>
          <p:nvPr/>
        </p:nvSpPr>
        <p:spPr>
          <a:xfrm>
            <a:off x="5800726" y="802464"/>
            <a:ext cx="55530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de-DE" dirty="0"/>
              <a:t>Führungskräfte und Gleitzeit</a:t>
            </a:r>
            <a:endParaRPr lang="de-AT" dirty="0"/>
          </a:p>
        </p:txBody>
      </p:sp>
    </p:spTree>
    <p:extLst>
      <p:ext uri="{BB962C8B-B14F-4D97-AF65-F5344CB8AC3E}">
        <p14:creationId xmlns:p14="http://schemas.microsoft.com/office/powerpoint/2010/main" val="3995973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Text, Person, computer, Computer enthält.&#10;&#10;Automatisch generierte Beschreibung">
            <a:extLst>
              <a:ext uri="{FF2B5EF4-FFF2-40B4-BE49-F238E27FC236}">
                <a16:creationId xmlns:a16="http://schemas.microsoft.com/office/drawing/2014/main" id="{D3B01A97-7FAF-B0B9-119C-FE7E5EBFDD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766" r="25766"/>
          <a:stretch>
            <a:fillRect/>
          </a:stretch>
        </p:blipFill>
        <p:spPr/>
      </p:pic>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2250282"/>
            <a:ext cx="5553074" cy="3616364"/>
          </a:xfrm>
        </p:spPr>
        <p:txBody>
          <a:bodyPr>
            <a:normAutofit fontScale="85000" lnSpcReduction="20000"/>
          </a:bodyPr>
          <a:lstStyle/>
          <a:p>
            <a:pPr>
              <a:lnSpc>
                <a:spcPct val="120000"/>
              </a:lnSpc>
            </a:pPr>
            <a:r>
              <a:rPr lang="de-DE" dirty="0"/>
              <a:t>Wichtige Aufgaben von Führungskräften:</a:t>
            </a:r>
          </a:p>
          <a:p>
            <a:pPr marL="342900" indent="-342900">
              <a:lnSpc>
                <a:spcPct val="120000"/>
              </a:lnSpc>
              <a:buFont typeface="Arial" panose="020B0604020202020204" pitchFamily="34" charset="0"/>
              <a:buChar char="•"/>
            </a:pPr>
            <a:r>
              <a:rPr lang="de-DE" dirty="0"/>
              <a:t>Vermittlung des arbeitszeitpolitischen Leitbildes</a:t>
            </a:r>
          </a:p>
          <a:p>
            <a:pPr marL="342900" indent="-342900">
              <a:lnSpc>
                <a:spcPct val="120000"/>
              </a:lnSpc>
              <a:buFont typeface="Arial" panose="020B0604020202020204" pitchFamily="34" charset="0"/>
              <a:buChar char="•"/>
            </a:pPr>
            <a:r>
              <a:rPr lang="de-DE" dirty="0"/>
              <a:t>Sinn und Zweck der Regelung bei der Einführung erläutern</a:t>
            </a:r>
          </a:p>
          <a:p>
            <a:pPr marL="342900" indent="-342900">
              <a:lnSpc>
                <a:spcPct val="120000"/>
              </a:lnSpc>
              <a:buFont typeface="Arial" panose="020B0604020202020204" pitchFamily="34" charset="0"/>
              <a:buChar char="•"/>
            </a:pPr>
            <a:r>
              <a:rPr lang="de-DE" dirty="0"/>
              <a:t>Vertrauen und Sicherheit hinsichtlich der neuen Mechanismen schaffen</a:t>
            </a:r>
          </a:p>
          <a:p>
            <a:pPr marL="342900" indent="-342900">
              <a:lnSpc>
                <a:spcPct val="120000"/>
              </a:lnSpc>
              <a:buFont typeface="Arial" panose="020B0604020202020204" pitchFamily="34" charset="0"/>
              <a:buChar char="•"/>
            </a:pPr>
            <a:r>
              <a:rPr lang="de-DE" dirty="0"/>
              <a:t>Suche nach ausgewogenen, interessensausgleichenden Lösungen bei der Diskussion von Gestaltungsfreiräumen</a:t>
            </a:r>
          </a:p>
          <a:p>
            <a:pPr marL="342900" indent="-342900">
              <a:lnSpc>
                <a:spcPct val="120000"/>
              </a:lnSpc>
              <a:buFont typeface="Arial" panose="020B0604020202020204" pitchFamily="34" charset="0"/>
              <a:buChar char="•"/>
            </a:pPr>
            <a:r>
              <a:rPr lang="de-DE" dirty="0"/>
              <a:t>Aufgreifen von Tabuthemen und ungeklärten Fragen</a:t>
            </a: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24</a:t>
            </a:fld>
            <a:endParaRPr lang="de-AT"/>
          </a:p>
        </p:txBody>
      </p:sp>
      <p:sp>
        <p:nvSpPr>
          <p:cNvPr id="6" name="Fußzeilenplatzhalter 5">
            <a:extLst>
              <a:ext uri="{FF2B5EF4-FFF2-40B4-BE49-F238E27FC236}">
                <a16:creationId xmlns:a16="http://schemas.microsoft.com/office/drawing/2014/main" id="{5A938EF7-4BAE-78BA-5894-D8CDECC3098E}"/>
              </a:ext>
            </a:extLst>
          </p:cNvPr>
          <p:cNvSpPr>
            <a:spLocks noGrp="1"/>
          </p:cNvSpPr>
          <p:nvPr>
            <p:ph type="ftr" sz="quarter" idx="11"/>
          </p:nvPr>
        </p:nvSpPr>
        <p:spPr/>
        <p:txBody>
          <a:bodyPr/>
          <a:lstStyle/>
          <a:p>
            <a:r>
              <a:rPr lang="de-DE"/>
              <a:t>Demografieberatung Digi+</a:t>
            </a:r>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Titel 2">
            <a:extLst>
              <a:ext uri="{FF2B5EF4-FFF2-40B4-BE49-F238E27FC236}">
                <a16:creationId xmlns:a16="http://schemas.microsoft.com/office/drawing/2014/main" id="{BB5B2CE3-CB65-933B-5AB5-598DAF734E97}"/>
              </a:ext>
            </a:extLst>
          </p:cNvPr>
          <p:cNvSpPr txBox="1">
            <a:spLocks/>
          </p:cNvSpPr>
          <p:nvPr/>
        </p:nvSpPr>
        <p:spPr>
          <a:xfrm>
            <a:off x="5800726" y="802464"/>
            <a:ext cx="55530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de-DE" dirty="0"/>
              <a:t>Führungskräfte und Gleitzeit</a:t>
            </a:r>
            <a:endParaRPr lang="de-AT" dirty="0"/>
          </a:p>
        </p:txBody>
      </p:sp>
    </p:spTree>
    <p:extLst>
      <p:ext uri="{BB962C8B-B14F-4D97-AF65-F5344CB8AC3E}">
        <p14:creationId xmlns:p14="http://schemas.microsoft.com/office/powerpoint/2010/main" val="239460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6C4838A-D908-4CD7-E739-EAC9260D938D}"/>
              </a:ext>
            </a:extLst>
          </p:cNvPr>
          <p:cNvSpPr>
            <a:spLocks noGrp="1"/>
          </p:cNvSpPr>
          <p:nvPr>
            <p:ph type="sldNum" sz="quarter" idx="12"/>
          </p:nvPr>
        </p:nvSpPr>
        <p:spPr/>
        <p:txBody>
          <a:bodyPr/>
          <a:lstStyle/>
          <a:p>
            <a:fld id="{5355FB0E-4B63-47FD-937C-4B994ACB8B58}" type="slidenum">
              <a:rPr lang="de-AT" smtClean="0"/>
              <a:t>25</a:t>
            </a:fld>
            <a:endParaRPr lang="de-AT"/>
          </a:p>
        </p:txBody>
      </p:sp>
      <p:sp>
        <p:nvSpPr>
          <p:cNvPr id="5" name="Fußzeilenplatzhalter 4">
            <a:extLst>
              <a:ext uri="{FF2B5EF4-FFF2-40B4-BE49-F238E27FC236}">
                <a16:creationId xmlns:a16="http://schemas.microsoft.com/office/drawing/2014/main" id="{1B582B36-4651-FC4A-E726-A9CC18AFED3F}"/>
              </a:ext>
            </a:extLst>
          </p:cNvPr>
          <p:cNvSpPr>
            <a:spLocks noGrp="1"/>
          </p:cNvSpPr>
          <p:nvPr>
            <p:ph type="ftr" sz="quarter" idx="11"/>
          </p:nvPr>
        </p:nvSpPr>
        <p:spPr/>
        <p:txBody>
          <a:bodyPr/>
          <a:lstStyle/>
          <a:p>
            <a:r>
              <a:rPr lang="de-DE"/>
              <a:t>Demografieberatung Digi+</a:t>
            </a:r>
            <a:endParaRPr lang="de-AT" dirty="0"/>
          </a:p>
        </p:txBody>
      </p:sp>
      <p:sp>
        <p:nvSpPr>
          <p:cNvPr id="25" name="CustomShape 5">
            <a:extLst>
              <a:ext uri="{FF2B5EF4-FFF2-40B4-BE49-F238E27FC236}">
                <a16:creationId xmlns:a16="http://schemas.microsoft.com/office/drawing/2014/main" id="{E166D909-DB66-85B1-C267-4DA1165FE4F1}"/>
              </a:ext>
            </a:extLst>
          </p:cNvPr>
          <p:cNvSpPr/>
          <p:nvPr/>
        </p:nvSpPr>
        <p:spPr>
          <a:xfrm>
            <a:off x="1315570" y="2409480"/>
            <a:ext cx="2879640" cy="64260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dirty="0">
                <a:solidFill>
                  <a:srgbClr val="1F497D"/>
                </a:solidFill>
              </a:rPr>
              <a:t>Personelle Unter- /  Überbesetzung</a:t>
            </a:r>
            <a:endParaRPr lang="de-DE" sz="1500" strike="noStrike" spc="-1" dirty="0"/>
          </a:p>
        </p:txBody>
      </p:sp>
      <p:sp>
        <p:nvSpPr>
          <p:cNvPr id="26" name="CustomShape 6">
            <a:extLst>
              <a:ext uri="{FF2B5EF4-FFF2-40B4-BE49-F238E27FC236}">
                <a16:creationId xmlns:a16="http://schemas.microsoft.com/office/drawing/2014/main" id="{99A7E3F3-DE07-AC0F-962D-BBE4786448FC}"/>
              </a:ext>
            </a:extLst>
          </p:cNvPr>
          <p:cNvSpPr/>
          <p:nvPr/>
        </p:nvSpPr>
        <p:spPr>
          <a:xfrm>
            <a:off x="1316650" y="4191215"/>
            <a:ext cx="2879640" cy="85680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a:solidFill>
                  <a:srgbClr val="1F497D"/>
                </a:solidFill>
              </a:rPr>
              <a:t>Unklarheit über Rolle/Erwartungen der GF an FK </a:t>
            </a:r>
            <a:endParaRPr lang="de-DE" sz="1500" strike="noStrike" spc="-1"/>
          </a:p>
        </p:txBody>
      </p:sp>
      <p:sp>
        <p:nvSpPr>
          <p:cNvPr id="27" name="CustomShape 7">
            <a:extLst>
              <a:ext uri="{FF2B5EF4-FFF2-40B4-BE49-F238E27FC236}">
                <a16:creationId xmlns:a16="http://schemas.microsoft.com/office/drawing/2014/main" id="{9E9094DC-FC0E-8FD1-94E8-4939C95BBA05}"/>
              </a:ext>
            </a:extLst>
          </p:cNvPr>
          <p:cNvSpPr/>
          <p:nvPr/>
        </p:nvSpPr>
        <p:spPr>
          <a:xfrm>
            <a:off x="1309680" y="3177762"/>
            <a:ext cx="2879640" cy="854872"/>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a:solidFill>
                  <a:srgbClr val="1F497D"/>
                </a:solidFill>
              </a:rPr>
              <a:t>Fehlende Kapazitäten für Abdeckung v. Fehlzeiten</a:t>
            </a:r>
            <a:endParaRPr lang="de-DE" sz="1500" strike="noStrike" spc="-1"/>
          </a:p>
        </p:txBody>
      </p:sp>
      <p:sp>
        <p:nvSpPr>
          <p:cNvPr id="28" name="CustomShape 8">
            <a:extLst>
              <a:ext uri="{FF2B5EF4-FFF2-40B4-BE49-F238E27FC236}">
                <a16:creationId xmlns:a16="http://schemas.microsoft.com/office/drawing/2014/main" id="{17D33922-61AF-D7B1-58E6-0D3A0F4B4F3E}"/>
              </a:ext>
            </a:extLst>
          </p:cNvPr>
          <p:cNvSpPr/>
          <p:nvPr/>
        </p:nvSpPr>
        <p:spPr>
          <a:xfrm>
            <a:off x="8058600" y="1576080"/>
            <a:ext cx="2879640" cy="1293608"/>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dirty="0">
                <a:solidFill>
                  <a:srgbClr val="1F497D"/>
                </a:solidFill>
              </a:rPr>
              <a:t>Mangelnde bzw. fehlende Tools für Steuerung / Controlling von Überstunden bzw. Arbeitszeit sowie Controlling-Richtlinien</a:t>
            </a:r>
            <a:endParaRPr lang="de-DE" sz="1500" strike="noStrike" spc="-1" dirty="0"/>
          </a:p>
        </p:txBody>
      </p:sp>
      <p:sp>
        <p:nvSpPr>
          <p:cNvPr id="29" name="CustomShape 9">
            <a:extLst>
              <a:ext uri="{FF2B5EF4-FFF2-40B4-BE49-F238E27FC236}">
                <a16:creationId xmlns:a16="http://schemas.microsoft.com/office/drawing/2014/main" id="{CFC5D59C-4C0C-7368-B2F2-61665AC5AB27}"/>
              </a:ext>
            </a:extLst>
          </p:cNvPr>
          <p:cNvSpPr/>
          <p:nvPr/>
        </p:nvSpPr>
        <p:spPr>
          <a:xfrm>
            <a:off x="8058600" y="3836728"/>
            <a:ext cx="2879640" cy="82670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a:solidFill>
                  <a:srgbClr val="1F497D"/>
                </a:solidFill>
              </a:rPr>
              <a:t>Fehlende bzw. unklare Regelungen betreffend Überstundenauf- &amp; -abbau</a:t>
            </a:r>
            <a:endParaRPr lang="de-DE" sz="1500" strike="noStrike" spc="-1"/>
          </a:p>
        </p:txBody>
      </p:sp>
      <p:sp>
        <p:nvSpPr>
          <p:cNvPr id="30" name="CustomShape 10">
            <a:extLst>
              <a:ext uri="{FF2B5EF4-FFF2-40B4-BE49-F238E27FC236}">
                <a16:creationId xmlns:a16="http://schemas.microsoft.com/office/drawing/2014/main" id="{41D1B6AF-C229-8F76-752E-D6666DB87232}"/>
              </a:ext>
            </a:extLst>
          </p:cNvPr>
          <p:cNvSpPr/>
          <p:nvPr/>
        </p:nvSpPr>
        <p:spPr>
          <a:xfrm flipH="1">
            <a:off x="7363879" y="3062550"/>
            <a:ext cx="694001" cy="12658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31" name="CustomShape 11">
            <a:extLst>
              <a:ext uri="{FF2B5EF4-FFF2-40B4-BE49-F238E27FC236}">
                <a16:creationId xmlns:a16="http://schemas.microsoft.com/office/drawing/2014/main" id="{0DFE07E5-D2D0-B456-D326-067B071D9FA3}"/>
              </a:ext>
            </a:extLst>
          </p:cNvPr>
          <p:cNvSpPr/>
          <p:nvPr/>
        </p:nvSpPr>
        <p:spPr>
          <a:xfrm flipV="1">
            <a:off x="4189680" y="3861360"/>
            <a:ext cx="606600" cy="7092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32" name="CustomShape 12">
            <a:extLst>
              <a:ext uri="{FF2B5EF4-FFF2-40B4-BE49-F238E27FC236}">
                <a16:creationId xmlns:a16="http://schemas.microsoft.com/office/drawing/2014/main" id="{DAE9C676-B3D2-E2BE-74E3-F5E22A71C656}"/>
              </a:ext>
            </a:extLst>
          </p:cNvPr>
          <p:cNvSpPr/>
          <p:nvPr/>
        </p:nvSpPr>
        <p:spPr>
          <a:xfrm>
            <a:off x="8058600" y="2996268"/>
            <a:ext cx="2879640" cy="71388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dirty="0">
                <a:solidFill>
                  <a:srgbClr val="1F497D"/>
                </a:solidFill>
              </a:rPr>
              <a:t>Stillschweigender Konsens zur Konfliktvermeidung</a:t>
            </a:r>
            <a:endParaRPr lang="de-DE" sz="1500" strike="noStrike" spc="-1" dirty="0"/>
          </a:p>
        </p:txBody>
      </p:sp>
      <p:sp>
        <p:nvSpPr>
          <p:cNvPr id="33" name="CustomShape 13">
            <a:extLst>
              <a:ext uri="{FF2B5EF4-FFF2-40B4-BE49-F238E27FC236}">
                <a16:creationId xmlns:a16="http://schemas.microsoft.com/office/drawing/2014/main" id="{1C3B184F-1F18-5D49-80FD-6D87986BEDE1}"/>
              </a:ext>
            </a:extLst>
          </p:cNvPr>
          <p:cNvSpPr/>
          <p:nvPr/>
        </p:nvSpPr>
        <p:spPr>
          <a:xfrm>
            <a:off x="1309680" y="1576080"/>
            <a:ext cx="2879640" cy="73692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dirty="0">
                <a:solidFill>
                  <a:srgbClr val="1F497D"/>
                </a:solidFill>
              </a:rPr>
              <a:t>Arbeitszeiteinteilung, die nicht dem Bedarf entspricht</a:t>
            </a:r>
            <a:endParaRPr lang="de-DE" sz="1500" strike="noStrike" spc="-1" dirty="0"/>
          </a:p>
        </p:txBody>
      </p:sp>
      <p:sp>
        <p:nvSpPr>
          <p:cNvPr id="34" name="CustomShape 14">
            <a:extLst>
              <a:ext uri="{FF2B5EF4-FFF2-40B4-BE49-F238E27FC236}">
                <a16:creationId xmlns:a16="http://schemas.microsoft.com/office/drawing/2014/main" id="{F8E7EC92-6E5C-183E-65B1-E9E56FCE0A42}"/>
              </a:ext>
            </a:extLst>
          </p:cNvPr>
          <p:cNvSpPr/>
          <p:nvPr/>
        </p:nvSpPr>
        <p:spPr>
          <a:xfrm>
            <a:off x="4189680" y="2040120"/>
            <a:ext cx="1041480" cy="33912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35" name="CustomShape 15">
            <a:extLst>
              <a:ext uri="{FF2B5EF4-FFF2-40B4-BE49-F238E27FC236}">
                <a16:creationId xmlns:a16="http://schemas.microsoft.com/office/drawing/2014/main" id="{41ABB768-DF3E-38E1-82B3-0A22B5945E33}"/>
              </a:ext>
            </a:extLst>
          </p:cNvPr>
          <p:cNvSpPr/>
          <p:nvPr/>
        </p:nvSpPr>
        <p:spPr>
          <a:xfrm>
            <a:off x="8058600" y="4737685"/>
            <a:ext cx="2879640" cy="356760"/>
          </a:xfrm>
          <a:prstGeom prst="rect">
            <a:avLst/>
          </a:prstGeom>
          <a:solidFill>
            <a:schemeClr val="accent6">
              <a:lumMod val="40000"/>
              <a:lumOff val="60000"/>
              <a:alpha val="63922"/>
            </a:schemeClr>
          </a:solidFill>
          <a:ln w="12600">
            <a:solidFill>
              <a:schemeClr val="accent6"/>
            </a:solidFill>
            <a:miter/>
          </a:ln>
        </p:spPr>
        <p:style>
          <a:lnRef idx="0">
            <a:scrgbClr r="0" g="0" b="0"/>
          </a:lnRef>
          <a:fillRef idx="0">
            <a:scrgbClr r="0" g="0" b="0"/>
          </a:fillRef>
          <a:effectRef idx="0">
            <a:scrgbClr r="0" g="0" b="0"/>
          </a:effectRef>
          <a:fontRef idx="minor"/>
        </p:style>
        <p:txBody>
          <a:bodyPr lIns="87120" tIns="45000" rIns="87120" bIns="45000" anchor="ctr">
            <a:noAutofit/>
          </a:bodyPr>
          <a:lstStyle/>
          <a:p>
            <a:pPr algn="ctr">
              <a:lnSpc>
                <a:spcPct val="95000"/>
              </a:lnSpc>
            </a:pPr>
            <a:r>
              <a:rPr lang="de-DE" sz="1500" strike="noStrike" spc="-1">
                <a:solidFill>
                  <a:srgbClr val="1F497D"/>
                </a:solidFill>
              </a:rPr>
              <a:t>Work-Life-Balance</a:t>
            </a:r>
            <a:endParaRPr lang="de-DE" sz="1500" strike="noStrike" spc="-1"/>
          </a:p>
        </p:txBody>
      </p:sp>
      <p:sp>
        <p:nvSpPr>
          <p:cNvPr id="36" name="CustomShape 16">
            <a:extLst>
              <a:ext uri="{FF2B5EF4-FFF2-40B4-BE49-F238E27FC236}">
                <a16:creationId xmlns:a16="http://schemas.microsoft.com/office/drawing/2014/main" id="{9DBB1A5E-2488-2BEE-FB47-F0C1896395A1}"/>
              </a:ext>
            </a:extLst>
          </p:cNvPr>
          <p:cNvSpPr/>
          <p:nvPr/>
        </p:nvSpPr>
        <p:spPr>
          <a:xfrm flipH="1" flipV="1">
            <a:off x="7239002" y="4504320"/>
            <a:ext cx="818518" cy="497532"/>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37" name="CustomShape 17">
            <a:extLst>
              <a:ext uri="{FF2B5EF4-FFF2-40B4-BE49-F238E27FC236}">
                <a16:creationId xmlns:a16="http://schemas.microsoft.com/office/drawing/2014/main" id="{A6F99457-0CF7-6A51-CE05-B8290263E9A9}"/>
              </a:ext>
            </a:extLst>
          </p:cNvPr>
          <p:cNvSpPr/>
          <p:nvPr/>
        </p:nvSpPr>
        <p:spPr>
          <a:xfrm>
            <a:off x="3122652" y="5292139"/>
            <a:ext cx="5946694" cy="1084003"/>
          </a:xfrm>
          <a:prstGeom prst="rect">
            <a:avLst/>
          </a:prstGeom>
          <a:ln/>
        </p:spPr>
        <p:style>
          <a:lnRef idx="2">
            <a:schemeClr val="accent6"/>
          </a:lnRef>
          <a:fillRef idx="1">
            <a:schemeClr val="lt1"/>
          </a:fillRef>
          <a:effectRef idx="0">
            <a:schemeClr val="accent6"/>
          </a:effectRef>
          <a:fontRef idx="minor">
            <a:schemeClr val="dk1"/>
          </a:fontRef>
        </p:style>
        <p:txBody>
          <a:bodyPr lIns="90000" tIns="45000" rIns="90000" bIns="45000" anchor="ctr">
            <a:noAutofit/>
          </a:bodyPr>
          <a:lstStyle/>
          <a:p>
            <a:pPr algn="ctr">
              <a:lnSpc>
                <a:spcPct val="100000"/>
              </a:lnSpc>
              <a:spcBef>
                <a:spcPts val="901"/>
              </a:spcBef>
            </a:pPr>
            <a:r>
              <a:rPr lang="de-DE" sz="1800" strike="noStrike" spc="-1" dirty="0">
                <a:solidFill>
                  <a:schemeClr val="accent6"/>
                </a:solidFill>
              </a:rPr>
              <a:t>Achtung: </a:t>
            </a:r>
            <a:br>
              <a:rPr lang="de-DE" dirty="0">
                <a:solidFill>
                  <a:schemeClr val="accent6"/>
                </a:solidFill>
              </a:rPr>
            </a:br>
            <a:r>
              <a:rPr lang="de-DE" sz="1800" strike="noStrike" spc="-1" dirty="0">
                <a:solidFill>
                  <a:schemeClr val="accent6"/>
                </a:solidFill>
              </a:rPr>
              <a:t>Alle „Gewichte“ müssen bearbeitet werden und Arbeitszeitmodelle sind keine Allheilmittel! </a:t>
            </a:r>
          </a:p>
        </p:txBody>
      </p:sp>
      <p:sp>
        <p:nvSpPr>
          <p:cNvPr id="38" name="CustomShape 18">
            <a:extLst>
              <a:ext uri="{FF2B5EF4-FFF2-40B4-BE49-F238E27FC236}">
                <a16:creationId xmlns:a16="http://schemas.microsoft.com/office/drawing/2014/main" id="{215120DB-E43A-B9D7-84F0-02A2E2CAE45E}"/>
              </a:ext>
            </a:extLst>
          </p:cNvPr>
          <p:cNvSpPr/>
          <p:nvPr/>
        </p:nvSpPr>
        <p:spPr>
          <a:xfrm flipH="1" flipV="1">
            <a:off x="7439419" y="4090744"/>
            <a:ext cx="606600" cy="27360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39" name="CustomShape 19">
            <a:extLst>
              <a:ext uri="{FF2B5EF4-FFF2-40B4-BE49-F238E27FC236}">
                <a16:creationId xmlns:a16="http://schemas.microsoft.com/office/drawing/2014/main" id="{D88F47FF-0958-94C5-61F1-E40CF5A18905}"/>
              </a:ext>
            </a:extLst>
          </p:cNvPr>
          <p:cNvSpPr/>
          <p:nvPr/>
        </p:nvSpPr>
        <p:spPr>
          <a:xfrm flipH="1">
            <a:off x="6910920" y="1939628"/>
            <a:ext cx="1146600" cy="39204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40" name="CustomShape 20">
            <a:extLst>
              <a:ext uri="{FF2B5EF4-FFF2-40B4-BE49-F238E27FC236}">
                <a16:creationId xmlns:a16="http://schemas.microsoft.com/office/drawing/2014/main" id="{8EDBCEE4-B4A1-5485-7773-1749EEAB940C}"/>
              </a:ext>
            </a:extLst>
          </p:cNvPr>
          <p:cNvSpPr/>
          <p:nvPr/>
        </p:nvSpPr>
        <p:spPr>
          <a:xfrm>
            <a:off x="4189680" y="2968920"/>
            <a:ext cx="606600" cy="8892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41" name="CustomShape 21">
            <a:extLst>
              <a:ext uri="{FF2B5EF4-FFF2-40B4-BE49-F238E27FC236}">
                <a16:creationId xmlns:a16="http://schemas.microsoft.com/office/drawing/2014/main" id="{CCD33A4E-E1B1-651D-380B-39CB9F24C8E2}"/>
              </a:ext>
            </a:extLst>
          </p:cNvPr>
          <p:cNvSpPr/>
          <p:nvPr/>
        </p:nvSpPr>
        <p:spPr>
          <a:xfrm flipV="1">
            <a:off x="4196290" y="4314635"/>
            <a:ext cx="756710" cy="499680"/>
          </a:xfrm>
          <a:custGeom>
            <a:avLst/>
            <a:gdLst/>
            <a:ahLst/>
            <a:cxnLst/>
            <a:rect l="l" t="t" r="r" b="b"/>
            <a:pathLst>
              <a:path w="21600" h="21600">
                <a:moveTo>
                  <a:pt x="0" y="0"/>
                </a:moveTo>
                <a:lnTo>
                  <a:pt x="21600" y="21600"/>
                </a:lnTo>
              </a:path>
            </a:pathLst>
          </a:custGeom>
          <a:noFill/>
          <a:ln w="936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de-DE"/>
          </a:p>
        </p:txBody>
      </p:sp>
      <p:sp>
        <p:nvSpPr>
          <p:cNvPr id="42" name="Titel 1">
            <a:extLst>
              <a:ext uri="{FF2B5EF4-FFF2-40B4-BE49-F238E27FC236}">
                <a16:creationId xmlns:a16="http://schemas.microsoft.com/office/drawing/2014/main" id="{727E97B9-84D4-AEFD-AF21-66E7F4E87C92}"/>
              </a:ext>
            </a:extLst>
          </p:cNvPr>
          <p:cNvSpPr>
            <a:spLocks noGrp="1"/>
          </p:cNvSpPr>
          <p:nvPr>
            <p:ph type="title"/>
          </p:nvPr>
        </p:nvSpPr>
        <p:spPr>
          <a:xfrm>
            <a:off x="838199" y="365125"/>
            <a:ext cx="8695099" cy="1325563"/>
          </a:xfrm>
        </p:spPr>
        <p:txBody>
          <a:bodyPr>
            <a:normAutofit/>
          </a:bodyPr>
          <a:lstStyle/>
          <a:p>
            <a:r>
              <a:rPr lang="de-DE" sz="2800" dirty="0"/>
              <a:t>Einwirkungen auf Arbeitszeitmodelle</a:t>
            </a:r>
          </a:p>
        </p:txBody>
      </p:sp>
      <p:pic>
        <p:nvPicPr>
          <p:cNvPr id="44" name="Grafik 43" descr="Waage der Justitia mit einfarbiger Füllung">
            <a:extLst>
              <a:ext uri="{FF2B5EF4-FFF2-40B4-BE49-F238E27FC236}">
                <a16:creationId xmlns:a16="http://schemas.microsoft.com/office/drawing/2014/main" id="{0E67980F-EC04-2A6F-40D6-0A147822AE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27760" y="1982996"/>
            <a:ext cx="2536479" cy="2536479"/>
          </a:xfrm>
          <a:prstGeom prst="rect">
            <a:avLst/>
          </a:prstGeom>
        </p:spPr>
      </p:pic>
    </p:spTree>
    <p:extLst>
      <p:ext uri="{BB962C8B-B14F-4D97-AF65-F5344CB8AC3E}">
        <p14:creationId xmlns:p14="http://schemas.microsoft.com/office/powerpoint/2010/main" val="2107276374"/>
      </p:ext>
    </p:extLst>
  </p:cSld>
  <p:clrMapOvr>
    <a:masterClrMapping/>
  </p:clrMapOvr>
</p:sld>
</file>

<file path=ppt/theme/theme1.xml><?xml version="1.0" encoding="utf-8"?>
<a:theme xmlns:a="http://schemas.openxmlformats.org/drawingml/2006/main" name="Office">
  <a:themeElements>
    <a:clrScheme name="Demografieberatung Digi+">
      <a:dk1>
        <a:sysClr val="windowText" lastClr="000000"/>
      </a:dk1>
      <a:lt1>
        <a:sysClr val="window" lastClr="FFFFFF"/>
      </a:lt1>
      <a:dk2>
        <a:srgbClr val="595A5C"/>
      </a:dk2>
      <a:lt2>
        <a:srgbClr val="DADADA"/>
      </a:lt2>
      <a:accent1>
        <a:srgbClr val="E8784A"/>
      </a:accent1>
      <a:accent2>
        <a:srgbClr val="F39427"/>
      </a:accent2>
      <a:accent3>
        <a:srgbClr val="F5A05F"/>
      </a:accent3>
      <a:accent4>
        <a:srgbClr val="F8AD25"/>
      </a:accent4>
      <a:accent5>
        <a:srgbClr val="FCC554"/>
      </a:accent5>
      <a:accent6>
        <a:srgbClr val="3E38A6"/>
      </a:accent6>
      <a:hlink>
        <a:srgbClr val="3E38A6"/>
      </a:hlink>
      <a:folHlink>
        <a:srgbClr val="3767A6"/>
      </a:folHlink>
    </a:clrScheme>
    <a:fontScheme name="Demografieberatung Digi+">
      <a:majorFont>
        <a:latin typeface="Verdana Pro Regular"/>
        <a:ea typeface=""/>
        <a:cs typeface=""/>
      </a:majorFont>
      <a:minorFont>
        <a:latin typeface="Verda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2505</Words>
  <Application>Microsoft Office PowerPoint</Application>
  <PresentationFormat>Breitbild</PresentationFormat>
  <Paragraphs>395</Paragraphs>
  <Slides>25</Slides>
  <Notes>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25</vt:i4>
      </vt:variant>
    </vt:vector>
  </HeadingPairs>
  <TitlesOfParts>
    <vt:vector size="35" baseType="lpstr">
      <vt:lpstr>Arial</vt:lpstr>
      <vt:lpstr>Calibri</vt:lpstr>
      <vt:lpstr>Calibri Light</vt:lpstr>
      <vt:lpstr>Symbol</vt:lpstr>
      <vt:lpstr>Times New Roman</vt:lpstr>
      <vt:lpstr>Verdana</vt:lpstr>
      <vt:lpstr>Verdana Pro Black</vt:lpstr>
      <vt:lpstr>Verdana Pro Light</vt:lpstr>
      <vt:lpstr>Verdana Pro Regular</vt:lpstr>
      <vt:lpstr>Office</vt:lpstr>
      <vt:lpstr>Lebensphasen-orientierte Arbeitszeit</vt:lpstr>
      <vt:lpstr>Agenda</vt:lpstr>
      <vt:lpstr>Das Lebensphasenmodell 1/6 (nach Dr.in Renata Augusta)</vt:lpstr>
      <vt:lpstr>Das Lebensphasenmodell 2/6 (nach Dr.in Renata Augusta)</vt:lpstr>
      <vt:lpstr>Das Lebensphasenmodell 3/6 (nach Dr.in Renata Augusta)</vt:lpstr>
      <vt:lpstr>Das Lebensphasenmodell 4/6 (nach Dr.in Renata Augusta)</vt:lpstr>
      <vt:lpstr>Das Lebensphasenmodell 5/6 (nach Dr.in Renata Augusta)</vt:lpstr>
      <vt:lpstr>Das Lebensphasenmodell 6/6 (nach Dr.in Renata Augusta)</vt:lpstr>
      <vt:lpstr>Zentrale Fragestellung:</vt:lpstr>
      <vt:lpstr>Führungskräfte und Arbeitszeit</vt:lpstr>
      <vt:lpstr>Führungskräfte und Arbeitszeit</vt:lpstr>
      <vt:lpstr>Führungskräfte und Arbeitszeit</vt:lpstr>
      <vt:lpstr>Schwankende Anforderungen durch Digitalisierung</vt:lpstr>
      <vt:lpstr>Was können Führungskräfte tun?</vt:lpstr>
      <vt:lpstr>Etablierung von erfolgreichem Arbeitszeitmanagement</vt:lpstr>
      <vt:lpstr>PowerPoint-Präsentation</vt:lpstr>
      <vt:lpstr>Gleitzeitmodell</vt:lpstr>
      <vt:lpstr>Das Gleitzeitmodell</vt:lpstr>
      <vt:lpstr>Kurzer Überblick</vt:lpstr>
      <vt:lpstr>Interessensausgleich</vt:lpstr>
      <vt:lpstr>Grundsätze Gleitzeit 1/2</vt:lpstr>
      <vt:lpstr>Grundsätze Gleitzeit 2/2</vt:lpstr>
      <vt:lpstr>PowerPoint-Präsentation</vt:lpstr>
      <vt:lpstr>PowerPoint-Präsentation</vt:lpstr>
      <vt:lpstr>Einwirkungen auf Arbeitszeitmodelle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Francesca Herr</dc:creator>
  <cp:lastModifiedBy>Anna Wieser</cp:lastModifiedBy>
  <cp:revision>26</cp:revision>
  <cp:lastPrinted>2023-01-02T16:20:00Z</cp:lastPrinted>
  <dcterms:created xsi:type="dcterms:W3CDTF">2023-01-02T12:05:37Z</dcterms:created>
  <dcterms:modified xsi:type="dcterms:W3CDTF">2026-10-15T13:59:05Z</dcterms:modified>
</cp:coreProperties>
</file>