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Override1.xml" ContentType="application/vnd.openxmlformats-officedocument.themeOverr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72" r:id="rId2"/>
    <p:sldId id="277" r:id="rId3"/>
    <p:sldId id="2147479122" r:id="rId4"/>
    <p:sldId id="359" r:id="rId5"/>
    <p:sldId id="333" r:id="rId6"/>
    <p:sldId id="2147479136" r:id="rId7"/>
    <p:sldId id="2147479137" r:id="rId8"/>
    <p:sldId id="2147479138" r:id="rId9"/>
    <p:sldId id="2147479139" r:id="rId10"/>
    <p:sldId id="275" r:id="rId11"/>
    <p:sldId id="273" r:id="rId12"/>
    <p:sldId id="2147479127" r:id="rId13"/>
    <p:sldId id="276" r:id="rId14"/>
    <p:sldId id="288" r:id="rId15"/>
    <p:sldId id="289" r:id="rId16"/>
    <p:sldId id="290" r:id="rId17"/>
    <p:sldId id="280" r:id="rId18"/>
    <p:sldId id="281" r:id="rId19"/>
    <p:sldId id="282" r:id="rId20"/>
    <p:sldId id="283" r:id="rId21"/>
    <p:sldId id="284" r:id="rId22"/>
    <p:sldId id="285" r:id="rId23"/>
    <p:sldId id="2147479126" r:id="rId24"/>
    <p:sldId id="286" r:id="rId25"/>
    <p:sldId id="287" r:id="rId26"/>
    <p:sldId id="293" r:id="rId27"/>
    <p:sldId id="364" r:id="rId28"/>
    <p:sldId id="365" r:id="rId29"/>
    <p:sldId id="2147479124" r:id="rId30"/>
    <p:sldId id="2147479125" r:id="rId31"/>
    <p:sldId id="345" r:id="rId32"/>
    <p:sldId id="2147479140" r:id="rId33"/>
    <p:sldId id="2147479141" r:id="rId34"/>
    <p:sldId id="362" r:id="rId35"/>
  </p:sldIdLst>
  <p:sldSz cx="12192000" cy="6858000"/>
  <p:notesSz cx="9926638" cy="679767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F972558-1438-0480-5E8A-98B681B36923}" name="Riccarda Elisa Belakovits" initials="RB" userId="S::riccarda.belakovits@oesb-gruppe.com::15e0e95d-a440-4dbb-8b6c-6947129fe8cc" providerId="AD"/>
  <p188:author id="{F6457B79-6F89-F1D7-379F-E4B0DD5C005A}" name="Anna Wieser" initials="AW" userId="S::anna.wieser@oesb-gruppe.com::16bd6148-64b3-42dc-bda6-03a73d6e7b1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9427"/>
    <a:srgbClr val="FFFFFF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10" autoAdjust="0"/>
    <p:restoredTop sz="94660"/>
  </p:normalViewPr>
  <p:slideViewPr>
    <p:cSldViewPr snapToGrid="0">
      <p:cViewPr varScale="1">
        <p:scale>
          <a:sx n="72" d="100"/>
          <a:sy n="72" d="100"/>
        </p:scale>
        <p:origin x="288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12" d="100"/>
          <a:sy n="112" d="100"/>
        </p:scale>
        <p:origin x="222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#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#3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24F9DE-6446-447F-98D7-9716A92F6599}" type="doc">
      <dgm:prSet loTypeId="urn:microsoft.com/office/officeart/2005/8/layout/vList2" loCatId="list" qsTypeId="urn:microsoft.com/office/officeart/2005/8/quickstyle/simple1#3" qsCatId="simple" csTypeId="urn:microsoft.com/office/officeart/2005/8/colors/colorful2#1" csCatId="colorful"/>
      <dgm:spPr/>
      <dgm:t>
        <a:bodyPr/>
        <a:lstStyle/>
        <a:p>
          <a:endParaRPr lang="en-US"/>
        </a:p>
      </dgm:t>
    </dgm:pt>
    <dgm:pt modelId="{551DB048-C8BB-41B6-B0FA-909D6AAF0C5C}">
      <dgm:prSet/>
      <dgm:spPr/>
      <dgm:t>
        <a:bodyPr/>
        <a:lstStyle/>
        <a:p>
          <a:r>
            <a:rPr lang="de-AT" dirty="0"/>
            <a:t>a. </a:t>
          </a:r>
          <a:r>
            <a:rPr lang="en-US" dirty="0" err="1"/>
            <a:t>Kommunikation</a:t>
          </a:r>
          <a:r>
            <a:rPr lang="en-US" dirty="0"/>
            <a:t> und </a:t>
          </a:r>
          <a:r>
            <a:rPr lang="en-US" dirty="0" err="1"/>
            <a:t>Transparenz</a:t>
          </a:r>
          <a:r>
            <a:rPr lang="de-AT" dirty="0"/>
            <a:t>   </a:t>
          </a:r>
          <a:endParaRPr lang="en-US" dirty="0"/>
        </a:p>
      </dgm:t>
    </dgm:pt>
    <dgm:pt modelId="{2C8B41B1-3D03-467A-BDB5-8025922F31E9}" type="parTrans" cxnId="{8B34C689-2409-48FF-8E15-F25BBC0815B1}">
      <dgm:prSet/>
      <dgm:spPr/>
      <dgm:t>
        <a:bodyPr/>
        <a:lstStyle/>
        <a:p>
          <a:endParaRPr lang="en-US"/>
        </a:p>
      </dgm:t>
    </dgm:pt>
    <dgm:pt modelId="{9DF7BBE7-C510-4A06-8F2F-2799A34126E6}" type="sibTrans" cxnId="{8B34C689-2409-48FF-8E15-F25BBC0815B1}">
      <dgm:prSet/>
      <dgm:spPr/>
      <dgm:t>
        <a:bodyPr/>
        <a:lstStyle/>
        <a:p>
          <a:endParaRPr lang="en-US"/>
        </a:p>
      </dgm:t>
    </dgm:pt>
    <dgm:pt modelId="{35F904F3-E1B1-48B7-A9D7-9BD1E0B04FAC}">
      <dgm:prSet/>
      <dgm:spPr/>
      <dgm:t>
        <a:bodyPr/>
        <a:lstStyle/>
        <a:p>
          <a:r>
            <a:rPr lang="de-AT"/>
            <a:t>b. </a:t>
          </a:r>
          <a:r>
            <a:rPr lang="en-US"/>
            <a:t>Weiterbildung und Training</a:t>
          </a:r>
        </a:p>
      </dgm:t>
    </dgm:pt>
    <dgm:pt modelId="{7C5384F1-3512-4D7E-AD01-46A3294219D5}" type="parTrans" cxnId="{7A998A82-70F2-46A1-8E6B-3ECF513A5799}">
      <dgm:prSet/>
      <dgm:spPr/>
      <dgm:t>
        <a:bodyPr/>
        <a:lstStyle/>
        <a:p>
          <a:endParaRPr lang="en-US"/>
        </a:p>
      </dgm:t>
    </dgm:pt>
    <dgm:pt modelId="{AC8121B7-0124-4042-9CC5-5F4DBE24FDB7}" type="sibTrans" cxnId="{7A998A82-70F2-46A1-8E6B-3ECF513A5799}">
      <dgm:prSet/>
      <dgm:spPr/>
      <dgm:t>
        <a:bodyPr/>
        <a:lstStyle/>
        <a:p>
          <a:endParaRPr lang="en-US"/>
        </a:p>
      </dgm:t>
    </dgm:pt>
    <dgm:pt modelId="{249ADEDF-D8CD-46DB-AB0D-67A44FB772A0}">
      <dgm:prSet/>
      <dgm:spPr/>
      <dgm:t>
        <a:bodyPr/>
        <a:lstStyle/>
        <a:p>
          <a:r>
            <a:rPr lang="de-AT"/>
            <a:t>c. </a:t>
          </a:r>
          <a:r>
            <a:rPr lang="en-US"/>
            <a:t>Mentoring und Coaching</a:t>
          </a:r>
        </a:p>
      </dgm:t>
    </dgm:pt>
    <dgm:pt modelId="{6F6568C7-FCDE-47C1-868D-85AB0CDC4EC8}" type="parTrans" cxnId="{725C68AF-84BB-43EA-B5C1-6CAD8F27FF52}">
      <dgm:prSet/>
      <dgm:spPr/>
      <dgm:t>
        <a:bodyPr/>
        <a:lstStyle/>
        <a:p>
          <a:endParaRPr lang="en-US"/>
        </a:p>
      </dgm:t>
    </dgm:pt>
    <dgm:pt modelId="{51EE1352-158F-4A05-82DE-1954F148F59A}" type="sibTrans" cxnId="{725C68AF-84BB-43EA-B5C1-6CAD8F27FF52}">
      <dgm:prSet/>
      <dgm:spPr/>
      <dgm:t>
        <a:bodyPr/>
        <a:lstStyle/>
        <a:p>
          <a:endParaRPr lang="en-US"/>
        </a:p>
      </dgm:t>
    </dgm:pt>
    <dgm:pt modelId="{F12F9DEB-39EA-4ABB-8505-F4D453444B07}" type="pres">
      <dgm:prSet presAssocID="{1724F9DE-6446-447F-98D7-9716A92F6599}" presName="linear" presStyleCnt="0">
        <dgm:presLayoutVars>
          <dgm:animLvl val="lvl"/>
          <dgm:resizeHandles val="exact"/>
        </dgm:presLayoutVars>
      </dgm:prSet>
      <dgm:spPr/>
    </dgm:pt>
    <dgm:pt modelId="{9FD36F3E-5F24-4AE4-8ABC-967074B15647}" type="pres">
      <dgm:prSet presAssocID="{551DB048-C8BB-41B6-B0FA-909D6AAF0C5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CB3616D-C840-4C61-AD6A-C4AFEBFC2966}" type="pres">
      <dgm:prSet presAssocID="{9DF7BBE7-C510-4A06-8F2F-2799A34126E6}" presName="spacer" presStyleCnt="0"/>
      <dgm:spPr/>
    </dgm:pt>
    <dgm:pt modelId="{4E9443C9-FCE6-463C-A57C-6118D0BBBCFA}" type="pres">
      <dgm:prSet presAssocID="{35F904F3-E1B1-48B7-A9D7-9BD1E0B04FA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38678C9-A3F0-474F-87B6-CFC795AC0C03}" type="pres">
      <dgm:prSet presAssocID="{AC8121B7-0124-4042-9CC5-5F4DBE24FDB7}" presName="spacer" presStyleCnt="0"/>
      <dgm:spPr/>
    </dgm:pt>
    <dgm:pt modelId="{86BE14DB-F641-4E8E-836E-4F441A611C60}" type="pres">
      <dgm:prSet presAssocID="{249ADEDF-D8CD-46DB-AB0D-67A44FB772A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FC6ADD57-3972-48B0-94F4-9F294997A1C3}" type="presOf" srcId="{551DB048-C8BB-41B6-B0FA-909D6AAF0C5C}" destId="{9FD36F3E-5F24-4AE4-8ABC-967074B15647}" srcOrd="0" destOrd="0" presId="urn:microsoft.com/office/officeart/2005/8/layout/vList2"/>
    <dgm:cxn modelId="{C6A3E37E-2712-4B18-B7B7-E167BF420456}" type="presOf" srcId="{249ADEDF-D8CD-46DB-AB0D-67A44FB772A0}" destId="{86BE14DB-F641-4E8E-836E-4F441A611C60}" srcOrd="0" destOrd="0" presId="urn:microsoft.com/office/officeart/2005/8/layout/vList2"/>
    <dgm:cxn modelId="{7A998A82-70F2-46A1-8E6B-3ECF513A5799}" srcId="{1724F9DE-6446-447F-98D7-9716A92F6599}" destId="{35F904F3-E1B1-48B7-A9D7-9BD1E0B04FAC}" srcOrd="1" destOrd="0" parTransId="{7C5384F1-3512-4D7E-AD01-46A3294219D5}" sibTransId="{AC8121B7-0124-4042-9CC5-5F4DBE24FDB7}"/>
    <dgm:cxn modelId="{8B34C689-2409-48FF-8E15-F25BBC0815B1}" srcId="{1724F9DE-6446-447F-98D7-9716A92F6599}" destId="{551DB048-C8BB-41B6-B0FA-909D6AAF0C5C}" srcOrd="0" destOrd="0" parTransId="{2C8B41B1-3D03-467A-BDB5-8025922F31E9}" sibTransId="{9DF7BBE7-C510-4A06-8F2F-2799A34126E6}"/>
    <dgm:cxn modelId="{725C68AF-84BB-43EA-B5C1-6CAD8F27FF52}" srcId="{1724F9DE-6446-447F-98D7-9716A92F6599}" destId="{249ADEDF-D8CD-46DB-AB0D-67A44FB772A0}" srcOrd="2" destOrd="0" parTransId="{6F6568C7-FCDE-47C1-868D-85AB0CDC4EC8}" sibTransId="{51EE1352-158F-4A05-82DE-1954F148F59A}"/>
    <dgm:cxn modelId="{182C0FB3-AB2A-42D2-99BF-02443D9B7C2C}" type="presOf" srcId="{1724F9DE-6446-447F-98D7-9716A92F6599}" destId="{F12F9DEB-39EA-4ABB-8505-F4D453444B07}" srcOrd="0" destOrd="0" presId="urn:microsoft.com/office/officeart/2005/8/layout/vList2"/>
    <dgm:cxn modelId="{F338E7EF-5FC0-4817-8214-60781D0E005F}" type="presOf" srcId="{35F904F3-E1B1-48B7-A9D7-9BD1E0B04FAC}" destId="{4E9443C9-FCE6-463C-A57C-6118D0BBBCFA}" srcOrd="0" destOrd="0" presId="urn:microsoft.com/office/officeart/2005/8/layout/vList2"/>
    <dgm:cxn modelId="{BD4F49F7-EEF9-4827-8A84-F6EEFC64FF62}" type="presParOf" srcId="{F12F9DEB-39EA-4ABB-8505-F4D453444B07}" destId="{9FD36F3E-5F24-4AE4-8ABC-967074B15647}" srcOrd="0" destOrd="0" presId="urn:microsoft.com/office/officeart/2005/8/layout/vList2"/>
    <dgm:cxn modelId="{049B0042-9EEE-4C5C-9077-BD91DCF36911}" type="presParOf" srcId="{F12F9DEB-39EA-4ABB-8505-F4D453444B07}" destId="{CCB3616D-C840-4C61-AD6A-C4AFEBFC2966}" srcOrd="1" destOrd="0" presId="urn:microsoft.com/office/officeart/2005/8/layout/vList2"/>
    <dgm:cxn modelId="{EE51CD4E-A478-4DE3-B54D-3B4379B6D9B7}" type="presParOf" srcId="{F12F9DEB-39EA-4ABB-8505-F4D453444B07}" destId="{4E9443C9-FCE6-463C-A57C-6118D0BBBCFA}" srcOrd="2" destOrd="0" presId="urn:microsoft.com/office/officeart/2005/8/layout/vList2"/>
    <dgm:cxn modelId="{D02D35D0-10DF-4766-B674-C844BE85328E}" type="presParOf" srcId="{F12F9DEB-39EA-4ABB-8505-F4D453444B07}" destId="{D38678C9-A3F0-474F-87B6-CFC795AC0C03}" srcOrd="3" destOrd="0" presId="urn:microsoft.com/office/officeart/2005/8/layout/vList2"/>
    <dgm:cxn modelId="{05C5E619-210B-467F-85D1-EE5A7F7D5113}" type="presParOf" srcId="{F12F9DEB-39EA-4ABB-8505-F4D453444B07}" destId="{86BE14DB-F641-4E8E-836E-4F441A611C6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94587F-73C0-4F10-B629-358BE8D8ECD6}" type="doc">
      <dgm:prSet loTypeId="urn:microsoft.com/office/officeart/2005/8/layout/vList2" loCatId="list" qsTypeId="urn:microsoft.com/office/officeart/2005/8/quickstyle/simple1#4" qsCatId="simple" csTypeId="urn:microsoft.com/office/officeart/2005/8/colors/colorful2#2" csCatId="colorful"/>
      <dgm:spPr/>
      <dgm:t>
        <a:bodyPr/>
        <a:lstStyle/>
        <a:p>
          <a:endParaRPr lang="en-US"/>
        </a:p>
      </dgm:t>
    </dgm:pt>
    <dgm:pt modelId="{0922CBF4-ED99-4077-A7D3-0BDF8B80DE08}">
      <dgm:prSet/>
      <dgm:spPr/>
      <dgm:t>
        <a:bodyPr/>
        <a:lstStyle/>
        <a:p>
          <a:r>
            <a:rPr lang="en-US" dirty="0"/>
            <a:t>a. </a:t>
          </a:r>
          <a:r>
            <a:rPr lang="en-US" dirty="0" err="1"/>
            <a:t>Technische</a:t>
          </a:r>
          <a:r>
            <a:rPr lang="en-US" dirty="0"/>
            <a:t> </a:t>
          </a:r>
          <a:r>
            <a:rPr lang="en-US" dirty="0" err="1"/>
            <a:t>Kompetenzen</a:t>
          </a:r>
          <a:endParaRPr lang="en-US" dirty="0"/>
        </a:p>
      </dgm:t>
    </dgm:pt>
    <dgm:pt modelId="{1EED9CD0-0311-4267-95A6-BECA88EF2A60}" type="parTrans" cxnId="{7A2B0937-69DB-407D-8ABE-AB9AD0CF5EBB}">
      <dgm:prSet/>
      <dgm:spPr/>
      <dgm:t>
        <a:bodyPr/>
        <a:lstStyle/>
        <a:p>
          <a:endParaRPr lang="en-US"/>
        </a:p>
      </dgm:t>
    </dgm:pt>
    <dgm:pt modelId="{72BD523C-AF1E-4B8B-AED1-E1A223BF56D1}" type="sibTrans" cxnId="{7A2B0937-69DB-407D-8ABE-AB9AD0CF5EBB}">
      <dgm:prSet/>
      <dgm:spPr/>
      <dgm:t>
        <a:bodyPr/>
        <a:lstStyle/>
        <a:p>
          <a:endParaRPr lang="en-US"/>
        </a:p>
      </dgm:t>
    </dgm:pt>
    <dgm:pt modelId="{31486672-DFF9-4723-A6FA-A1BD6F5EE3B5}">
      <dgm:prSet/>
      <dgm:spPr/>
      <dgm:t>
        <a:bodyPr/>
        <a:lstStyle/>
        <a:p>
          <a:r>
            <a:rPr lang="en-US"/>
            <a:t>b. Soziale und emotionale Kompetenzen</a:t>
          </a:r>
        </a:p>
      </dgm:t>
    </dgm:pt>
    <dgm:pt modelId="{AC350FDA-7375-4E6A-994E-FED47F9AFD18}" type="parTrans" cxnId="{15D0FE79-D357-46DF-B973-D9AB2C363C1C}">
      <dgm:prSet/>
      <dgm:spPr/>
      <dgm:t>
        <a:bodyPr/>
        <a:lstStyle/>
        <a:p>
          <a:endParaRPr lang="en-US"/>
        </a:p>
      </dgm:t>
    </dgm:pt>
    <dgm:pt modelId="{DF8CB275-22B7-4A20-AB4E-DBDE776C6C4B}" type="sibTrans" cxnId="{15D0FE79-D357-46DF-B973-D9AB2C363C1C}">
      <dgm:prSet/>
      <dgm:spPr/>
      <dgm:t>
        <a:bodyPr/>
        <a:lstStyle/>
        <a:p>
          <a:endParaRPr lang="en-US"/>
        </a:p>
      </dgm:t>
    </dgm:pt>
    <dgm:pt modelId="{339D0C4D-1248-480C-9694-A97ECA3A8ABB}">
      <dgm:prSet/>
      <dgm:spPr/>
      <dgm:t>
        <a:bodyPr/>
        <a:lstStyle/>
        <a:p>
          <a:r>
            <a:rPr lang="en-US"/>
            <a:t>c. Altersgerechte Anpassungen</a:t>
          </a:r>
        </a:p>
      </dgm:t>
    </dgm:pt>
    <dgm:pt modelId="{698F5322-B73D-4063-82C5-B97BC1033853}" type="parTrans" cxnId="{6EC944B6-2319-4BDB-A840-2809B52C75CE}">
      <dgm:prSet/>
      <dgm:spPr/>
      <dgm:t>
        <a:bodyPr/>
        <a:lstStyle/>
        <a:p>
          <a:endParaRPr lang="en-US"/>
        </a:p>
      </dgm:t>
    </dgm:pt>
    <dgm:pt modelId="{E6BFCB81-CC84-416F-9A22-E47EF8D71620}" type="sibTrans" cxnId="{6EC944B6-2319-4BDB-A840-2809B52C75CE}">
      <dgm:prSet/>
      <dgm:spPr/>
      <dgm:t>
        <a:bodyPr/>
        <a:lstStyle/>
        <a:p>
          <a:endParaRPr lang="en-US"/>
        </a:p>
      </dgm:t>
    </dgm:pt>
    <dgm:pt modelId="{A2D33ACF-9A03-4260-BEF7-8602B439C241}" type="pres">
      <dgm:prSet presAssocID="{8C94587F-73C0-4F10-B629-358BE8D8ECD6}" presName="linear" presStyleCnt="0">
        <dgm:presLayoutVars>
          <dgm:animLvl val="lvl"/>
          <dgm:resizeHandles val="exact"/>
        </dgm:presLayoutVars>
      </dgm:prSet>
      <dgm:spPr/>
    </dgm:pt>
    <dgm:pt modelId="{7000B440-BB56-4F92-B5AC-ECAA9DFE81D8}" type="pres">
      <dgm:prSet presAssocID="{0922CBF4-ED99-4077-A7D3-0BDF8B80DE0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D8EA7CD-D1ED-413A-9733-7FF0744ED194}" type="pres">
      <dgm:prSet presAssocID="{72BD523C-AF1E-4B8B-AED1-E1A223BF56D1}" presName="spacer" presStyleCnt="0"/>
      <dgm:spPr/>
    </dgm:pt>
    <dgm:pt modelId="{D6AB54F5-F9DE-4BDA-9E65-2590636F9C1E}" type="pres">
      <dgm:prSet presAssocID="{31486672-DFF9-4723-A6FA-A1BD6F5EE3B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FCA2ACB-F5C0-4EE1-BEBA-AA10A9AB51B2}" type="pres">
      <dgm:prSet presAssocID="{DF8CB275-22B7-4A20-AB4E-DBDE776C6C4B}" presName="spacer" presStyleCnt="0"/>
      <dgm:spPr/>
    </dgm:pt>
    <dgm:pt modelId="{1768AB0B-B586-4834-B7DC-1B16968DF37B}" type="pres">
      <dgm:prSet presAssocID="{339D0C4D-1248-480C-9694-A97ECA3A8AB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49ACB07-6C6F-4B88-BA24-6D4E4172560E}" type="presOf" srcId="{339D0C4D-1248-480C-9694-A97ECA3A8ABB}" destId="{1768AB0B-B586-4834-B7DC-1B16968DF37B}" srcOrd="0" destOrd="0" presId="urn:microsoft.com/office/officeart/2005/8/layout/vList2"/>
    <dgm:cxn modelId="{7A2B0937-69DB-407D-8ABE-AB9AD0CF5EBB}" srcId="{8C94587F-73C0-4F10-B629-358BE8D8ECD6}" destId="{0922CBF4-ED99-4077-A7D3-0BDF8B80DE08}" srcOrd="0" destOrd="0" parTransId="{1EED9CD0-0311-4267-95A6-BECA88EF2A60}" sibTransId="{72BD523C-AF1E-4B8B-AED1-E1A223BF56D1}"/>
    <dgm:cxn modelId="{15D0FE79-D357-46DF-B973-D9AB2C363C1C}" srcId="{8C94587F-73C0-4F10-B629-358BE8D8ECD6}" destId="{31486672-DFF9-4723-A6FA-A1BD6F5EE3B5}" srcOrd="1" destOrd="0" parTransId="{AC350FDA-7375-4E6A-994E-FED47F9AFD18}" sibTransId="{DF8CB275-22B7-4A20-AB4E-DBDE776C6C4B}"/>
    <dgm:cxn modelId="{A01EFF98-AEBC-4ED9-84B7-DD825CDC2505}" type="presOf" srcId="{31486672-DFF9-4723-A6FA-A1BD6F5EE3B5}" destId="{D6AB54F5-F9DE-4BDA-9E65-2590636F9C1E}" srcOrd="0" destOrd="0" presId="urn:microsoft.com/office/officeart/2005/8/layout/vList2"/>
    <dgm:cxn modelId="{B76A00B6-A449-4DD0-ACC8-A492DD6B2B6B}" type="presOf" srcId="{8C94587F-73C0-4F10-B629-358BE8D8ECD6}" destId="{A2D33ACF-9A03-4260-BEF7-8602B439C241}" srcOrd="0" destOrd="0" presId="urn:microsoft.com/office/officeart/2005/8/layout/vList2"/>
    <dgm:cxn modelId="{6EC944B6-2319-4BDB-A840-2809B52C75CE}" srcId="{8C94587F-73C0-4F10-B629-358BE8D8ECD6}" destId="{339D0C4D-1248-480C-9694-A97ECA3A8ABB}" srcOrd="2" destOrd="0" parTransId="{698F5322-B73D-4063-82C5-B97BC1033853}" sibTransId="{E6BFCB81-CC84-416F-9A22-E47EF8D71620}"/>
    <dgm:cxn modelId="{7AFB1FBF-652A-4FE0-9B2F-1C2EB4E2CE4D}" type="presOf" srcId="{0922CBF4-ED99-4077-A7D3-0BDF8B80DE08}" destId="{7000B440-BB56-4F92-B5AC-ECAA9DFE81D8}" srcOrd="0" destOrd="0" presId="urn:microsoft.com/office/officeart/2005/8/layout/vList2"/>
    <dgm:cxn modelId="{C635FE17-2B89-4A87-8C04-74B2BBEE8EC1}" type="presParOf" srcId="{A2D33ACF-9A03-4260-BEF7-8602B439C241}" destId="{7000B440-BB56-4F92-B5AC-ECAA9DFE81D8}" srcOrd="0" destOrd="0" presId="urn:microsoft.com/office/officeart/2005/8/layout/vList2"/>
    <dgm:cxn modelId="{B1ECBE9C-4AD7-454A-89B3-5596490A0CDD}" type="presParOf" srcId="{A2D33ACF-9A03-4260-BEF7-8602B439C241}" destId="{AD8EA7CD-D1ED-413A-9733-7FF0744ED194}" srcOrd="1" destOrd="0" presId="urn:microsoft.com/office/officeart/2005/8/layout/vList2"/>
    <dgm:cxn modelId="{F0109AEA-29ED-4D93-AD0A-1797594CE1D0}" type="presParOf" srcId="{A2D33ACF-9A03-4260-BEF7-8602B439C241}" destId="{D6AB54F5-F9DE-4BDA-9E65-2590636F9C1E}" srcOrd="2" destOrd="0" presId="urn:microsoft.com/office/officeart/2005/8/layout/vList2"/>
    <dgm:cxn modelId="{A36A2415-2D36-452B-9141-760EC24A9F43}" type="presParOf" srcId="{A2D33ACF-9A03-4260-BEF7-8602B439C241}" destId="{FFCA2ACB-F5C0-4EE1-BEBA-AA10A9AB51B2}" srcOrd="3" destOrd="0" presId="urn:microsoft.com/office/officeart/2005/8/layout/vList2"/>
    <dgm:cxn modelId="{722884EF-61C9-4E1F-B487-0873E7869ED1}" type="presParOf" srcId="{A2D33ACF-9A03-4260-BEF7-8602B439C241}" destId="{1768AB0B-B586-4834-B7DC-1B16968DF37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A43B968-DF66-4806-BA14-E80098060DF3}" type="doc">
      <dgm:prSet loTypeId="urn:microsoft.com/office/officeart/2005/8/layout/vList2" loCatId="list" qsTypeId="urn:microsoft.com/office/officeart/2005/8/quickstyle/simple1#5" qsCatId="simple" csTypeId="urn:microsoft.com/office/officeart/2005/8/colors/colorful2#3" csCatId="colorful"/>
      <dgm:spPr/>
      <dgm:t>
        <a:bodyPr/>
        <a:lstStyle/>
        <a:p>
          <a:endParaRPr lang="en-US"/>
        </a:p>
      </dgm:t>
    </dgm:pt>
    <dgm:pt modelId="{F14235F7-09F4-4665-94E3-0546BCB4A8A1}">
      <dgm:prSet/>
      <dgm:spPr/>
      <dgm:t>
        <a:bodyPr/>
        <a:lstStyle/>
        <a:p>
          <a:r>
            <a:rPr lang="en-US"/>
            <a:t>a. Initiale Bedarfsanalyse</a:t>
          </a:r>
        </a:p>
      </dgm:t>
    </dgm:pt>
    <dgm:pt modelId="{1BB1F105-35F5-43E0-99DE-F139C6D56D9D}" type="parTrans" cxnId="{E6E087C4-3BE5-4416-95DB-D6C64C8ADE3F}">
      <dgm:prSet/>
      <dgm:spPr/>
      <dgm:t>
        <a:bodyPr/>
        <a:lstStyle/>
        <a:p>
          <a:endParaRPr lang="en-US"/>
        </a:p>
      </dgm:t>
    </dgm:pt>
    <dgm:pt modelId="{0336A780-200D-4EBE-9414-C73454434BBA}" type="sibTrans" cxnId="{E6E087C4-3BE5-4416-95DB-D6C64C8ADE3F}">
      <dgm:prSet/>
      <dgm:spPr/>
      <dgm:t>
        <a:bodyPr/>
        <a:lstStyle/>
        <a:p>
          <a:endParaRPr lang="en-US"/>
        </a:p>
      </dgm:t>
    </dgm:pt>
    <dgm:pt modelId="{C63EDDE1-A0D7-4F35-BFE0-B6DE01E7A3B1}">
      <dgm:prSet/>
      <dgm:spPr/>
      <dgm:t>
        <a:bodyPr/>
        <a:lstStyle/>
        <a:p>
          <a:r>
            <a:rPr lang="en-US" dirty="0"/>
            <a:t>b. </a:t>
          </a:r>
          <a:r>
            <a:rPr lang="en-US" dirty="0" err="1"/>
            <a:t>Entwicklungsprogramm</a:t>
          </a:r>
          <a:endParaRPr lang="en-US" dirty="0"/>
        </a:p>
      </dgm:t>
    </dgm:pt>
    <dgm:pt modelId="{348663C3-1CDB-4057-AC46-8AE520C06398}" type="parTrans" cxnId="{4B361CA5-2680-4009-8CA5-E657007CE005}">
      <dgm:prSet/>
      <dgm:spPr/>
      <dgm:t>
        <a:bodyPr/>
        <a:lstStyle/>
        <a:p>
          <a:endParaRPr lang="en-US"/>
        </a:p>
      </dgm:t>
    </dgm:pt>
    <dgm:pt modelId="{DD1A24F6-6DC3-49C2-A1CD-81F770E3BAD5}" type="sibTrans" cxnId="{4B361CA5-2680-4009-8CA5-E657007CE005}">
      <dgm:prSet/>
      <dgm:spPr/>
      <dgm:t>
        <a:bodyPr/>
        <a:lstStyle/>
        <a:p>
          <a:endParaRPr lang="en-US"/>
        </a:p>
      </dgm:t>
    </dgm:pt>
    <dgm:pt modelId="{A97F5832-9E6F-4FA3-9937-B97C2A9363C3}">
      <dgm:prSet/>
      <dgm:spPr/>
      <dgm:t>
        <a:bodyPr/>
        <a:lstStyle/>
        <a:p>
          <a:r>
            <a:rPr lang="en-US" dirty="0"/>
            <a:t>c. </a:t>
          </a:r>
          <a:r>
            <a:rPr lang="en-US" dirty="0" err="1"/>
            <a:t>Evaluierung</a:t>
          </a:r>
          <a:r>
            <a:rPr lang="en-US" dirty="0"/>
            <a:t> und </a:t>
          </a:r>
          <a:r>
            <a:rPr lang="en-US" dirty="0" err="1"/>
            <a:t>Anpassung</a:t>
          </a:r>
          <a:endParaRPr lang="en-US" dirty="0"/>
        </a:p>
      </dgm:t>
    </dgm:pt>
    <dgm:pt modelId="{C74C6FB3-7BCA-407A-8CBD-D4BB16C3480F}" type="parTrans" cxnId="{F0820148-E312-4CE4-AE20-A3877174FBEC}">
      <dgm:prSet/>
      <dgm:spPr/>
      <dgm:t>
        <a:bodyPr/>
        <a:lstStyle/>
        <a:p>
          <a:endParaRPr lang="en-US"/>
        </a:p>
      </dgm:t>
    </dgm:pt>
    <dgm:pt modelId="{324F57BA-C417-4FCE-BD87-448D5B56A8E2}" type="sibTrans" cxnId="{F0820148-E312-4CE4-AE20-A3877174FBEC}">
      <dgm:prSet/>
      <dgm:spPr/>
      <dgm:t>
        <a:bodyPr/>
        <a:lstStyle/>
        <a:p>
          <a:endParaRPr lang="en-US"/>
        </a:p>
      </dgm:t>
    </dgm:pt>
    <dgm:pt modelId="{0C8F1C22-B6A6-40BD-A241-AA2C53187646}" type="pres">
      <dgm:prSet presAssocID="{8A43B968-DF66-4806-BA14-E80098060DF3}" presName="linear" presStyleCnt="0">
        <dgm:presLayoutVars>
          <dgm:animLvl val="lvl"/>
          <dgm:resizeHandles val="exact"/>
        </dgm:presLayoutVars>
      </dgm:prSet>
      <dgm:spPr/>
    </dgm:pt>
    <dgm:pt modelId="{81929D89-EC0D-456F-BD72-D7EF487BF55B}" type="pres">
      <dgm:prSet presAssocID="{F14235F7-09F4-4665-94E3-0546BCB4A8A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A79F5BE-D905-45F4-A4F6-6CCE82832B32}" type="pres">
      <dgm:prSet presAssocID="{0336A780-200D-4EBE-9414-C73454434BBA}" presName="spacer" presStyleCnt="0"/>
      <dgm:spPr/>
    </dgm:pt>
    <dgm:pt modelId="{DAE0CE8A-4E97-4C88-AF33-00B204B67448}" type="pres">
      <dgm:prSet presAssocID="{C63EDDE1-A0D7-4F35-BFE0-B6DE01E7A3B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5B2B44E-5C17-44B0-A614-13082341A59A}" type="pres">
      <dgm:prSet presAssocID="{DD1A24F6-6DC3-49C2-A1CD-81F770E3BAD5}" presName="spacer" presStyleCnt="0"/>
      <dgm:spPr/>
    </dgm:pt>
    <dgm:pt modelId="{BA1425ED-F6AB-4A43-BC45-D95855C4BDDB}" type="pres">
      <dgm:prSet presAssocID="{A97F5832-9E6F-4FA3-9937-B97C2A9363C3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108D6630-E5DB-4159-8A0F-0DCF8FD70A04}" type="presOf" srcId="{8A43B968-DF66-4806-BA14-E80098060DF3}" destId="{0C8F1C22-B6A6-40BD-A241-AA2C53187646}" srcOrd="0" destOrd="0" presId="urn:microsoft.com/office/officeart/2005/8/layout/vList2"/>
    <dgm:cxn modelId="{F0820148-E312-4CE4-AE20-A3877174FBEC}" srcId="{8A43B968-DF66-4806-BA14-E80098060DF3}" destId="{A97F5832-9E6F-4FA3-9937-B97C2A9363C3}" srcOrd="2" destOrd="0" parTransId="{C74C6FB3-7BCA-407A-8CBD-D4BB16C3480F}" sibTransId="{324F57BA-C417-4FCE-BD87-448D5B56A8E2}"/>
    <dgm:cxn modelId="{CF3D007F-A8CB-422D-8C02-463AFC548C52}" type="presOf" srcId="{C63EDDE1-A0D7-4F35-BFE0-B6DE01E7A3B1}" destId="{DAE0CE8A-4E97-4C88-AF33-00B204B67448}" srcOrd="0" destOrd="0" presId="urn:microsoft.com/office/officeart/2005/8/layout/vList2"/>
    <dgm:cxn modelId="{4B361CA5-2680-4009-8CA5-E657007CE005}" srcId="{8A43B968-DF66-4806-BA14-E80098060DF3}" destId="{C63EDDE1-A0D7-4F35-BFE0-B6DE01E7A3B1}" srcOrd="1" destOrd="0" parTransId="{348663C3-1CDB-4057-AC46-8AE520C06398}" sibTransId="{DD1A24F6-6DC3-49C2-A1CD-81F770E3BAD5}"/>
    <dgm:cxn modelId="{435A9CA7-5A43-4762-BF3A-85D842CFCA9B}" type="presOf" srcId="{F14235F7-09F4-4665-94E3-0546BCB4A8A1}" destId="{81929D89-EC0D-456F-BD72-D7EF487BF55B}" srcOrd="0" destOrd="0" presId="urn:microsoft.com/office/officeart/2005/8/layout/vList2"/>
    <dgm:cxn modelId="{E6E087C4-3BE5-4416-95DB-D6C64C8ADE3F}" srcId="{8A43B968-DF66-4806-BA14-E80098060DF3}" destId="{F14235F7-09F4-4665-94E3-0546BCB4A8A1}" srcOrd="0" destOrd="0" parTransId="{1BB1F105-35F5-43E0-99DE-F139C6D56D9D}" sibTransId="{0336A780-200D-4EBE-9414-C73454434BBA}"/>
    <dgm:cxn modelId="{E7C44BE6-AE41-4CB9-A38A-74514CD2A5F0}" type="presOf" srcId="{A97F5832-9E6F-4FA3-9937-B97C2A9363C3}" destId="{BA1425ED-F6AB-4A43-BC45-D95855C4BDDB}" srcOrd="0" destOrd="0" presId="urn:microsoft.com/office/officeart/2005/8/layout/vList2"/>
    <dgm:cxn modelId="{020B9D1F-FA04-44B5-84AB-49F096C026DC}" type="presParOf" srcId="{0C8F1C22-B6A6-40BD-A241-AA2C53187646}" destId="{81929D89-EC0D-456F-BD72-D7EF487BF55B}" srcOrd="0" destOrd="0" presId="urn:microsoft.com/office/officeart/2005/8/layout/vList2"/>
    <dgm:cxn modelId="{5F6DCC65-4237-4293-8099-8540DC2150B4}" type="presParOf" srcId="{0C8F1C22-B6A6-40BD-A241-AA2C53187646}" destId="{7A79F5BE-D905-45F4-A4F6-6CCE82832B32}" srcOrd="1" destOrd="0" presId="urn:microsoft.com/office/officeart/2005/8/layout/vList2"/>
    <dgm:cxn modelId="{B4D21C8E-F982-44DE-BBA1-BA30CD978789}" type="presParOf" srcId="{0C8F1C22-B6A6-40BD-A241-AA2C53187646}" destId="{DAE0CE8A-4E97-4C88-AF33-00B204B67448}" srcOrd="2" destOrd="0" presId="urn:microsoft.com/office/officeart/2005/8/layout/vList2"/>
    <dgm:cxn modelId="{0198D1BD-EDF1-4B75-9DFB-C9058A232749}" type="presParOf" srcId="{0C8F1C22-B6A6-40BD-A241-AA2C53187646}" destId="{35B2B44E-5C17-44B0-A614-13082341A59A}" srcOrd="3" destOrd="0" presId="urn:microsoft.com/office/officeart/2005/8/layout/vList2"/>
    <dgm:cxn modelId="{B3ADE706-4C68-4F8E-ABFA-DD9D4A560DC2}" type="presParOf" srcId="{0C8F1C22-B6A6-40BD-A241-AA2C53187646}" destId="{BA1425ED-F6AB-4A43-BC45-D95855C4BDD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D36F3E-5F24-4AE4-8ABC-967074B15647}">
      <dsp:nvSpPr>
        <dsp:cNvPr id="0" name=""/>
        <dsp:cNvSpPr/>
      </dsp:nvSpPr>
      <dsp:spPr>
        <a:xfrm>
          <a:off x="0" y="388223"/>
          <a:ext cx="10515600" cy="110331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4600" kern="1200" dirty="0"/>
            <a:t>a. </a:t>
          </a:r>
          <a:r>
            <a:rPr lang="en-US" sz="4600" kern="1200" dirty="0" err="1"/>
            <a:t>Kommunikation</a:t>
          </a:r>
          <a:r>
            <a:rPr lang="en-US" sz="4600" kern="1200" dirty="0"/>
            <a:t> und </a:t>
          </a:r>
          <a:r>
            <a:rPr lang="en-US" sz="4600" kern="1200" dirty="0" err="1"/>
            <a:t>Transparenz</a:t>
          </a:r>
          <a:r>
            <a:rPr lang="de-AT" sz="4600" kern="1200" dirty="0"/>
            <a:t>   </a:t>
          </a:r>
          <a:endParaRPr lang="en-US" sz="4600" kern="1200" dirty="0"/>
        </a:p>
      </dsp:txBody>
      <dsp:txXfrm>
        <a:off x="53859" y="442082"/>
        <a:ext cx="10407882" cy="995592"/>
      </dsp:txXfrm>
    </dsp:sp>
    <dsp:sp modelId="{4E9443C9-FCE6-463C-A57C-6118D0BBBCFA}">
      <dsp:nvSpPr>
        <dsp:cNvPr id="0" name=""/>
        <dsp:cNvSpPr/>
      </dsp:nvSpPr>
      <dsp:spPr>
        <a:xfrm>
          <a:off x="0" y="1624014"/>
          <a:ext cx="10515600" cy="1103310"/>
        </a:xfrm>
        <a:prstGeom prst="roundRect">
          <a:avLst/>
        </a:prstGeom>
        <a:solidFill>
          <a:schemeClr val="accent2">
            <a:hueOff val="-181781"/>
            <a:satOff val="-619"/>
            <a:lumOff val="568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4600" kern="1200"/>
            <a:t>b. </a:t>
          </a:r>
          <a:r>
            <a:rPr lang="en-US" sz="4600" kern="1200"/>
            <a:t>Weiterbildung und Training</a:t>
          </a:r>
        </a:p>
      </dsp:txBody>
      <dsp:txXfrm>
        <a:off x="53859" y="1677873"/>
        <a:ext cx="10407882" cy="995592"/>
      </dsp:txXfrm>
    </dsp:sp>
    <dsp:sp modelId="{86BE14DB-F641-4E8E-836E-4F441A611C60}">
      <dsp:nvSpPr>
        <dsp:cNvPr id="0" name=""/>
        <dsp:cNvSpPr/>
      </dsp:nvSpPr>
      <dsp:spPr>
        <a:xfrm>
          <a:off x="0" y="2859803"/>
          <a:ext cx="10515600" cy="1103310"/>
        </a:xfrm>
        <a:prstGeom prst="roundRect">
          <a:avLst/>
        </a:prstGeom>
        <a:solidFill>
          <a:schemeClr val="accent2">
            <a:hueOff val="-363562"/>
            <a:satOff val="-1239"/>
            <a:lumOff val="1137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4600" kern="1200"/>
            <a:t>c. </a:t>
          </a:r>
          <a:r>
            <a:rPr lang="en-US" sz="4600" kern="1200"/>
            <a:t>Mentoring und Coaching</a:t>
          </a:r>
        </a:p>
      </dsp:txBody>
      <dsp:txXfrm>
        <a:off x="53859" y="2913662"/>
        <a:ext cx="10407882" cy="9955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00B440-BB56-4F92-B5AC-ECAA9DFE81D8}">
      <dsp:nvSpPr>
        <dsp:cNvPr id="0" name=""/>
        <dsp:cNvSpPr/>
      </dsp:nvSpPr>
      <dsp:spPr>
        <a:xfrm>
          <a:off x="0" y="543654"/>
          <a:ext cx="10515600" cy="100737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a. </a:t>
          </a:r>
          <a:r>
            <a:rPr lang="en-US" sz="4200" kern="1200" dirty="0" err="1"/>
            <a:t>Technische</a:t>
          </a:r>
          <a:r>
            <a:rPr lang="en-US" sz="4200" kern="1200" dirty="0"/>
            <a:t> </a:t>
          </a:r>
          <a:r>
            <a:rPr lang="en-US" sz="4200" kern="1200" dirty="0" err="1"/>
            <a:t>Kompetenzen</a:t>
          </a:r>
          <a:endParaRPr lang="en-US" sz="4200" kern="1200" dirty="0"/>
        </a:p>
      </dsp:txBody>
      <dsp:txXfrm>
        <a:off x="49176" y="592830"/>
        <a:ext cx="10417248" cy="909018"/>
      </dsp:txXfrm>
    </dsp:sp>
    <dsp:sp modelId="{D6AB54F5-F9DE-4BDA-9E65-2590636F9C1E}">
      <dsp:nvSpPr>
        <dsp:cNvPr id="0" name=""/>
        <dsp:cNvSpPr/>
      </dsp:nvSpPr>
      <dsp:spPr>
        <a:xfrm>
          <a:off x="0" y="1671984"/>
          <a:ext cx="10515600" cy="1007370"/>
        </a:xfrm>
        <a:prstGeom prst="roundRect">
          <a:avLst/>
        </a:prstGeom>
        <a:solidFill>
          <a:schemeClr val="accent2">
            <a:hueOff val="-181781"/>
            <a:satOff val="-619"/>
            <a:lumOff val="568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b. Soziale und emotionale Kompetenzen</a:t>
          </a:r>
        </a:p>
      </dsp:txBody>
      <dsp:txXfrm>
        <a:off x="49176" y="1721160"/>
        <a:ext cx="10417248" cy="909018"/>
      </dsp:txXfrm>
    </dsp:sp>
    <dsp:sp modelId="{1768AB0B-B586-4834-B7DC-1B16968DF37B}">
      <dsp:nvSpPr>
        <dsp:cNvPr id="0" name=""/>
        <dsp:cNvSpPr/>
      </dsp:nvSpPr>
      <dsp:spPr>
        <a:xfrm>
          <a:off x="0" y="2800314"/>
          <a:ext cx="10515600" cy="1007370"/>
        </a:xfrm>
        <a:prstGeom prst="roundRect">
          <a:avLst/>
        </a:prstGeom>
        <a:solidFill>
          <a:schemeClr val="accent2">
            <a:hueOff val="-363562"/>
            <a:satOff val="-1239"/>
            <a:lumOff val="1137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c. Altersgerechte Anpassungen</a:t>
          </a:r>
        </a:p>
      </dsp:txBody>
      <dsp:txXfrm>
        <a:off x="49176" y="2849490"/>
        <a:ext cx="10417248" cy="9090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929D89-EC0D-456F-BD72-D7EF487BF55B}">
      <dsp:nvSpPr>
        <dsp:cNvPr id="0" name=""/>
        <dsp:cNvSpPr/>
      </dsp:nvSpPr>
      <dsp:spPr>
        <a:xfrm>
          <a:off x="0" y="8344"/>
          <a:ext cx="10515600" cy="110331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a. Initiale Bedarfsanalyse</a:t>
          </a:r>
        </a:p>
      </dsp:txBody>
      <dsp:txXfrm>
        <a:off x="53859" y="62203"/>
        <a:ext cx="10407882" cy="995592"/>
      </dsp:txXfrm>
    </dsp:sp>
    <dsp:sp modelId="{DAE0CE8A-4E97-4C88-AF33-00B204B67448}">
      <dsp:nvSpPr>
        <dsp:cNvPr id="0" name=""/>
        <dsp:cNvSpPr/>
      </dsp:nvSpPr>
      <dsp:spPr>
        <a:xfrm>
          <a:off x="0" y="1244135"/>
          <a:ext cx="10515600" cy="1103310"/>
        </a:xfrm>
        <a:prstGeom prst="roundRect">
          <a:avLst/>
        </a:prstGeom>
        <a:solidFill>
          <a:schemeClr val="accent2">
            <a:hueOff val="-181781"/>
            <a:satOff val="-619"/>
            <a:lumOff val="568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 dirty="0"/>
            <a:t>b. </a:t>
          </a:r>
          <a:r>
            <a:rPr lang="en-US" sz="4600" kern="1200" dirty="0" err="1"/>
            <a:t>Entwicklungsprogramm</a:t>
          </a:r>
          <a:endParaRPr lang="en-US" sz="4600" kern="1200" dirty="0"/>
        </a:p>
      </dsp:txBody>
      <dsp:txXfrm>
        <a:off x="53859" y="1297994"/>
        <a:ext cx="10407882" cy="995592"/>
      </dsp:txXfrm>
    </dsp:sp>
    <dsp:sp modelId="{BA1425ED-F6AB-4A43-BC45-D95855C4BDDB}">
      <dsp:nvSpPr>
        <dsp:cNvPr id="0" name=""/>
        <dsp:cNvSpPr/>
      </dsp:nvSpPr>
      <dsp:spPr>
        <a:xfrm>
          <a:off x="0" y="2479925"/>
          <a:ext cx="10515600" cy="1103310"/>
        </a:xfrm>
        <a:prstGeom prst="roundRect">
          <a:avLst/>
        </a:prstGeom>
        <a:solidFill>
          <a:schemeClr val="accent2">
            <a:hueOff val="-363562"/>
            <a:satOff val="-1239"/>
            <a:lumOff val="1137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 dirty="0"/>
            <a:t>c. </a:t>
          </a:r>
          <a:r>
            <a:rPr lang="en-US" sz="4600" kern="1200" dirty="0" err="1"/>
            <a:t>Evaluierung</a:t>
          </a:r>
          <a:r>
            <a:rPr lang="en-US" sz="4600" kern="1200" dirty="0"/>
            <a:t> und </a:t>
          </a:r>
          <a:r>
            <a:rPr lang="en-US" sz="4600" kern="1200" dirty="0" err="1"/>
            <a:t>Anpassung</a:t>
          </a:r>
          <a:endParaRPr lang="en-US" sz="4600" kern="1200" dirty="0"/>
        </a:p>
      </dsp:txBody>
      <dsp:txXfrm>
        <a:off x="53859" y="2533784"/>
        <a:ext cx="10407882" cy="9955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ED714-FFF3-46B0-914B-E098E160E7E2}" type="datetimeFigureOut">
              <a:rPr lang="de-AT" smtClean="0"/>
              <a:t>15.10.2026</a:t>
            </a:fld>
            <a:endParaRPr lang="de-AT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2664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15D20-66AA-4CAD-9038-0AAA8DCE8324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412566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474BB8-14C0-4C6F-8D3E-C12DAE0E70A6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27601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474BB8-14C0-4C6F-8D3E-C12DAE0E70A6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83038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D8D44-C6FB-508E-2076-E1039870A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82D365-855B-9CA3-0F05-508B977248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BD2220-7A87-DC1D-618C-8EF7CC50BC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9E5103-D9CB-7498-ECEC-EDB1B9429D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474BB8-14C0-4C6F-8D3E-C12DAE0E70A6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56470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C8559-12E0-7E3D-6F67-A514FE335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DE7AE0-0B77-F1E1-70C3-D83724BF8F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0389D0-C9C2-25E6-5B73-0F22C4E9B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2831E2-B18B-A8BE-A02A-83B0CA9467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474BB8-14C0-4C6F-8D3E-C12DAE0E70A6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682035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43EB4-372B-CAB1-5ABC-E674ED4F6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5F7FE7-F025-05BA-8496-E68C14A5C4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3233DA-4323-F660-5B9E-D103FC24C4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FB6506-327D-6F0C-6C8C-86F4A6BE09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474BB8-14C0-4C6F-8D3E-C12DAE0E70A6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68049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CB315-773E-B0AE-9529-75EC6243D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EE2ADB-7DF9-FAB4-DABD-7E8360D710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A9A4C1-6851-0096-4521-CB04B3DDFD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b="1" dirty="0"/>
              <a:t>Bildung</a:t>
            </a:r>
            <a:r>
              <a:rPr lang="de-DE" dirty="0"/>
              <a:t>: Personen mit Hochschulabschluss zeigen höhere Nutzungs- und </a:t>
            </a:r>
            <a:r>
              <a:rPr lang="de-DE" dirty="0" err="1"/>
              <a:t>Positivitätsraten</a:t>
            </a:r>
            <a:r>
              <a:rPr lang="de-DE" dirty="0"/>
              <a:t>: z. B. etwa </a:t>
            </a:r>
            <a:r>
              <a:rPr lang="de-DE" b="1" dirty="0"/>
              <a:t>52 %</a:t>
            </a:r>
            <a:r>
              <a:rPr lang="de-DE" dirty="0"/>
              <a:t> Nutzungsrate bei </a:t>
            </a:r>
            <a:r>
              <a:rPr lang="de-DE" dirty="0" err="1"/>
              <a:t>Hochschulabsolvent:innen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b="1" dirty="0"/>
              <a:t>Geschlecht</a:t>
            </a:r>
            <a:r>
              <a:rPr lang="de-DE" dirty="0"/>
              <a:t>: Männer zeigen etwas positivere Einstellung zur Nutzung von KI: etwa </a:t>
            </a:r>
            <a:r>
              <a:rPr lang="de-DE" b="1" dirty="0"/>
              <a:t>39 % der Männer </a:t>
            </a:r>
            <a:r>
              <a:rPr lang="de-DE" dirty="0"/>
              <a:t>bewerten zunehmende Nutzung als positiv, bei </a:t>
            </a:r>
            <a:r>
              <a:rPr lang="de-DE" b="1" dirty="0"/>
              <a:t>Frauen etwa 31 %.</a:t>
            </a:r>
            <a:endParaRPr lang="de-AT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48EB5C-CD07-7DA0-A0E7-55E7B5538B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474BB8-14C0-4C6F-8D3E-C12DAE0E70A6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8556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Bildplatzhalter 8">
            <a:extLst>
              <a:ext uri="{FF2B5EF4-FFF2-40B4-BE49-F238E27FC236}">
                <a16:creationId xmlns:a16="http://schemas.microsoft.com/office/drawing/2014/main" id="{88B06C53-840E-0D2F-15BC-0297D84425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74100" y="189000"/>
            <a:ext cx="6480000" cy="6480000"/>
          </a:xfrm>
          <a:prstGeom prst="ellipse">
            <a:avLst/>
          </a:prstGeom>
        </p:spPr>
        <p:txBody>
          <a:bodyPr/>
          <a:lstStyle/>
          <a:p>
            <a:endParaRPr lang="de-AT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F718D6-27FF-3621-812B-3694B0E55E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2574" y="2108478"/>
            <a:ext cx="6037163" cy="1655763"/>
          </a:xfrm>
        </p:spPr>
        <p:txBody>
          <a:bodyPr anchor="ctr">
            <a:normAutofit/>
          </a:bodyPr>
          <a:lstStyle>
            <a:lvl1pPr algn="l">
              <a:defRPr sz="4800">
                <a:solidFill>
                  <a:schemeClr val="accent2"/>
                </a:solidFill>
                <a:latin typeface="Verdana Pro Black" panose="020B0A04030504040204" pitchFamily="34" charset="0"/>
              </a:defRPr>
            </a:lvl1pPr>
          </a:lstStyle>
          <a:p>
            <a:endParaRPr lang="de-AT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C628D61-E581-19B7-B824-72EBA6C424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2574" y="3764241"/>
            <a:ext cx="6037163" cy="117877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  <a:endParaRPr lang="de-AT" dirty="0"/>
          </a:p>
        </p:txBody>
      </p:sp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654EF17C-C6C0-30A4-1B58-B75C7FB287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65" y="400118"/>
            <a:ext cx="4242720" cy="99411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D2C495A-AA99-EF90-8680-F3A86C17D8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1451" y="5805127"/>
            <a:ext cx="7619048" cy="79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766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6D9753-4D04-2473-0E22-00CE1DCBA8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956408" y="2957329"/>
            <a:ext cx="3204796" cy="662781"/>
          </a:xfrm>
        </p:spPr>
        <p:txBody>
          <a:bodyPr>
            <a:normAutofit/>
          </a:bodyPr>
          <a:lstStyle>
            <a:lvl1pPr algn="ctr">
              <a:defRPr sz="2400">
                <a:solidFill>
                  <a:srgbClr val="F39427"/>
                </a:solidFill>
                <a:latin typeface="+mn-lt"/>
              </a:defRPr>
            </a:lvl1pPr>
          </a:lstStyle>
          <a:p>
            <a:r>
              <a:rPr lang="de-DE" dirty="0"/>
              <a:t>Agenda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D8B3853-96B7-7FA5-87C4-EAEAD29D4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4808" y="1566801"/>
            <a:ext cx="6043245" cy="82965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E0F1087-6C02-EDA5-98D5-750CF0ADE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Demografieberatung Digi+</a:t>
            </a:r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95432C-4AFB-F6A9-776D-24501BFB8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 dirty="0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D762D5F9-82D1-7811-7641-BEB1254508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75007" y="747346"/>
            <a:ext cx="4202112" cy="5090746"/>
          </a:xfrm>
          <a:prstGeom prst="roundRect">
            <a:avLst>
              <a:gd name="adj" fmla="val 7251"/>
            </a:avLst>
          </a:prstGeom>
        </p:spPr>
        <p:txBody>
          <a:bodyPr/>
          <a:lstStyle/>
          <a:p>
            <a:endParaRPr lang="de-AT" dirty="0"/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9BF4ACD1-0617-AA44-9B78-8EA50FFCD8E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934808" y="2542839"/>
            <a:ext cx="6043245" cy="82965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EAEDFAB0-D640-E936-9EBE-6CFE3D45267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934808" y="3529074"/>
            <a:ext cx="6043245" cy="82965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7" name="Inhaltsplatzhalter 2">
            <a:extLst>
              <a:ext uri="{FF2B5EF4-FFF2-40B4-BE49-F238E27FC236}">
                <a16:creationId xmlns:a16="http://schemas.microsoft.com/office/drawing/2014/main" id="{BC21ED04-2C7E-D530-1C55-50DB2FD77E67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934807" y="4515309"/>
            <a:ext cx="6043245" cy="82965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10" name="Grafik 9" descr="Ein Bild, das Text enthält.&#10;&#10;Automatisch generierte Beschreibung">
            <a:extLst>
              <a:ext uri="{FF2B5EF4-FFF2-40B4-BE49-F238E27FC236}">
                <a16:creationId xmlns:a16="http://schemas.microsoft.com/office/drawing/2014/main" id="{C7ECFF6C-81BE-6861-1504-41EDB1137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555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foli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>
            <a:extLst>
              <a:ext uri="{FF2B5EF4-FFF2-40B4-BE49-F238E27FC236}">
                <a16:creationId xmlns:a16="http://schemas.microsoft.com/office/drawing/2014/main" id="{AA13BCDE-5E6E-5534-D8CE-3C98941A7F7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B6AF8A2-140A-04A9-3657-90A2076BA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6CD6CB7-E9F0-0B30-B263-7ED68A54D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1606" y="1855177"/>
            <a:ext cx="7988788" cy="1411714"/>
          </a:xfrm>
          <a:prstGeom prst="roundRect">
            <a:avLst>
              <a:gd name="adj" fmla="val 50000"/>
            </a:avLst>
          </a:prstGeom>
          <a:solidFill>
            <a:schemeClr val="bg1">
              <a:alpha val="69804"/>
            </a:schemeClr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706A14D-BEE7-B410-D9CB-9C7690CF9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266891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10" name="Grafik 9" descr="Ein Bild, das Text enthält.&#10;&#10;Automatisch generierte Beschreibung">
            <a:extLst>
              <a:ext uri="{FF2B5EF4-FFF2-40B4-BE49-F238E27FC236}">
                <a16:creationId xmlns:a16="http://schemas.microsoft.com/office/drawing/2014/main" id="{4790ACEA-0547-59B3-8BF4-6B0973DED9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770" y="298722"/>
            <a:ext cx="2304630" cy="540000"/>
          </a:xfrm>
          <a:prstGeom prst="rect">
            <a:avLst/>
          </a:prstGeom>
        </p:spPr>
      </p:pic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720F6E9E-F22D-3BF5-2264-04686841B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191339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6D9753-4D04-2473-0E22-00CE1DCBA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369300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D8B3853-96B7-7FA5-87C4-EAEAD29D44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95432C-4AFB-F6A9-776D-24501BFB8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 dirty="0"/>
          </a:p>
        </p:txBody>
      </p:sp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F685D8A0-1E6C-2E6F-76BF-991D022D6A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C5801CAE-672E-AB6C-89ED-E71AD5F35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296732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, Unter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6D9753-4D04-2473-0E22-00CE1DCBA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8318500" cy="941388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D8B3853-96B7-7FA5-87C4-EAEAD29D4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52675"/>
            <a:ext cx="10515600" cy="3824288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95432C-4AFB-F6A9-776D-24501BFB8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07FBF08E-6138-B5FC-0287-B7275FBDD7BE}"/>
              </a:ext>
            </a:extLst>
          </p:cNvPr>
          <p:cNvSpPr txBox="1">
            <a:spLocks/>
          </p:cNvSpPr>
          <p:nvPr userDrawn="1"/>
        </p:nvSpPr>
        <p:spPr>
          <a:xfrm>
            <a:off x="838200" y="1312865"/>
            <a:ext cx="10515600" cy="7826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400" dirty="0">
                <a:solidFill>
                  <a:schemeClr val="accent2"/>
                </a:solidFill>
                <a:latin typeface="+mn-lt"/>
              </a:rPr>
              <a:t>Mastertitelformat bearbeiten</a:t>
            </a:r>
            <a:endParaRPr lang="de-AT" sz="2400" dirty="0">
              <a:solidFill>
                <a:schemeClr val="accent2"/>
              </a:solidFill>
              <a:latin typeface="+mn-lt"/>
            </a:endParaRPr>
          </a:p>
        </p:txBody>
      </p:sp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4DCA8A6D-6AB8-1B93-E283-AEED024332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72A3F494-4131-D617-4140-DAEEDB75C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94955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>
            <a:extLst>
              <a:ext uri="{FF2B5EF4-FFF2-40B4-BE49-F238E27FC236}">
                <a16:creationId xmlns:a16="http://schemas.microsoft.com/office/drawing/2014/main" id="{B2C1C950-1B00-4B66-BFC4-DC8F087E3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029200" cy="6858000"/>
          </a:xfrm>
        </p:spPr>
        <p:txBody>
          <a:bodyPr/>
          <a:lstStyle/>
          <a:p>
            <a:endParaRPr lang="de-AT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6D9753-4D04-2473-0E22-00CE1DCBA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0726" y="1481932"/>
            <a:ext cx="5553074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D8B3853-96B7-7FA5-87C4-EAEAD29D442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800726" y="2876550"/>
            <a:ext cx="5553074" cy="244792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</a:t>
            </a:r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95432C-4AFB-F6A9-776D-24501BFB8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 dirty="0"/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E4698524-9E41-5F0A-69DA-B42D4E119CC9}"/>
              </a:ext>
            </a:extLst>
          </p:cNvPr>
          <p:cNvSpPr/>
          <p:nvPr userDrawn="1"/>
        </p:nvSpPr>
        <p:spPr>
          <a:xfrm>
            <a:off x="4855551" y="1702991"/>
            <a:ext cx="347297" cy="345201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E8B494F9-3DE0-2D7D-A1B8-63730FF524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0F47B94E-2EA4-1813-EBBD-8B46C71DA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057412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F700836-BACE-0391-55A5-74992F614FF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37500" y="1011040"/>
            <a:ext cx="3871912" cy="5205657"/>
          </a:xfrm>
          <a:prstGeom prst="roundRect">
            <a:avLst>
              <a:gd name="adj" fmla="val 26597"/>
            </a:avLst>
          </a:prstGeom>
        </p:spPr>
        <p:txBody>
          <a:bodyPr/>
          <a:lstStyle/>
          <a:p>
            <a:endParaRPr lang="de-AT" dirty="0"/>
          </a:p>
        </p:txBody>
      </p:sp>
      <p:sp>
        <p:nvSpPr>
          <p:cNvPr id="7" name="Rechteck: obere Ecken abgerundet 6">
            <a:extLst>
              <a:ext uri="{FF2B5EF4-FFF2-40B4-BE49-F238E27FC236}">
                <a16:creationId xmlns:a16="http://schemas.microsoft.com/office/drawing/2014/main" id="{162B9AA7-248C-8111-86B4-E908ACB5E6C8}"/>
              </a:ext>
            </a:extLst>
          </p:cNvPr>
          <p:cNvSpPr/>
          <p:nvPr userDrawn="1"/>
        </p:nvSpPr>
        <p:spPr>
          <a:xfrm rot="5400000">
            <a:off x="2546094" y="-1567054"/>
            <a:ext cx="5745656" cy="982184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3E770AE-CC21-B54E-BCC0-E6D94478F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366" y="1333500"/>
            <a:ext cx="6223000" cy="1325563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6C7A89C-2B3B-8FAE-9B4E-89F0B6239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 dirty="0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11D671DA-BA31-4972-0913-E2E092ADA69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44532" y="3193280"/>
            <a:ext cx="6216668" cy="2489200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</a:t>
            </a:r>
            <a:endParaRPr lang="de-AT" dirty="0"/>
          </a:p>
        </p:txBody>
      </p:sp>
      <p:pic>
        <p:nvPicPr>
          <p:cNvPr id="6" name="Grafik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50575D42-F33A-667A-9C2B-28DF137F6D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E61810A2-575B-F546-6CF1-720BD5A68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771445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B6C196-F4CA-68EE-4682-385C49E6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76" y="807733"/>
            <a:ext cx="3781425" cy="827882"/>
          </a:xfrm>
        </p:spPr>
        <p:txBody>
          <a:bodyPr>
            <a:normAutofit/>
          </a:bodyPr>
          <a:lstStyle>
            <a:lvl1pPr algn="ctr">
              <a:defRPr sz="2000"/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9EC4E16B-FE92-143B-DEFC-B35502BD2CD1}"/>
              </a:ext>
            </a:extLst>
          </p:cNvPr>
          <p:cNvSpPr/>
          <p:nvPr userDrawn="1"/>
        </p:nvSpPr>
        <p:spPr>
          <a:xfrm>
            <a:off x="1690688" y="1635616"/>
            <a:ext cx="4114800" cy="4000501"/>
          </a:xfrm>
          <a:prstGeom prst="roundRect">
            <a:avLst/>
          </a:prstGeom>
          <a:solidFill>
            <a:srgbClr val="F394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93CBE67-FC61-00AD-AFBD-125E8C0D69F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7376" y="1993102"/>
            <a:ext cx="3781425" cy="3477911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</a:t>
            </a:r>
            <a:endParaRPr lang="de-AT" dirty="0"/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0E8D10BF-FCDC-9929-FC23-79F22C9B16D6}"/>
              </a:ext>
            </a:extLst>
          </p:cNvPr>
          <p:cNvSpPr/>
          <p:nvPr userDrawn="1"/>
        </p:nvSpPr>
        <p:spPr>
          <a:xfrm>
            <a:off x="6096000" y="1635616"/>
            <a:ext cx="4114800" cy="4000500"/>
          </a:xfrm>
          <a:prstGeom prst="roundRect">
            <a:avLst/>
          </a:prstGeom>
          <a:solidFill>
            <a:srgbClr val="F394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F51FCE71-AF3A-2C23-F825-FBF594C5808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262688" y="1993498"/>
            <a:ext cx="3781425" cy="347751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</a:t>
            </a:r>
            <a:endParaRPr lang="de-AT" dirty="0"/>
          </a:p>
        </p:txBody>
      </p:sp>
      <p:sp>
        <p:nvSpPr>
          <p:cNvPr id="16" name="Inhaltsplatzhalter 15">
            <a:extLst>
              <a:ext uri="{FF2B5EF4-FFF2-40B4-BE49-F238E27FC236}">
                <a16:creationId xmlns:a16="http://schemas.microsoft.com/office/drawing/2014/main" id="{41DECCBD-6E08-2F9B-D59E-A858BC841E2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262688" y="808526"/>
            <a:ext cx="3781425" cy="8270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latin typeface="+mj-lt"/>
              </a:defRPr>
            </a:lvl1pPr>
            <a:lvl2pPr marL="457200" indent="0" algn="ctr">
              <a:buNone/>
              <a:defRPr>
                <a:latin typeface="+mj-lt"/>
              </a:defRPr>
            </a:lvl2pPr>
            <a:lvl3pPr marL="914400" indent="0" algn="ctr">
              <a:buNone/>
              <a:defRPr>
                <a:latin typeface="+mj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4" name="Grafik 3" descr="Ein Bild, das Text enthält.&#10;&#10;Automatisch generierte Beschreibung">
            <a:extLst>
              <a:ext uri="{FF2B5EF4-FFF2-40B4-BE49-F238E27FC236}">
                <a16:creationId xmlns:a16="http://schemas.microsoft.com/office/drawing/2014/main" id="{AA59B3CF-A133-69AF-5827-B5394AE08C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1006B47C-28E8-5B3C-BFF4-C12FF7EF8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Demografieberatung Digi+</a:t>
            </a:r>
            <a:endParaRPr lang="de-AT" dirty="0"/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142BF479-CFE4-3172-3C09-B96F6E2AD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078379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B6C196-F4CA-68EE-4682-385C49E6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58200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93CBE67-FC61-00AD-AFBD-125E8C0D69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1D39C65-A5E4-75CF-1E0C-9E1BCD1792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6334901-0987-C5AC-D407-391C5C496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 dirty="0"/>
          </a:p>
        </p:txBody>
      </p:sp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9CBF9F11-4132-9DFB-205F-BD38D4E6C2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8C98BF7D-4767-641C-E68C-5B33F57B6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130899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CEA99F-FEAD-C6CD-9E91-E0EE18012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8329612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F0322A7-AA17-7E67-35CB-22D6590041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4420606-9AA3-93B4-DAEB-79821905C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ADD1D7E-C883-C8C7-D1A4-80D98917AB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BC9E24C-77F8-DDA1-8553-6749B0FC81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9F3C645-1D49-EA3B-7207-4A0111CDC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 dirty="0"/>
          </a:p>
        </p:txBody>
      </p:sp>
      <p:pic>
        <p:nvPicPr>
          <p:cNvPr id="10" name="Grafik 9" descr="Ein Bild, das Text enthält.&#10;&#10;Automatisch generierte Beschreibung">
            <a:extLst>
              <a:ext uri="{FF2B5EF4-FFF2-40B4-BE49-F238E27FC236}">
                <a16:creationId xmlns:a16="http://schemas.microsoft.com/office/drawing/2014/main" id="{27B7ABF3-5CD7-4B47-A326-828E900423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55FF43F3-3984-B44D-8380-ADE8B0285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723467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E770AE-CC21-B54E-BCC0-E6D94478F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369300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6C7A89C-2B3B-8FAE-9B4E-89F0B6239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 dirty="0"/>
          </a:p>
        </p:txBody>
      </p:sp>
      <p:pic>
        <p:nvPicPr>
          <p:cNvPr id="6" name="Grafik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F42DC399-88C6-BDFB-6124-5FA9773FDA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A4BD0DEF-4ED5-1244-1C1F-F0DB2A79F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538001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443EA5B-73A5-7246-AC0D-99E9AC485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 dirty="0"/>
          </a:p>
        </p:txBody>
      </p:sp>
      <p:pic>
        <p:nvPicPr>
          <p:cNvPr id="5" name="Grafik 4" descr="Ein Bild, das Text enthält.&#10;&#10;Automatisch generierte Beschreibung">
            <a:extLst>
              <a:ext uri="{FF2B5EF4-FFF2-40B4-BE49-F238E27FC236}">
                <a16:creationId xmlns:a16="http://schemas.microsoft.com/office/drawing/2014/main" id="{E9323926-DE94-42D3-A1D6-41F27FC17C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AA74919D-C809-AB6D-A811-0779552D2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7964496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E3E2CC-70EB-C3C1-9576-4DC65F287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D11ED0F-7C34-2D79-3368-0FC15ABCD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B5665E1-C75A-5259-316A-2CE6880C3B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E312641-09D7-D1B9-D636-4FF329B2A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 dirty="0"/>
          </a:p>
        </p:txBody>
      </p:sp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192D0B76-04E6-AF90-29F5-844E43E9FC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1D6A816B-0A26-ADA7-EB52-92353C3AE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528304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F74F0-D31F-6D83-B72C-83BC4CD74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7399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88F6D5D-A560-ADB1-B673-97F8EA639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772C605-7744-66C2-F7DD-2B99891F4B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340100"/>
            <a:ext cx="3932237" cy="252888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8ADEC35-2DF7-7929-C6FE-3D451BFB6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 dirty="0"/>
          </a:p>
        </p:txBody>
      </p:sp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10E89EED-DBF0-143B-084B-59AB4896EE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C06ED1D3-3956-6EE7-5C27-5CC004C4D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7399584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4216D276-6B7A-0980-34E9-7820D94A9714}"/>
              </a:ext>
            </a:extLst>
          </p:cNvPr>
          <p:cNvSpPr/>
          <p:nvPr userDrawn="1"/>
        </p:nvSpPr>
        <p:spPr>
          <a:xfrm rot="16200000">
            <a:off x="-396140" y="295743"/>
            <a:ext cx="3764080" cy="708025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6D9753-4D04-2473-0E22-00CE1DCBA8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24500" y="3002756"/>
            <a:ext cx="5829300" cy="85248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de-DE" dirty="0"/>
              <a:t>Vorname Nachname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D8B3853-96B7-7FA5-87C4-EAEAD29D4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963986"/>
            <a:ext cx="5257800" cy="612775"/>
          </a:xfr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95432C-4AFB-F6A9-776D-24501BFB8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5FB0E-4B63-47FD-937C-4B994ACB8B58}" type="slidenum">
              <a:rPr lang="de-AT" smtClean="0"/>
              <a:t>‹Nr.›</a:t>
            </a:fld>
            <a:endParaRPr lang="de-AT" dirty="0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74E46C7C-C1A8-AB30-45E5-7DC1661FD55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96000" y="4576761"/>
            <a:ext cx="5257800" cy="612775"/>
          </a:xfr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9" name="Grafik 8" descr="Receiver Silhouette">
            <a:extLst>
              <a:ext uri="{FF2B5EF4-FFF2-40B4-BE49-F238E27FC236}">
                <a16:creationId xmlns:a16="http://schemas.microsoft.com/office/drawing/2014/main" id="{8B8E50C4-BAA8-C78F-2A00-673A159F80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24500" y="4036374"/>
            <a:ext cx="468000" cy="468000"/>
          </a:xfrm>
          <a:prstGeom prst="rect">
            <a:avLst/>
          </a:prstGeom>
        </p:spPr>
      </p:pic>
      <p:pic>
        <p:nvPicPr>
          <p:cNvPr id="11" name="Grafik 10" descr="Umschlag Silhouette">
            <a:extLst>
              <a:ext uri="{FF2B5EF4-FFF2-40B4-BE49-F238E27FC236}">
                <a16:creationId xmlns:a16="http://schemas.microsoft.com/office/drawing/2014/main" id="{7C065B97-F3C5-D38C-E906-B994B1CAF9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24500" y="4649149"/>
            <a:ext cx="468000" cy="468000"/>
          </a:xfrm>
          <a:prstGeom prst="rect">
            <a:avLst/>
          </a:prstGeom>
        </p:spPr>
      </p:pic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AC9A7380-97BA-E9D4-314B-396A988FB7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85900" y="2215868"/>
            <a:ext cx="3240000" cy="3240000"/>
          </a:xfrm>
          <a:prstGeom prst="ellipse">
            <a:avLst/>
          </a:prstGeom>
          <a:ln w="3175">
            <a:solidFill>
              <a:schemeClr val="accent3"/>
            </a:solidFill>
          </a:ln>
        </p:spPr>
        <p:txBody>
          <a:bodyPr/>
          <a:lstStyle/>
          <a:p>
            <a:endParaRPr lang="de-AT" dirty="0"/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2A376F9A-24AE-B0E0-62FD-8E0CD7322A1C}"/>
              </a:ext>
            </a:extLst>
          </p:cNvPr>
          <p:cNvSpPr/>
          <p:nvPr userDrawn="1"/>
        </p:nvSpPr>
        <p:spPr>
          <a:xfrm rot="16200000">
            <a:off x="7983049" y="-4026392"/>
            <a:ext cx="365126" cy="805278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EE800DFD-19A2-1FC4-3ED8-B45FF85FE8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22" y="577878"/>
            <a:ext cx="4185178" cy="980633"/>
          </a:xfrm>
          <a:prstGeom prst="rect">
            <a:avLst/>
          </a:prstGeom>
        </p:spPr>
      </p:pic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586218CF-7490-F28D-F025-43AEAE5EB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Demografieberatung Digi+</a:t>
            </a:r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7A0B947-F507-1B6F-4C88-27D536D3AB7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24500" y="596371"/>
            <a:ext cx="5890822" cy="613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3061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557" y="272361"/>
            <a:ext cx="6486011" cy="68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58F5D3-696F-4784-84CA-AC11423F733D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51521" y="992324"/>
            <a:ext cx="11520000" cy="540000"/>
          </a:xfrm>
          <a:prstGeom prst="rect">
            <a:avLst/>
          </a:prstGeom>
        </p:spPr>
        <p:txBody>
          <a:bodyPr lIns="36000" tIns="36000" rIns="36000" bIns="36000">
            <a:noAutofit/>
          </a:bodyPr>
          <a:lstStyle>
            <a:lvl1pPr marL="0" indent="0">
              <a:spcAft>
                <a:spcPts val="0"/>
              </a:spcAft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add</a:t>
            </a:r>
            <a:r>
              <a:rPr lang="de-DE" noProof="0" dirty="0"/>
              <a:t> </a:t>
            </a:r>
            <a:r>
              <a:rPr lang="de-DE" noProof="0" dirty="0" err="1"/>
              <a:t>subtitle</a:t>
            </a:r>
            <a:endParaRPr lang="de-DE" noProof="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351521" y="1563753"/>
            <a:ext cx="11520000" cy="489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pic>
        <p:nvPicPr>
          <p:cNvPr id="3" name="Grafik 2" descr="Ein Bild, das Text enthält.&#10;&#10;Automatisch generierte Beschreibung">
            <a:extLst>
              <a:ext uri="{FF2B5EF4-FFF2-40B4-BE49-F238E27FC236}">
                <a16:creationId xmlns:a16="http://schemas.microsoft.com/office/drawing/2014/main" id="{856C816E-B27A-8808-A451-5A655504EC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787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ABEC13F-F1FC-A28A-F7D0-E6F8FAE1C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640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4DE601D-BC85-66CC-157D-A04DD8958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DF61C3FC-DF98-23D7-0131-D8AA23950D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 anchor="ctr"/>
          <a:lstStyle>
            <a:lvl1pPr algn="l">
              <a:defRPr sz="1100"/>
            </a:lvl1pPr>
          </a:lstStyle>
          <a:p>
            <a:r>
              <a:rPr lang="de-DE" dirty="0"/>
              <a:t>Demografieberatung Digi+</a:t>
            </a:r>
            <a:endParaRPr lang="de-AT" dirty="0"/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2A665A70-7701-D09C-5252-B13B645ADC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100"/>
            </a:lvl1pPr>
          </a:lstStyle>
          <a:p>
            <a:fld id="{5355FB0E-4B63-47FD-937C-4B994ACB8B58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91333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63" r:id="rId5"/>
    <p:sldLayoutId id="2147483661" r:id="rId6"/>
    <p:sldLayoutId id="2147483664" r:id="rId7"/>
    <p:sldLayoutId id="2147483652" r:id="rId8"/>
    <p:sldLayoutId id="214748366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65" r:id="rId15"/>
    <p:sldLayoutId id="2147483666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hyperlink" Target="https://www.statistik.at/fileadmin/announcement/2025/05/20250515KI_AnalyseEN.pdf?utm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4" Type="http://schemas.openxmlformats.org/officeDocument/2006/relationships/hyperlink" Target="https://www.statistik.at/fileadmin/announcement/2025/05/20250515KI_AnalyseEN.pdf?utm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hyperlink" Target="https://www.statistik.at/fileadmin/announcement/2025/05/20250515KI_AnalyseEN.pdf?utm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3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15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sv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6q_ZIydZva8?list=PLRL7CRmGXKgGxIOl07u1S7HhOouCBYTyI" TargetMode="External"/><Relationship Id="rId4" Type="http://schemas.openxmlformats.org/officeDocument/2006/relationships/hyperlink" Target="https://www.rtr.at/ki-servicestelle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ko.at/digitalisierung/ai-act-eu" TargetMode="External"/><Relationship Id="rId7" Type="http://schemas.openxmlformats.org/officeDocument/2006/relationships/hyperlink" Target="https://www.wko.at/digitalisierung/kuenstliche-intelligenz" TargetMode="External"/><Relationship Id="rId2" Type="http://schemas.openxmlformats.org/officeDocument/2006/relationships/hyperlink" Target="https://www.rtr.at/rtr/service/ki-servicestelle/ki-servicestelle.de.html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digital-strategy.ec.europa.eu/en/policies/eu-icons-labelling-ai-generated-content" TargetMode="External"/><Relationship Id="rId5" Type="http://schemas.openxmlformats.org/officeDocument/2006/relationships/hyperlink" Target="https://www.wko.at/digitalisierung/ki-guidelines/transparenz-und-kennzeichnungen" TargetMode="External"/><Relationship Id="rId4" Type="http://schemas.openxmlformats.org/officeDocument/2006/relationships/hyperlink" Target="https://www.usp.gv.at/aktuelles/newsliste/ai-act-was-unternehmen-jetzt-wissen-muessen.html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linesicherheit.gv.at/Services/Technologie-Schwerpunkte/KI-und-IT-Security/Kuenstliche-Intelligenz-im-Spannungsfeld-der-IT-Sicherheit.html" TargetMode="External"/><Relationship Id="rId2" Type="http://schemas.openxmlformats.org/officeDocument/2006/relationships/hyperlink" Target="https://www.youtube.com/watch?v=itayD11rOkQ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svg"/><Relationship Id="rId4" Type="http://schemas.openxmlformats.org/officeDocument/2006/relationships/hyperlink" Target="https://www2.deloitte.com/content/dam/Deloitte/at/Documents/presse/at-deloitte-studie-digitalisierung-arbeitswelt-2023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platzhalter 6" descr="Ein Bild, das Text, Person, computer, Tisch enthält.&#10;&#10;Automatisch generierte Beschreibung">
            <a:extLst>
              <a:ext uri="{FF2B5EF4-FFF2-40B4-BE49-F238E27FC236}">
                <a16:creationId xmlns:a16="http://schemas.microsoft.com/office/drawing/2014/main" id="{598C2F92-707B-9AAA-840E-C15CDDE8F3F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4" r="10236"/>
          <a:stretch/>
        </p:blipFill>
        <p:spPr>
          <a:xfrm>
            <a:off x="7174100" y="189000"/>
            <a:ext cx="6480000" cy="6480000"/>
          </a:xfr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986DB50-726E-80EC-0DB6-B5870B2214E4}"/>
              </a:ext>
            </a:extLst>
          </p:cNvPr>
          <p:cNvSpPr txBox="1">
            <a:spLocks/>
          </p:cNvSpPr>
          <p:nvPr/>
        </p:nvSpPr>
        <p:spPr>
          <a:xfrm>
            <a:off x="662573" y="1925053"/>
            <a:ext cx="6511527" cy="17614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accent2"/>
                </a:solidFill>
                <a:latin typeface="Verdana Pro Black" panose="020B0A04030504040204" pitchFamily="34" charset="0"/>
                <a:ea typeface="+mj-ea"/>
                <a:cs typeface="+mj-cs"/>
              </a:defRPr>
            </a:lvl1pPr>
          </a:lstStyle>
          <a:p>
            <a:r>
              <a:rPr lang="de-DE" dirty="0"/>
              <a:t>Umgang mit KI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A76E7D5-097E-AE6F-7AEB-18F92DF716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4100" y="3544747"/>
            <a:ext cx="6037262" cy="1353894"/>
          </a:xfrm>
        </p:spPr>
        <p:txBody>
          <a:bodyPr>
            <a:normAutofit/>
          </a:bodyPr>
          <a:lstStyle/>
          <a:p>
            <a:r>
              <a:rPr lang="de-DE" sz="2800" dirty="0"/>
              <a:t>Einführung und Leitfaden für Geschäftsführungen</a:t>
            </a:r>
          </a:p>
        </p:txBody>
      </p:sp>
    </p:spTree>
    <p:extLst>
      <p:ext uri="{BB962C8B-B14F-4D97-AF65-F5344CB8AC3E}">
        <p14:creationId xmlns:p14="http://schemas.microsoft.com/office/powerpoint/2010/main" val="325851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utoShape 6"/>
          <p:cNvSpPr>
            <a:spLocks noChangeArrowheads="1"/>
          </p:cNvSpPr>
          <p:nvPr/>
        </p:nvSpPr>
        <p:spPr bwMode="auto">
          <a:xfrm>
            <a:off x="536519" y="1622187"/>
            <a:ext cx="8578904" cy="1342754"/>
          </a:xfrm>
          <a:prstGeom prst="homePlate">
            <a:avLst>
              <a:gd name="adj" fmla="val 33889"/>
            </a:avLst>
          </a:prstGeom>
          <a:solidFill>
            <a:schemeClr val="bg1">
              <a:lumMod val="95000"/>
            </a:schemeClr>
          </a:solidFill>
          <a:ln w="12700" algn="ctr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square" lIns="36000" tIns="36000" rIns="36000" bIns="36000" anchor="t">
            <a:noAutofit/>
          </a:bodyPr>
          <a:lstStyle/>
          <a:p>
            <a:pPr>
              <a:defRPr/>
            </a:pPr>
            <a:r>
              <a:rPr lang="de-DE" dirty="0">
                <a:solidFill>
                  <a:sysClr val="windowText" lastClr="000000"/>
                </a:solidFill>
                <a:ea typeface="ＭＳ Ｐゴシック" pitchFamily="50" charset="-128"/>
              </a:rPr>
              <a:t>KI gibt es nicht erst seit Kurzem…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58F5D3-696F-4784-84CA-AC11423F733D}" type="slidenum">
              <a:rPr lang="de-AT" smtClean="0"/>
              <a:pPr/>
              <a:t>2</a:t>
            </a:fld>
            <a:endParaRPr lang="de-AT"/>
          </a:p>
        </p:txBody>
      </p:sp>
      <p:sp>
        <p:nvSpPr>
          <p:cNvPr id="9" name="Rectangle 8"/>
          <p:cNvSpPr/>
          <p:nvPr/>
        </p:nvSpPr>
        <p:spPr bwMode="auto">
          <a:xfrm>
            <a:off x="536519" y="3349399"/>
            <a:ext cx="1962923" cy="3000824"/>
          </a:xfrm>
          <a:prstGeom prst="rect">
            <a:avLst/>
          </a:prstGeom>
          <a:solidFill>
            <a:srgbClr val="FFFFFF">
              <a:alpha val="89804"/>
            </a:srgbClr>
          </a:solidFill>
          <a:ln w="9525" cap="flat" cmpd="sng" algn="ctr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6000">
                  <a:schemeClr val="accent3">
                    <a:lumMod val="60000"/>
                    <a:lumOff val="40000"/>
                  </a:schemeClr>
                </a:gs>
              </a:gsLst>
              <a:lin ang="16200000" scaled="0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72000" rIns="36000" bIns="7200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600" dirty="0"/>
              <a:t>Begriff „</a:t>
            </a:r>
            <a:r>
              <a:rPr lang="de-DE" sz="1600" dirty="0" err="1"/>
              <a:t>artificial</a:t>
            </a:r>
            <a:r>
              <a:rPr lang="de-DE" sz="1600" dirty="0"/>
              <a:t> </a:t>
            </a:r>
            <a:r>
              <a:rPr lang="de-DE" sz="1600" dirty="0" err="1"/>
              <a:t>intelligence</a:t>
            </a:r>
            <a:r>
              <a:rPr lang="de-DE" sz="1600" dirty="0"/>
              <a:t>“ wird bei universitärem Workshop erstmals verwendet </a:t>
            </a:r>
          </a:p>
          <a:p>
            <a:pPr algn="ctr"/>
            <a:r>
              <a:rPr lang="de-DE" sz="1600" dirty="0"/>
              <a:t>-</a:t>
            </a:r>
          </a:p>
          <a:p>
            <a:pPr algn="ctr"/>
            <a:r>
              <a:rPr lang="de-DE" sz="1600" dirty="0"/>
              <a:t>Potenzial intelligenter Maschinen wird stark überschätzt</a:t>
            </a:r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4664978" y="2021996"/>
            <a:ext cx="2340000" cy="936000"/>
          </a:xfrm>
          <a:prstGeom prst="chevron">
            <a:avLst>
              <a:gd name="adj" fmla="val 36855"/>
            </a:avLst>
          </a:prstGeom>
          <a:solidFill>
            <a:schemeClr val="accent3"/>
          </a:solidFill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 wrap="square" lIns="36000" tIns="36000" rIns="36000" bIns="36000" anchor="ctr">
            <a:noAutofit/>
          </a:bodyPr>
          <a:lstStyle/>
          <a:p>
            <a:pPr>
              <a:defRPr/>
            </a:pPr>
            <a:r>
              <a:rPr lang="de-DE" sz="1700" b="1" dirty="0" err="1">
                <a:solidFill>
                  <a:schemeClr val="bg1"/>
                </a:solidFill>
                <a:latin typeface="+mj-lt"/>
                <a:ea typeface="ＭＳ Ｐゴシック" pitchFamily="50" charset="-128"/>
              </a:rPr>
              <a:t>Rebirth</a:t>
            </a:r>
            <a:r>
              <a:rPr lang="de-DE" sz="1700" b="1" dirty="0">
                <a:solidFill>
                  <a:schemeClr val="bg1"/>
                </a:solidFill>
                <a:latin typeface="+mj-lt"/>
                <a:ea typeface="ＭＳ Ｐゴシック" pitchFamily="50" charset="-128"/>
              </a:rPr>
              <a:t> </a:t>
            </a:r>
            <a:r>
              <a:rPr lang="de-DE" sz="1700" b="1" dirty="0" err="1">
                <a:solidFill>
                  <a:schemeClr val="bg1"/>
                </a:solidFill>
                <a:latin typeface="+mj-lt"/>
                <a:ea typeface="ＭＳ Ｐゴシック" pitchFamily="50" charset="-128"/>
              </a:rPr>
              <a:t>of</a:t>
            </a:r>
            <a:r>
              <a:rPr lang="de-DE" sz="1700" b="1" dirty="0">
                <a:solidFill>
                  <a:schemeClr val="bg1"/>
                </a:solidFill>
                <a:latin typeface="+mj-lt"/>
                <a:ea typeface="ＭＳ Ｐゴシック" pitchFamily="50" charset="-128"/>
              </a:rPr>
              <a:t> AI</a:t>
            </a:r>
          </a:p>
        </p:txBody>
      </p:sp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6729208" y="2021996"/>
            <a:ext cx="2516125" cy="936000"/>
          </a:xfrm>
          <a:prstGeom prst="chevron">
            <a:avLst>
              <a:gd name="adj" fmla="val 36855"/>
            </a:avLst>
          </a:prstGeom>
          <a:solidFill>
            <a:schemeClr val="accent3"/>
          </a:solidFill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 wrap="square" lIns="36000" tIns="36000" rIns="36000" bIns="36000" anchor="ctr">
            <a:noAutofit/>
          </a:bodyPr>
          <a:lstStyle/>
          <a:p>
            <a:pPr>
              <a:defRPr/>
            </a:pPr>
            <a:r>
              <a:rPr lang="de-DE" sz="1700" b="1" dirty="0">
                <a:solidFill>
                  <a:schemeClr val="bg1"/>
                </a:solidFill>
                <a:latin typeface="+mj-lt"/>
                <a:ea typeface="ＭＳ Ｐゴシック" pitchFamily="50" charset="-128"/>
              </a:rPr>
              <a:t>KI-Systeme übertreffen Menschen</a:t>
            </a:r>
          </a:p>
        </p:txBody>
      </p:sp>
      <p:sp>
        <p:nvSpPr>
          <p:cNvPr id="12" name="AutoShape 6"/>
          <p:cNvSpPr>
            <a:spLocks noChangeArrowheads="1"/>
          </p:cNvSpPr>
          <p:nvPr/>
        </p:nvSpPr>
        <p:spPr bwMode="auto">
          <a:xfrm>
            <a:off x="536519" y="2021996"/>
            <a:ext cx="2353587" cy="936000"/>
          </a:xfrm>
          <a:prstGeom prst="homePlate">
            <a:avLst>
              <a:gd name="adj" fmla="val 38784"/>
            </a:avLst>
          </a:prstGeom>
          <a:solidFill>
            <a:schemeClr val="accent3"/>
          </a:solidFill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 wrap="square" lIns="36000" tIns="36000" rIns="36000" bIns="36000" anchor="ctr">
            <a:noAutofit/>
          </a:bodyPr>
          <a:lstStyle/>
          <a:p>
            <a:pPr>
              <a:defRPr/>
            </a:pPr>
            <a:r>
              <a:rPr lang="de-DE" b="1" dirty="0">
                <a:solidFill>
                  <a:schemeClr val="bg1"/>
                </a:solidFill>
                <a:latin typeface="+mj-lt"/>
                <a:ea typeface="ＭＳ Ｐゴシック" pitchFamily="50" charset="-128"/>
              </a:rPr>
              <a:t>Dartmouth Conference</a:t>
            </a: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>
            <a:off x="2600749" y="2021996"/>
            <a:ext cx="2340000" cy="936000"/>
          </a:xfrm>
          <a:prstGeom prst="chevron">
            <a:avLst>
              <a:gd name="adj" fmla="val 36855"/>
            </a:avLst>
          </a:prstGeom>
          <a:solidFill>
            <a:schemeClr val="accent3"/>
          </a:solidFill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 wrap="square" lIns="36000" tIns="36000" rIns="36000" bIns="36000" anchor="ctr">
            <a:noAutofit/>
          </a:bodyPr>
          <a:lstStyle/>
          <a:p>
            <a:pPr>
              <a:defRPr/>
            </a:pPr>
            <a:r>
              <a:rPr lang="de-DE" b="1" dirty="0">
                <a:solidFill>
                  <a:schemeClr val="bg1"/>
                </a:solidFill>
                <a:latin typeface="+mj-lt"/>
                <a:ea typeface="ＭＳ Ｐゴシック" pitchFamily="50" charset="-128"/>
              </a:rPr>
              <a:t>ELIZA</a:t>
            </a:r>
          </a:p>
        </p:txBody>
      </p:sp>
      <p:sp>
        <p:nvSpPr>
          <p:cNvPr id="23" name="Rectangle 22"/>
          <p:cNvSpPr/>
          <p:nvPr/>
        </p:nvSpPr>
        <p:spPr bwMode="auto">
          <a:xfrm>
            <a:off x="2600749" y="3357805"/>
            <a:ext cx="1970292" cy="2991599"/>
          </a:xfrm>
          <a:prstGeom prst="rect">
            <a:avLst/>
          </a:prstGeom>
          <a:solidFill>
            <a:srgbClr val="FFFFFF">
              <a:alpha val="89804"/>
            </a:srgbClr>
          </a:solidFill>
          <a:ln w="9525" cap="flat" cmpd="sng" algn="ctr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6000">
                  <a:schemeClr val="accent3">
                    <a:lumMod val="60000"/>
                    <a:lumOff val="40000"/>
                  </a:schemeClr>
                </a:gs>
              </a:gsLst>
              <a:lin ang="16200000" scaled="0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72000" rIns="36000" bIns="7200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600" i="0" dirty="0">
                <a:effectLst/>
              </a:rPr>
              <a:t>Mit ELIZA wird der erste Chatbot von Joseph </a:t>
            </a:r>
            <a:r>
              <a:rPr lang="de-DE" sz="1600" i="0" dirty="0" err="1">
                <a:effectLst/>
              </a:rPr>
              <a:t>Weizenbaumer</a:t>
            </a:r>
            <a:r>
              <a:rPr lang="de-DE" sz="1600" i="0" dirty="0">
                <a:effectLst/>
              </a:rPr>
              <a:t> am MIT entwickelt</a:t>
            </a:r>
            <a:endParaRPr lang="de-DE" sz="1600" dirty="0"/>
          </a:p>
        </p:txBody>
      </p:sp>
      <p:sp>
        <p:nvSpPr>
          <p:cNvPr id="24" name="Rectangle 23"/>
          <p:cNvSpPr/>
          <p:nvPr/>
        </p:nvSpPr>
        <p:spPr bwMode="auto">
          <a:xfrm>
            <a:off x="4664979" y="3356908"/>
            <a:ext cx="1962924" cy="3000824"/>
          </a:xfrm>
          <a:prstGeom prst="rect">
            <a:avLst/>
          </a:prstGeom>
          <a:solidFill>
            <a:srgbClr val="FFFFFF">
              <a:alpha val="89804"/>
            </a:srgbClr>
          </a:solidFill>
          <a:ln w="9525" cap="flat" cmpd="sng" algn="ctr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6000">
                  <a:schemeClr val="accent3">
                    <a:lumMod val="60000"/>
                    <a:lumOff val="40000"/>
                  </a:schemeClr>
                </a:gs>
              </a:gsLst>
              <a:lin ang="16200000" scaled="0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72000" rIns="36000" bIns="7200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600" dirty="0"/>
              <a:t>Dem Gehirn nachempfundene  künstliche neuronale Netze werden von </a:t>
            </a:r>
            <a:r>
              <a:rPr lang="de-DE" sz="1600" dirty="0">
                <a:latin typeface="kleine_sans"/>
              </a:rPr>
              <a:t> </a:t>
            </a:r>
            <a:endParaRPr lang="de-DE" sz="1600" dirty="0"/>
          </a:p>
          <a:p>
            <a:pPr algn="ctr"/>
            <a:r>
              <a:rPr lang="de-DE" sz="1600" b="0" i="0" dirty="0">
                <a:effectLst/>
              </a:rPr>
              <a:t>Forschenden vermehrt eingesetzt, um Daten und Texte zu verarbeiten</a:t>
            </a:r>
          </a:p>
          <a:p>
            <a:pPr algn="ctr"/>
            <a:endParaRPr lang="de-DE" sz="1600" dirty="0"/>
          </a:p>
        </p:txBody>
      </p:sp>
      <p:sp>
        <p:nvSpPr>
          <p:cNvPr id="25" name="Rectangle 24"/>
          <p:cNvSpPr/>
          <p:nvPr/>
        </p:nvSpPr>
        <p:spPr bwMode="auto">
          <a:xfrm>
            <a:off x="6729209" y="3357805"/>
            <a:ext cx="2173491" cy="2991599"/>
          </a:xfrm>
          <a:prstGeom prst="rect">
            <a:avLst/>
          </a:prstGeom>
          <a:solidFill>
            <a:srgbClr val="FFFFFF">
              <a:alpha val="89804"/>
            </a:srgbClr>
          </a:solidFill>
          <a:ln w="9525" cap="flat" cmpd="sng" algn="ctr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6000">
                  <a:schemeClr val="accent3">
                    <a:lumMod val="60000"/>
                    <a:lumOff val="40000"/>
                  </a:schemeClr>
                </a:gs>
              </a:gsLst>
              <a:lin ang="16200000" scaled="0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72000" rIns="36000" bIns="72000" numCol="1" rtlCol="0" anchor="ctr" anchorCtr="0" compatLnSpc="1">
            <a:prstTxWarp prst="textNoShape">
              <a:avLst/>
            </a:prstTxWarp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de-DE" sz="1600" i="0" dirty="0">
                <a:effectLst/>
                <a:latin typeface="+mj-lt"/>
              </a:rPr>
              <a:t>1997</a:t>
            </a:r>
            <a:r>
              <a:rPr lang="de-DE" sz="1600" b="0" i="0" dirty="0">
                <a:effectLst/>
              </a:rPr>
              <a:t> </a:t>
            </a:r>
          </a:p>
          <a:p>
            <a:pPr algn="ctr"/>
            <a:r>
              <a:rPr lang="de-DE" sz="1600" b="0" i="0" dirty="0">
                <a:effectLst/>
              </a:rPr>
              <a:t>IBMs  „Deep Blue“ besiegt Schach-Weltmeister Garri Kasparow.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de-DE" sz="1600" i="0" dirty="0">
                <a:effectLst/>
                <a:latin typeface="+mj-lt"/>
              </a:rPr>
              <a:t>2018</a:t>
            </a:r>
            <a:endParaRPr lang="de-DE" sz="1600" dirty="0">
              <a:latin typeface="+mj-lt"/>
            </a:endParaRPr>
          </a:p>
          <a:p>
            <a:pPr algn="ctr"/>
            <a:r>
              <a:rPr lang="de-DE" sz="1600" b="0" i="0" dirty="0">
                <a:effectLst/>
              </a:rPr>
              <a:t>„</a:t>
            </a:r>
            <a:r>
              <a:rPr lang="de-DE" sz="1600" b="0" i="0" dirty="0" err="1">
                <a:effectLst/>
              </a:rPr>
              <a:t>AlphaFold</a:t>
            </a:r>
            <a:r>
              <a:rPr lang="de-DE" sz="1600" b="0" i="0" dirty="0">
                <a:effectLst/>
              </a:rPr>
              <a:t>“ löst jahrzehntelang</a:t>
            </a:r>
            <a:r>
              <a:rPr lang="de-DE" sz="1600" dirty="0"/>
              <a:t> bestehendes</a:t>
            </a:r>
            <a:r>
              <a:rPr lang="de-DE" sz="1600" b="0" i="0" dirty="0">
                <a:effectLst/>
              </a:rPr>
              <a:t> Problem  der Molekularbiologie</a:t>
            </a:r>
            <a:endParaRPr lang="de-DE" sz="1600" dirty="0"/>
          </a:p>
        </p:txBody>
      </p:sp>
      <p:sp>
        <p:nvSpPr>
          <p:cNvPr id="31" name="AutoShape 5"/>
          <p:cNvSpPr>
            <a:spLocks noChangeArrowheads="1"/>
          </p:cNvSpPr>
          <p:nvPr/>
        </p:nvSpPr>
        <p:spPr bwMode="auto">
          <a:xfrm>
            <a:off x="8996636" y="2021996"/>
            <a:ext cx="2340000" cy="936000"/>
          </a:xfrm>
          <a:prstGeom prst="chevron">
            <a:avLst>
              <a:gd name="adj" fmla="val 36855"/>
            </a:avLst>
          </a:prstGeom>
          <a:solidFill>
            <a:schemeClr val="accent3">
              <a:alpha val="65000"/>
            </a:schemeClr>
          </a:solidFill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 wrap="square" lIns="36000" tIns="36000" rIns="36000" bIns="36000" anchor="ctr">
            <a:noAutofit/>
          </a:bodyPr>
          <a:lstStyle/>
          <a:p>
            <a:pPr>
              <a:defRPr/>
            </a:pPr>
            <a:r>
              <a:rPr lang="de-DE" b="1" dirty="0">
                <a:solidFill>
                  <a:schemeClr val="bg1"/>
                </a:solidFill>
                <a:latin typeface="+mj-lt"/>
                <a:ea typeface="ＭＳ Ｐゴシック" pitchFamily="50" charset="-128"/>
              </a:rPr>
              <a:t>Aktueller Hype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8996638" y="3468975"/>
            <a:ext cx="1980000" cy="2868167"/>
          </a:xfrm>
          <a:prstGeom prst="rect">
            <a:avLst/>
          </a:prstGeom>
          <a:solidFill>
            <a:srgbClr val="FFFFFF">
              <a:alpha val="89804"/>
            </a:srgbClr>
          </a:solidFill>
          <a:ln w="9525" cap="flat" cmpd="sng" algn="ctr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6000">
                  <a:schemeClr val="accent3">
                    <a:lumMod val="60000"/>
                    <a:lumOff val="40000"/>
                  </a:schemeClr>
                </a:gs>
              </a:gsLst>
              <a:lin ang="16200000" scaled="0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72000" rIns="36000" bIns="72000" numCol="1" rtlCol="0" anchor="ctr" anchorCtr="0" compatLnSpc="1">
            <a:prstTxWarp prst="textNoShape">
              <a:avLst/>
            </a:prstTxWarp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de-DE" sz="1600" i="0" dirty="0">
                <a:effectLst/>
                <a:latin typeface="+mj-lt"/>
              </a:rPr>
              <a:t>2023</a:t>
            </a:r>
            <a:r>
              <a:rPr lang="de-DE" sz="1600" b="0" i="0" dirty="0">
                <a:effectLst/>
              </a:rPr>
              <a:t> </a:t>
            </a:r>
          </a:p>
          <a:p>
            <a:pPr algn="ctr"/>
            <a:r>
              <a:rPr lang="de-DE" sz="1600" b="0" i="0" dirty="0">
                <a:effectLst/>
              </a:rPr>
              <a:t>ChatGPT wächst so schnell wie keine andere Anwendung zuvor. Nach fünf Tagen zählt der Bot eine Million User*innen, im Jänner 2023 sind es 100 Millionen</a:t>
            </a:r>
            <a:endParaRPr lang="de-DE" sz="1600" dirty="0"/>
          </a:p>
        </p:txBody>
      </p:sp>
      <p:sp>
        <p:nvSpPr>
          <p:cNvPr id="2" name="Fußzeilenplatzhalter 5">
            <a:extLst>
              <a:ext uri="{FF2B5EF4-FFF2-40B4-BE49-F238E27FC236}">
                <a16:creationId xmlns:a16="http://schemas.microsoft.com/office/drawing/2014/main" id="{681CCF1B-D6D3-A38B-A68D-F5BE1D4CBBC5}"/>
              </a:ext>
            </a:extLst>
          </p:cNvPr>
          <p:cNvSpPr txBox="1">
            <a:spLocks/>
          </p:cNvSpPr>
          <p:nvPr/>
        </p:nvSpPr>
        <p:spPr>
          <a:xfrm>
            <a:off x="838200" y="6385469"/>
            <a:ext cx="4114800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dirty="0"/>
              <a:t>Demografieberatung Digi+</a:t>
            </a:r>
            <a:endParaRPr lang="de-AT" dirty="0"/>
          </a:p>
        </p:txBody>
      </p:sp>
      <p:sp>
        <p:nvSpPr>
          <p:cNvPr id="26" name="Rectangle 31">
            <a:extLst>
              <a:ext uri="{FF2B5EF4-FFF2-40B4-BE49-F238E27FC236}">
                <a16:creationId xmlns:a16="http://schemas.microsoft.com/office/drawing/2014/main" id="{BE90724C-052E-1A19-2460-D73181C977B7}"/>
              </a:ext>
            </a:extLst>
          </p:cNvPr>
          <p:cNvSpPr/>
          <p:nvPr/>
        </p:nvSpPr>
        <p:spPr bwMode="auto">
          <a:xfrm>
            <a:off x="8996636" y="3009744"/>
            <a:ext cx="1980000" cy="407483"/>
          </a:xfrm>
          <a:prstGeom prst="rect">
            <a:avLst/>
          </a:prstGeom>
          <a:solidFill>
            <a:srgbClr val="FFFFFF">
              <a:alpha val="89804"/>
            </a:srgbClr>
          </a:solidFill>
          <a:ln w="9525" cap="flat" cmpd="sng" algn="ctr">
            <a:solidFill>
              <a:schemeClr val="accent3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72000" rIns="36000" bIns="72000" numCol="1" rtlCol="0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80000"/>
              </a:lnSpc>
            </a:pPr>
            <a:r>
              <a:rPr lang="de-DE" sz="1600" i="0" dirty="0">
                <a:solidFill>
                  <a:schemeClr val="tx2"/>
                </a:solidFill>
                <a:effectLst/>
                <a:latin typeface="+mj-lt"/>
              </a:rPr>
              <a:t>Heute</a:t>
            </a:r>
          </a:p>
        </p:txBody>
      </p:sp>
      <p:sp>
        <p:nvSpPr>
          <p:cNvPr id="33" name="Titel 2">
            <a:extLst>
              <a:ext uri="{FF2B5EF4-FFF2-40B4-BE49-F238E27FC236}">
                <a16:creationId xmlns:a16="http://schemas.microsoft.com/office/drawing/2014/main" id="{03B3C29F-7313-B2B2-4B6D-7D2AB979537C}"/>
              </a:ext>
            </a:extLst>
          </p:cNvPr>
          <p:cNvSpPr txBox="1">
            <a:spLocks/>
          </p:cNvSpPr>
          <p:nvPr/>
        </p:nvSpPr>
        <p:spPr>
          <a:xfrm>
            <a:off x="612578" y="260225"/>
            <a:ext cx="6371921" cy="13427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3600" dirty="0">
                <a:solidFill>
                  <a:schemeClr val="accent2"/>
                </a:solidFill>
              </a:rPr>
              <a:t>Kurze Geschichte künstlicher Intelligenz</a:t>
            </a:r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391A615-766C-28A6-E4C3-1FF02C79BE6B}"/>
              </a:ext>
            </a:extLst>
          </p:cNvPr>
          <p:cNvSpPr/>
          <p:nvPr/>
        </p:nvSpPr>
        <p:spPr bwMode="auto">
          <a:xfrm>
            <a:off x="536519" y="3003041"/>
            <a:ext cx="1980000" cy="461912"/>
          </a:xfrm>
          <a:prstGeom prst="rect">
            <a:avLst/>
          </a:prstGeom>
          <a:gradFill flip="none" rotWithShape="1">
            <a:gsLst>
              <a:gs pos="77000">
                <a:srgbClr val="F9C7A1"/>
              </a:gs>
              <a:gs pos="0">
                <a:schemeClr val="accent3"/>
              </a:gs>
              <a:gs pos="100000">
                <a:schemeClr val="bg1"/>
              </a:gs>
            </a:gsLst>
            <a:lin ang="54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72000" rIns="36000" bIns="72000" numCol="1" rtlCol="0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80000"/>
              </a:lnSpc>
            </a:pPr>
            <a:r>
              <a:rPr lang="de-DE" sz="1600" dirty="0">
                <a:solidFill>
                  <a:schemeClr val="bg1"/>
                </a:solidFill>
                <a:latin typeface="+mj-lt"/>
              </a:rPr>
              <a:t>1956</a:t>
            </a:r>
          </a:p>
        </p:txBody>
      </p:sp>
      <p:sp>
        <p:nvSpPr>
          <p:cNvPr id="6" name="Rectangle 22">
            <a:extLst>
              <a:ext uri="{FF2B5EF4-FFF2-40B4-BE49-F238E27FC236}">
                <a16:creationId xmlns:a16="http://schemas.microsoft.com/office/drawing/2014/main" id="{14FEED89-CA5E-4193-80AC-D7520867DCA5}"/>
              </a:ext>
            </a:extLst>
          </p:cNvPr>
          <p:cNvSpPr/>
          <p:nvPr/>
        </p:nvSpPr>
        <p:spPr bwMode="auto">
          <a:xfrm>
            <a:off x="2600749" y="3009743"/>
            <a:ext cx="1980000" cy="460493"/>
          </a:xfrm>
          <a:prstGeom prst="rect">
            <a:avLst/>
          </a:prstGeom>
          <a:gradFill flip="none" rotWithShape="1">
            <a:gsLst>
              <a:gs pos="77000">
                <a:srgbClr val="F9C7A1"/>
              </a:gs>
              <a:gs pos="0">
                <a:schemeClr val="accent3"/>
              </a:gs>
              <a:gs pos="100000">
                <a:schemeClr val="bg1"/>
              </a:gs>
            </a:gsLst>
            <a:lin ang="54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72000" rIns="36000" bIns="72000" numCol="1" rtlCol="0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80000"/>
              </a:lnSpc>
            </a:pPr>
            <a:r>
              <a:rPr lang="de-DE" sz="1600" i="0" dirty="0">
                <a:solidFill>
                  <a:schemeClr val="bg1"/>
                </a:solidFill>
                <a:effectLst/>
                <a:latin typeface="+mj-lt"/>
              </a:rPr>
              <a:t>1964</a:t>
            </a:r>
            <a:endParaRPr lang="de-DE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Rectangle 23">
            <a:extLst>
              <a:ext uri="{FF2B5EF4-FFF2-40B4-BE49-F238E27FC236}">
                <a16:creationId xmlns:a16="http://schemas.microsoft.com/office/drawing/2014/main" id="{393483EF-DE42-D776-E3AC-57C12B5A00AF}"/>
              </a:ext>
            </a:extLst>
          </p:cNvPr>
          <p:cNvSpPr/>
          <p:nvPr/>
        </p:nvSpPr>
        <p:spPr bwMode="auto">
          <a:xfrm>
            <a:off x="4664978" y="3003041"/>
            <a:ext cx="1980000" cy="461912"/>
          </a:xfrm>
          <a:prstGeom prst="rect">
            <a:avLst/>
          </a:prstGeom>
          <a:gradFill flip="none" rotWithShape="1">
            <a:gsLst>
              <a:gs pos="77000">
                <a:srgbClr val="F9C7A1"/>
              </a:gs>
              <a:gs pos="0">
                <a:schemeClr val="accent3"/>
              </a:gs>
              <a:gs pos="100000">
                <a:schemeClr val="bg1"/>
              </a:gs>
            </a:gsLst>
            <a:lin ang="54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72000" rIns="36000" bIns="72000" numCol="1" rtlCol="0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80000"/>
              </a:lnSpc>
            </a:pPr>
            <a:r>
              <a:rPr lang="de-DE" sz="1600" dirty="0">
                <a:solidFill>
                  <a:schemeClr val="bg1"/>
                </a:solidFill>
                <a:latin typeface="+mj-lt"/>
              </a:rPr>
              <a:t>1980er</a:t>
            </a:r>
          </a:p>
        </p:txBody>
      </p:sp>
      <p:sp>
        <p:nvSpPr>
          <p:cNvPr id="15" name="Rectangle 24">
            <a:extLst>
              <a:ext uri="{FF2B5EF4-FFF2-40B4-BE49-F238E27FC236}">
                <a16:creationId xmlns:a16="http://schemas.microsoft.com/office/drawing/2014/main" id="{E5433FEC-7DC2-0082-50FD-C6A2D5A4F98B}"/>
              </a:ext>
            </a:extLst>
          </p:cNvPr>
          <p:cNvSpPr/>
          <p:nvPr/>
        </p:nvSpPr>
        <p:spPr bwMode="auto">
          <a:xfrm>
            <a:off x="6721839" y="3003041"/>
            <a:ext cx="2195595" cy="460493"/>
          </a:xfrm>
          <a:prstGeom prst="rect">
            <a:avLst/>
          </a:prstGeom>
          <a:gradFill flip="none" rotWithShape="1">
            <a:gsLst>
              <a:gs pos="77000">
                <a:srgbClr val="F9C7A1"/>
              </a:gs>
              <a:gs pos="0">
                <a:schemeClr val="accent3"/>
              </a:gs>
              <a:gs pos="100000">
                <a:schemeClr val="bg1"/>
              </a:gs>
            </a:gsLst>
            <a:lin ang="54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72000" rIns="36000" bIns="72000" numCol="1" rtlCol="0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80000"/>
              </a:lnSpc>
            </a:pPr>
            <a:r>
              <a:rPr lang="de-DE" sz="1600" dirty="0">
                <a:solidFill>
                  <a:schemeClr val="bg1"/>
                </a:solidFill>
                <a:latin typeface="+mj-lt"/>
              </a:rPr>
              <a:t>Frühes 21.Jh.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63A8554-BA62-57C2-CA46-F3E4941D6370}"/>
              </a:ext>
            </a:extLst>
          </p:cNvPr>
          <p:cNvSpPr/>
          <p:nvPr/>
        </p:nvSpPr>
        <p:spPr>
          <a:xfrm>
            <a:off x="1446961" y="2894373"/>
            <a:ext cx="160774" cy="1518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BB309DCE-FA00-F3ED-195A-0E2FEC8DBC84}"/>
              </a:ext>
            </a:extLst>
          </p:cNvPr>
          <p:cNvSpPr/>
          <p:nvPr/>
        </p:nvSpPr>
        <p:spPr>
          <a:xfrm>
            <a:off x="3508375" y="2894373"/>
            <a:ext cx="160774" cy="1518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A3EFA5E2-980D-0992-3185-85174A057D1D}"/>
              </a:ext>
            </a:extLst>
          </p:cNvPr>
          <p:cNvSpPr/>
          <p:nvPr/>
        </p:nvSpPr>
        <p:spPr>
          <a:xfrm>
            <a:off x="5559018" y="2894373"/>
            <a:ext cx="160774" cy="1518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E2675942-DE3E-27A2-5574-7C6134550F4B}"/>
              </a:ext>
            </a:extLst>
          </p:cNvPr>
          <p:cNvSpPr/>
          <p:nvPr/>
        </p:nvSpPr>
        <p:spPr>
          <a:xfrm>
            <a:off x="7740420" y="2894373"/>
            <a:ext cx="160774" cy="1518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3173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23" grpId="0" animBg="1"/>
      <p:bldP spid="24" grpId="0" animBg="1"/>
      <p:bldP spid="25" grpId="0" animBg="1"/>
      <p:bldP spid="31" grpId="0" animBg="1"/>
      <p:bldP spid="32" grpId="0" animBg="1"/>
      <p:bldP spid="26" grpId="0" animBg="1"/>
      <p:bldP spid="5" grpId="0" animBg="1"/>
      <p:bldP spid="6" grpId="0" animBg="1"/>
      <p:bldP spid="8" grpId="0" animBg="1"/>
      <p:bldP spid="15" grpId="0" animBg="1"/>
      <p:bldP spid="7" grpId="0" animBg="1"/>
      <p:bldP spid="16" grpId="0" animBg="1"/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712F3A76-9DAC-1AB5-67B4-E6D6AD1627B6}"/>
              </a:ext>
            </a:extLst>
          </p:cNvPr>
          <p:cNvSpPr/>
          <p:nvPr/>
        </p:nvSpPr>
        <p:spPr>
          <a:xfrm>
            <a:off x="5218523" y="3320589"/>
            <a:ext cx="8003343" cy="973537"/>
          </a:xfrm>
          <a:prstGeom prst="roundRect">
            <a:avLst/>
          </a:prstGeom>
          <a:solidFill>
            <a:srgbClr val="E8784A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4225D0C-A716-5324-6DFF-14BC660F2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3</a:t>
            </a:fld>
            <a:endParaRPr lang="de-AT"/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4FD4B595-E4AC-ACBF-9FDF-3469FC1F4354}"/>
              </a:ext>
            </a:extLst>
          </p:cNvPr>
          <p:cNvSpPr txBox="1">
            <a:spLocks/>
          </p:cNvSpPr>
          <p:nvPr/>
        </p:nvSpPr>
        <p:spPr>
          <a:xfrm>
            <a:off x="815516" y="662240"/>
            <a:ext cx="5280484" cy="6603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de-DE" sz="1800" dirty="0">
                <a:solidFill>
                  <a:schemeClr val="accent1"/>
                </a:solidFill>
                <a:latin typeface="Verdana Pro Black" panose="020B0A04030504040204" pitchFamily="34" charset="0"/>
              </a:rPr>
              <a:t>Was künstliche Intelligenz kann</a:t>
            </a:r>
            <a:endParaRPr lang="de-DE" sz="1800" dirty="0">
              <a:latin typeface="Verdana Pro Light" panose="020B0304030504040204" pitchFamily="34" charset="0"/>
            </a:endParaRP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043E29EC-9EF4-130E-4156-A47F93D19EB0}"/>
              </a:ext>
            </a:extLst>
          </p:cNvPr>
          <p:cNvSpPr txBox="1">
            <a:spLocks/>
          </p:cNvSpPr>
          <p:nvPr/>
        </p:nvSpPr>
        <p:spPr>
          <a:xfrm>
            <a:off x="876063" y="3172263"/>
            <a:ext cx="4342460" cy="513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de-DE" sz="1800" dirty="0">
                <a:solidFill>
                  <a:schemeClr val="accent1"/>
                </a:solidFill>
                <a:latin typeface="Verdana Pro Black" panose="020B0A04030504040204" pitchFamily="34" charset="0"/>
              </a:rPr>
              <a:t>Was künstliche Intelligenz nicht kann</a:t>
            </a:r>
            <a:endParaRPr lang="de-DE" sz="1800" dirty="0">
              <a:latin typeface="Verdana Pro Light" panose="020B0304030504040204" pitchFamily="34" charset="0"/>
            </a:endParaRPr>
          </a:p>
        </p:txBody>
      </p:sp>
      <p:sp>
        <p:nvSpPr>
          <p:cNvPr id="12" name="Bogen 11">
            <a:extLst>
              <a:ext uri="{FF2B5EF4-FFF2-40B4-BE49-F238E27FC236}">
                <a16:creationId xmlns:a16="http://schemas.microsoft.com/office/drawing/2014/main" id="{E1B0949C-4AEC-CC50-7EC0-0018FB467E8A}"/>
              </a:ext>
            </a:extLst>
          </p:cNvPr>
          <p:cNvSpPr/>
          <p:nvPr/>
        </p:nvSpPr>
        <p:spPr>
          <a:xfrm rot="20732602">
            <a:off x="6990927" y="1152804"/>
            <a:ext cx="1787718" cy="2591414"/>
          </a:xfrm>
          <a:prstGeom prst="arc">
            <a:avLst>
              <a:gd name="adj1" fmla="val 16200000"/>
              <a:gd name="adj2" fmla="val 1870896"/>
            </a:avLst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BE221BB7-579D-80E1-0BA7-927BC707CD23}"/>
              </a:ext>
            </a:extLst>
          </p:cNvPr>
          <p:cNvSpPr>
            <a:spLocks/>
          </p:cNvSpPr>
          <p:nvPr/>
        </p:nvSpPr>
        <p:spPr>
          <a:xfrm>
            <a:off x="145074" y="6007559"/>
            <a:ext cx="11859572" cy="148327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1600" dirty="0" err="1"/>
          </a:p>
        </p:txBody>
      </p:sp>
      <p:sp>
        <p:nvSpPr>
          <p:cNvPr id="3" name="Inhaltsplatzhalter 4">
            <a:extLst>
              <a:ext uri="{FF2B5EF4-FFF2-40B4-BE49-F238E27FC236}">
                <a16:creationId xmlns:a16="http://schemas.microsoft.com/office/drawing/2014/main" id="{690A5F82-4798-BEF5-45E4-81B0EBFE2102}"/>
              </a:ext>
            </a:extLst>
          </p:cNvPr>
          <p:cNvSpPr txBox="1">
            <a:spLocks/>
          </p:cNvSpPr>
          <p:nvPr/>
        </p:nvSpPr>
        <p:spPr>
          <a:xfrm>
            <a:off x="1138988" y="1322559"/>
            <a:ext cx="10237495" cy="41317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3750" lvl="1" indent="-285750">
              <a:lnSpc>
                <a:spcPct val="100000"/>
              </a:lnSpc>
            </a:pPr>
            <a:r>
              <a:rPr lang="de-AT" sz="1800" dirty="0"/>
              <a:t>Daten Verknüpfen</a:t>
            </a:r>
          </a:p>
          <a:p>
            <a:pPr marL="573750" lvl="1" indent="-285750">
              <a:lnSpc>
                <a:spcPct val="100000"/>
              </a:lnSpc>
            </a:pPr>
            <a:r>
              <a:rPr lang="de-AT" sz="1800" dirty="0"/>
              <a:t>Auf Basis von Wahrscheinlichkeiten Antworten generieren</a:t>
            </a:r>
          </a:p>
          <a:p>
            <a:pPr marL="573750" lvl="1" indent="-285750">
              <a:lnSpc>
                <a:spcPct val="100000"/>
              </a:lnSpc>
            </a:pPr>
            <a:r>
              <a:rPr lang="de-AT" sz="1800" dirty="0"/>
              <a:t>Probleme deduktiv lösen</a:t>
            </a:r>
          </a:p>
          <a:p>
            <a:pPr marL="0" indent="0">
              <a:lnSpc>
                <a:spcPct val="100000"/>
              </a:lnSpc>
              <a:buNone/>
            </a:pPr>
            <a:endParaRPr lang="de-AT" sz="1800" b="1" dirty="0"/>
          </a:p>
          <a:p>
            <a:pPr marL="0" indent="0">
              <a:lnSpc>
                <a:spcPct val="100000"/>
              </a:lnSpc>
              <a:buNone/>
            </a:pPr>
            <a:endParaRPr lang="de-AT" sz="1800" b="1" dirty="0"/>
          </a:p>
          <a:p>
            <a:pPr marL="0" indent="0">
              <a:lnSpc>
                <a:spcPct val="100000"/>
              </a:lnSpc>
              <a:buNone/>
            </a:pPr>
            <a:endParaRPr lang="de-AT" sz="1800" b="1" dirty="0"/>
          </a:p>
          <a:p>
            <a:pPr marL="0" indent="0">
              <a:lnSpc>
                <a:spcPct val="100000"/>
              </a:lnSpc>
              <a:buNone/>
            </a:pPr>
            <a:endParaRPr lang="de-AT" sz="1800" b="1" dirty="0"/>
          </a:p>
          <a:p>
            <a:pPr marL="573750" lvl="1" indent="-285750">
              <a:lnSpc>
                <a:spcPct val="100000"/>
              </a:lnSpc>
            </a:pPr>
            <a:r>
              <a:rPr lang="de-AT" sz="1800" dirty="0"/>
              <a:t>Emotionale Intelligenz</a:t>
            </a:r>
          </a:p>
          <a:p>
            <a:pPr marL="573750" lvl="1" indent="-285750">
              <a:lnSpc>
                <a:spcPct val="100000"/>
              </a:lnSpc>
            </a:pPr>
            <a:r>
              <a:rPr lang="de-AT" sz="1800" dirty="0"/>
              <a:t>Intuition</a:t>
            </a:r>
          </a:p>
          <a:p>
            <a:pPr marL="573750" lvl="1" indent="-285750">
              <a:lnSpc>
                <a:spcPct val="100000"/>
              </a:lnSpc>
            </a:pPr>
            <a:r>
              <a:rPr lang="de-AT" sz="1800" dirty="0"/>
              <a:t>Einfühlsamkeit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70A48219-C078-DCA9-5FD3-82A349242F79}"/>
              </a:ext>
            </a:extLst>
          </p:cNvPr>
          <p:cNvSpPr txBox="1">
            <a:spLocks/>
          </p:cNvSpPr>
          <p:nvPr/>
        </p:nvSpPr>
        <p:spPr>
          <a:xfrm>
            <a:off x="6433570" y="3140567"/>
            <a:ext cx="5280484" cy="29740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de-DE" sz="1800" b="1" dirty="0">
                <a:solidFill>
                  <a:schemeClr val="bg1"/>
                </a:solidFill>
                <a:latin typeface="+mj-lt"/>
              </a:rPr>
              <a:t>Grundsatz:</a:t>
            </a:r>
          </a:p>
          <a:p>
            <a:pPr marL="0" indent="0" algn="ctr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de-DE" sz="1800" dirty="0">
                <a:solidFill>
                  <a:schemeClr val="bg1"/>
                </a:solidFill>
                <a:latin typeface="Verdana Pro Black" panose="020B0A04030504040204" pitchFamily="34" charset="0"/>
              </a:rPr>
              <a:t>„Digital denken, menschlich handeln“</a:t>
            </a:r>
            <a:endParaRPr lang="de-AT" sz="1800" dirty="0"/>
          </a:p>
          <a:p>
            <a:pPr marL="0" indent="0">
              <a:lnSpc>
                <a:spcPct val="130000"/>
              </a:lnSpc>
              <a:spcBef>
                <a:spcPts val="1200"/>
              </a:spcBef>
              <a:buNone/>
            </a:pPr>
            <a:r>
              <a:rPr lang="de-AT" sz="1800" dirty="0"/>
              <a:t>In Bezug auf Leadership bedeutet das: Emotionen zeigen und empathisch Verhalten! Wir wollen ja keine Roboter werden.</a:t>
            </a:r>
            <a:endParaRPr lang="de-DE" sz="1800" dirty="0">
              <a:solidFill>
                <a:schemeClr val="accent1"/>
              </a:solidFill>
              <a:latin typeface="Verdana Pro Black" panose="020B0A04030504040204" pitchFamily="34" charset="0"/>
            </a:endParaRPr>
          </a:p>
          <a:p>
            <a:pPr marL="0" indent="0">
              <a:lnSpc>
                <a:spcPct val="130000"/>
              </a:lnSpc>
              <a:buFont typeface="Arial" panose="020B0604020202020204" pitchFamily="34" charset="0"/>
              <a:buNone/>
            </a:pPr>
            <a:endParaRPr lang="de-DE" sz="1800" dirty="0">
              <a:latin typeface="Verdana Pro Light" panose="020B0304030504040204" pitchFamily="34" charset="0"/>
            </a:endParaRPr>
          </a:p>
        </p:txBody>
      </p:sp>
      <p:sp>
        <p:nvSpPr>
          <p:cNvPr id="2" name="Fußzeilenplatzhalter 5">
            <a:extLst>
              <a:ext uri="{FF2B5EF4-FFF2-40B4-BE49-F238E27FC236}">
                <a16:creationId xmlns:a16="http://schemas.microsoft.com/office/drawing/2014/main" id="{DCF27C44-AD07-5A36-D13A-26B7CA9D92E9}"/>
              </a:ext>
            </a:extLst>
          </p:cNvPr>
          <p:cNvSpPr txBox="1">
            <a:spLocks/>
          </p:cNvSpPr>
          <p:nvPr/>
        </p:nvSpPr>
        <p:spPr>
          <a:xfrm>
            <a:off x="838200" y="6385469"/>
            <a:ext cx="4114800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dirty="0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258431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Bücher Silhouette">
            <a:extLst>
              <a:ext uri="{FF2B5EF4-FFF2-40B4-BE49-F238E27FC236}">
                <a16:creationId xmlns:a16="http://schemas.microsoft.com/office/drawing/2014/main" id="{3584CE09-AFF6-D42E-6159-79D7EAC230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762162" y="3580562"/>
            <a:ext cx="3277437" cy="3277437"/>
          </a:xfrm>
          <a:prstGeom prst="rect">
            <a:avLst/>
          </a:prstGeom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E2F9AD84-D3A3-BD59-0574-E91E95581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4</a:t>
            </a:fld>
            <a:endParaRPr lang="de-AT"/>
          </a:p>
        </p:txBody>
      </p:sp>
      <p:sp>
        <p:nvSpPr>
          <p:cNvPr id="4" name="Titel 2">
            <a:extLst>
              <a:ext uri="{FF2B5EF4-FFF2-40B4-BE49-F238E27FC236}">
                <a16:creationId xmlns:a16="http://schemas.microsoft.com/office/drawing/2014/main" id="{2AF0DF84-C60A-9F99-B6C1-B208922BD594}"/>
              </a:ext>
            </a:extLst>
          </p:cNvPr>
          <p:cNvSpPr txBox="1">
            <a:spLocks/>
          </p:cNvSpPr>
          <p:nvPr/>
        </p:nvSpPr>
        <p:spPr>
          <a:xfrm>
            <a:off x="612578" y="260225"/>
            <a:ext cx="6371921" cy="13427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3600" dirty="0">
                <a:solidFill>
                  <a:schemeClr val="accent2"/>
                </a:solidFill>
              </a:rPr>
              <a:t>Kurzes Lexikon der Künstlichen Intelligenz</a:t>
            </a:r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5" name="Inhaltsplatzhalter 3">
            <a:extLst>
              <a:ext uri="{FF2B5EF4-FFF2-40B4-BE49-F238E27FC236}">
                <a16:creationId xmlns:a16="http://schemas.microsoft.com/office/drawing/2014/main" id="{7A9F21C9-430C-7D9E-27CB-CB348787ABF7}"/>
              </a:ext>
            </a:extLst>
          </p:cNvPr>
          <p:cNvSpPr txBox="1">
            <a:spLocks/>
          </p:cNvSpPr>
          <p:nvPr/>
        </p:nvSpPr>
        <p:spPr>
          <a:xfrm>
            <a:off x="838200" y="1932495"/>
            <a:ext cx="10515600" cy="3968683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>
              <a:lnSpc>
                <a:spcPct val="120000"/>
              </a:lnSpc>
              <a:spcAft>
                <a:spcPts val="1800"/>
              </a:spcAft>
              <a:buFont typeface="Arial" panose="020B0604020202020204" pitchFamily="34" charset="0"/>
              <a:buNone/>
            </a:pPr>
            <a:r>
              <a:rPr lang="de-DE" sz="2000" b="1" dirty="0">
                <a:sym typeface="Wingdings" panose="05000000000000000000" pitchFamily="2" charset="2"/>
              </a:rPr>
              <a:t>Maschinelles Lernen (ML) </a:t>
            </a:r>
            <a:r>
              <a:rPr lang="de-DE" sz="2000" dirty="0">
                <a:sym typeface="Wingdings" panose="05000000000000000000" pitchFamily="2" charset="2"/>
              </a:rPr>
              <a:t>ist ein Bereich der künstlichen Intelligenz, der es Computern ermöglicht, automatisch aus Erfahrungen zu lernen und Muster in Daten zu erkennen, ohne explizit programmiert zu werden.</a:t>
            </a:r>
          </a:p>
          <a:p>
            <a:pPr marL="0" lvl="1">
              <a:lnSpc>
                <a:spcPct val="120000"/>
              </a:lnSpc>
              <a:spcAft>
                <a:spcPts val="1800"/>
              </a:spcAft>
              <a:buFont typeface="Arial" panose="020B0604020202020204" pitchFamily="34" charset="0"/>
              <a:buNone/>
            </a:pPr>
            <a:r>
              <a:rPr lang="de-DE" sz="2000" dirty="0">
                <a:sym typeface="Wingdings" panose="05000000000000000000" pitchFamily="2" charset="2"/>
              </a:rPr>
              <a:t>Ein </a:t>
            </a:r>
            <a:r>
              <a:rPr lang="de-DE" sz="2000" b="1" dirty="0">
                <a:sym typeface="Wingdings" panose="05000000000000000000" pitchFamily="2" charset="2"/>
              </a:rPr>
              <a:t>Large Language Model (LLM) </a:t>
            </a:r>
            <a:r>
              <a:rPr lang="de-DE" sz="2000" dirty="0">
                <a:sym typeface="Wingdings" panose="05000000000000000000" pitchFamily="2" charset="2"/>
              </a:rPr>
              <a:t>bzw. „</a:t>
            </a:r>
            <a:r>
              <a:rPr lang="de-DE" sz="2000" dirty="0" err="1">
                <a:sym typeface="Wingdings" panose="05000000000000000000" pitchFamily="2" charset="2"/>
              </a:rPr>
              <a:t>Foundation</a:t>
            </a:r>
            <a:r>
              <a:rPr lang="de-DE" sz="2000" dirty="0">
                <a:sym typeface="Wingdings" panose="05000000000000000000" pitchFamily="2" charset="2"/>
              </a:rPr>
              <a:t> Model“ ist ein umfangreiches Sprachmodell, das natürliche Sprache verarbeiten, verstehen und generieren kann. Es wird durch Deep Learning-Techniken trainiert und findet Anwendung in verschiedenen Bereichen wie Textgenerierung und Übersetzung.</a:t>
            </a:r>
          </a:p>
          <a:p>
            <a:pPr marL="0" lvl="1">
              <a:lnSpc>
                <a:spcPct val="120000"/>
              </a:lnSpc>
              <a:spcAft>
                <a:spcPts val="1800"/>
              </a:spcAft>
              <a:buNone/>
            </a:pPr>
            <a:r>
              <a:rPr lang="de-DE" sz="2000" b="1" dirty="0">
                <a:sym typeface="Wingdings" panose="05000000000000000000" pitchFamily="2" charset="2"/>
              </a:rPr>
              <a:t>Deep Learning (DL) </a:t>
            </a:r>
            <a:r>
              <a:rPr lang="de-DE" sz="2000" dirty="0">
                <a:sym typeface="Wingdings" panose="05000000000000000000" pitchFamily="2" charset="2"/>
              </a:rPr>
              <a:t>ist ein Bereich des maschinellen Lernens, der künstliche neuronale Netzwerke mit mehreren Schichten nutzt, um komplexe Merkmale und Muster in Daten zu erkennen und zu lernen.</a:t>
            </a:r>
          </a:p>
          <a:p>
            <a:pPr marL="0" lvl="1">
              <a:lnSpc>
                <a:spcPct val="120000"/>
              </a:lnSpc>
              <a:spcAft>
                <a:spcPts val="1800"/>
              </a:spcAft>
              <a:buNone/>
            </a:pPr>
            <a:r>
              <a:rPr lang="de-DE" sz="2000" b="1" dirty="0">
                <a:sym typeface="Wingdings" panose="05000000000000000000" pitchFamily="2" charset="2"/>
              </a:rPr>
              <a:t>Künstliche neuronale Netze (KNN) </a:t>
            </a:r>
            <a:r>
              <a:rPr lang="de-DE" sz="2000" dirty="0">
                <a:sym typeface="Wingdings" panose="05000000000000000000" pitchFamily="2" charset="2"/>
              </a:rPr>
              <a:t>sind ein Modell der künstlichen Intelligenz, das auf Konzepten des menschlichen Gehirns basiert und zur Verarbeitung und Mustererkennung von Daten verwendet wird.</a:t>
            </a:r>
          </a:p>
          <a:p>
            <a:pPr marL="0" lvl="1">
              <a:lnSpc>
                <a:spcPct val="120000"/>
              </a:lnSpc>
              <a:spcBef>
                <a:spcPts val="0"/>
              </a:spcBef>
              <a:buNone/>
            </a:pPr>
            <a:r>
              <a:rPr lang="de-DE" sz="2000" b="1" dirty="0" err="1">
                <a:sym typeface="Wingdings" panose="05000000000000000000" pitchFamily="2" charset="2"/>
              </a:rPr>
              <a:t>Promt</a:t>
            </a:r>
            <a:r>
              <a:rPr lang="de-DE" sz="2000" b="1" dirty="0"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ym typeface="Wingdings" panose="05000000000000000000" pitchFamily="2" charset="2"/>
              </a:rPr>
              <a:t>Engeneering</a:t>
            </a:r>
            <a:r>
              <a:rPr lang="de-DE" sz="2000" dirty="0">
                <a:sym typeface="Wingdings" panose="05000000000000000000" pitchFamily="2" charset="2"/>
              </a:rPr>
              <a:t>: Das formulieren der passenden Eingaben/Befehle, </a:t>
            </a:r>
          </a:p>
          <a:p>
            <a:pPr marL="0" lvl="1">
              <a:lnSpc>
                <a:spcPct val="120000"/>
              </a:lnSpc>
              <a:spcBef>
                <a:spcPts val="0"/>
              </a:spcBef>
              <a:buNone/>
            </a:pPr>
            <a:r>
              <a:rPr lang="de-DE" sz="2000" dirty="0">
                <a:sym typeface="Wingdings" panose="05000000000000000000" pitchFamily="2" charset="2"/>
              </a:rPr>
              <a:t>damit man die gewünschten Ergebnisse von einer KI-Anwendung erhält.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74CEE75-9ED8-9E47-F751-8816813CFAEA}"/>
              </a:ext>
            </a:extLst>
          </p:cNvPr>
          <p:cNvSpPr txBox="1">
            <a:spLocks/>
          </p:cNvSpPr>
          <p:nvPr/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dirty="0"/>
              <a:t>Demografieberatung Digi+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957623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 descr="Ein Bild, das Himmel, Kunst, Vogel enthält.&#10;&#10;Automatisch generierte Beschreibung">
            <a:extLst>
              <a:ext uri="{FF2B5EF4-FFF2-40B4-BE49-F238E27FC236}">
                <a16:creationId xmlns:a16="http://schemas.microsoft.com/office/drawing/2014/main" id="{142F115D-8AB5-6A3E-4C7A-22C41DD503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2" b="21375"/>
          <a:stretch/>
        </p:blipFill>
        <p:spPr>
          <a:xfrm>
            <a:off x="0" y="1847654"/>
            <a:ext cx="12192000" cy="50306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556" y="241333"/>
            <a:ext cx="8122111" cy="1693563"/>
          </a:xfrm>
        </p:spPr>
        <p:txBody>
          <a:bodyPr>
            <a:normAutofit/>
          </a:bodyPr>
          <a:lstStyle/>
          <a:p>
            <a:r>
              <a:rPr lang="de-AT" dirty="0"/>
              <a:t>Umgang mit KI für unsere Tätigkeit</a:t>
            </a:r>
            <a:br>
              <a:rPr lang="de-AT" dirty="0"/>
            </a:br>
            <a:br>
              <a:rPr lang="de-DE" dirty="0"/>
            </a:br>
            <a:r>
              <a:rPr lang="de-AT" sz="2200" b="1" dirty="0"/>
              <a:t>die drei „</a:t>
            </a:r>
            <a:r>
              <a:rPr lang="de-AT" sz="2200" b="1" dirty="0" err="1"/>
              <a:t>A‘s</a:t>
            </a:r>
            <a:r>
              <a:rPr lang="de-AT" sz="2200" b="1" dirty="0"/>
              <a:t>“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58F5D3-696F-4784-84CA-AC11423F733D}" type="slidenum">
              <a:rPr lang="de-AT" smtClean="0"/>
              <a:pPr/>
              <a:t>5</a:t>
            </a:fld>
            <a:endParaRPr lang="de-AT"/>
          </a:p>
        </p:txBody>
      </p:sp>
      <p:sp>
        <p:nvSpPr>
          <p:cNvPr id="25" name="Text Placeholder 5"/>
          <p:cNvSpPr txBox="1">
            <a:spLocks/>
          </p:cNvSpPr>
          <p:nvPr/>
        </p:nvSpPr>
        <p:spPr>
          <a:xfrm flipH="1">
            <a:off x="4564154" y="2114614"/>
            <a:ext cx="6789646" cy="865571"/>
          </a:xfrm>
          <a:prstGeom prst="homePlate">
            <a:avLst>
              <a:gd name="adj" fmla="val 44899"/>
            </a:avLst>
          </a:prstGeom>
          <a:solidFill>
            <a:schemeClr val="accent1">
              <a:alpha val="88000"/>
            </a:schemeClr>
          </a:solidFill>
          <a:ln>
            <a:noFill/>
          </a:ln>
        </p:spPr>
        <p:txBody>
          <a:bodyPr wrap="square" lIns="274320" tIns="88900" rIns="88900" bIns="88900" anchor="ctr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  <a:buSzPct val="80000"/>
            </a:pPr>
            <a:r>
              <a:rPr lang="de-AT" sz="1600" dirty="0">
                <a:solidFill>
                  <a:schemeClr val="bg1"/>
                </a:solidFill>
                <a:cs typeface="Arial" charset="0"/>
              </a:rPr>
              <a:t>KI ist hier, um zu bleiben. Es ist nur eine Frage der Zeit bis sie alle Dimensionen der Arbeit tangiert.</a:t>
            </a:r>
            <a:endParaRPr lang="en-US" sz="160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28" name="Text Placeholder 5"/>
          <p:cNvSpPr txBox="1">
            <a:spLocks/>
          </p:cNvSpPr>
          <p:nvPr/>
        </p:nvSpPr>
        <p:spPr>
          <a:xfrm>
            <a:off x="623400" y="3507747"/>
            <a:ext cx="2582390" cy="865571"/>
          </a:xfrm>
          <a:prstGeom prst="homePlate">
            <a:avLst>
              <a:gd name="adj" fmla="val 2202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wrap="square" lIns="88900" tIns="88900" rIns="88900" bIns="88900" anchor="ctr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  <a:buSzPct val="80000"/>
            </a:pPr>
            <a:r>
              <a:rPr lang="de-AT" sz="1800" b="1" dirty="0">
                <a:solidFill>
                  <a:schemeClr val="bg1"/>
                </a:solidFill>
                <a:latin typeface="+mj-lt"/>
                <a:cs typeface="Arial" charset="0"/>
              </a:rPr>
              <a:t>Ausprobieren</a:t>
            </a:r>
            <a:endParaRPr lang="en-US" sz="1800" b="1" dirty="0">
              <a:solidFill>
                <a:schemeClr val="bg1"/>
              </a:solidFill>
              <a:latin typeface="+mj-lt"/>
              <a:cs typeface="Arial" charset="0"/>
            </a:endParaRPr>
          </a:p>
        </p:txBody>
      </p:sp>
      <p:sp>
        <p:nvSpPr>
          <p:cNvPr id="29" name="Text Placeholder 5"/>
          <p:cNvSpPr txBox="1">
            <a:spLocks/>
          </p:cNvSpPr>
          <p:nvPr/>
        </p:nvSpPr>
        <p:spPr>
          <a:xfrm>
            <a:off x="623400" y="2141982"/>
            <a:ext cx="2582390" cy="810838"/>
          </a:xfrm>
          <a:prstGeom prst="homePlate">
            <a:avLst>
              <a:gd name="adj" fmla="val 2202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wrap="square" lIns="88900" tIns="88900" rIns="88900" bIns="88900" anchor="ctr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  <a:buSzPct val="80000"/>
            </a:pPr>
            <a:r>
              <a:rPr lang="de-AT" sz="1800" b="1" dirty="0">
                <a:solidFill>
                  <a:schemeClr val="bg1"/>
                </a:solidFill>
                <a:latin typeface="+mj-lt"/>
                <a:cs typeface="Arial" charset="0"/>
              </a:rPr>
              <a:t>Annehmen</a:t>
            </a:r>
            <a:endParaRPr lang="en-US" sz="1800" b="1" dirty="0">
              <a:solidFill>
                <a:schemeClr val="bg1"/>
              </a:solidFill>
              <a:latin typeface="+mj-lt"/>
              <a:cs typeface="Arial" charset="0"/>
            </a:endParaRPr>
          </a:p>
        </p:txBody>
      </p:sp>
      <p:sp>
        <p:nvSpPr>
          <p:cNvPr id="30" name="Text Placeholder 5"/>
          <p:cNvSpPr txBox="1">
            <a:spLocks/>
          </p:cNvSpPr>
          <p:nvPr/>
        </p:nvSpPr>
        <p:spPr>
          <a:xfrm>
            <a:off x="611650" y="5028317"/>
            <a:ext cx="2582390" cy="878825"/>
          </a:xfrm>
          <a:prstGeom prst="homePlate">
            <a:avLst>
              <a:gd name="adj" fmla="val 2202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wrap="square" lIns="88900" tIns="88900" rIns="88900" bIns="88900" anchor="ctr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  <a:buSzPct val="80000"/>
            </a:pPr>
            <a:r>
              <a:rPr lang="de-AT" sz="1800" b="1" dirty="0">
                <a:solidFill>
                  <a:schemeClr val="bg1"/>
                </a:solidFill>
                <a:latin typeface="+mj-lt"/>
                <a:cs typeface="Arial" charset="0"/>
              </a:rPr>
              <a:t>Aktiv werden</a:t>
            </a:r>
            <a:endParaRPr lang="en-US" sz="1800" b="1" dirty="0">
              <a:solidFill>
                <a:schemeClr val="bg1"/>
              </a:solidFill>
              <a:latin typeface="+mj-lt"/>
              <a:cs typeface="Arial" charset="0"/>
            </a:endParaRPr>
          </a:p>
        </p:txBody>
      </p:sp>
      <p:sp>
        <p:nvSpPr>
          <p:cNvPr id="5" name="Fußzeilenplatzhalter 5">
            <a:extLst>
              <a:ext uri="{FF2B5EF4-FFF2-40B4-BE49-F238E27FC236}">
                <a16:creationId xmlns:a16="http://schemas.microsoft.com/office/drawing/2014/main" id="{7AA2D3F1-D6AE-15C6-B0E6-C03E5433287B}"/>
              </a:ext>
            </a:extLst>
          </p:cNvPr>
          <p:cNvSpPr txBox="1">
            <a:spLocks/>
          </p:cNvSpPr>
          <p:nvPr/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/>
              <a:t>Demografieberatung Digi+</a:t>
            </a:r>
            <a:endParaRPr lang="de-AT" dirty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F608DEF1-2A9B-7BD8-6A04-97EF7402AA8B}"/>
              </a:ext>
            </a:extLst>
          </p:cNvPr>
          <p:cNvSpPr txBox="1">
            <a:spLocks/>
          </p:cNvSpPr>
          <p:nvPr/>
        </p:nvSpPr>
        <p:spPr>
          <a:xfrm flipH="1">
            <a:off x="4554204" y="5034943"/>
            <a:ext cx="6789646" cy="865571"/>
          </a:xfrm>
          <a:prstGeom prst="homePlate">
            <a:avLst>
              <a:gd name="adj" fmla="val 51433"/>
            </a:avLst>
          </a:prstGeom>
          <a:solidFill>
            <a:schemeClr val="accent1">
              <a:alpha val="88000"/>
            </a:schemeClr>
          </a:solidFill>
          <a:ln>
            <a:noFill/>
          </a:ln>
        </p:spPr>
        <p:txBody>
          <a:bodyPr wrap="square" lIns="274320" tIns="88900" rIns="88900" bIns="88900" anchor="ctr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  <a:buSzPct val="80000"/>
            </a:pPr>
            <a:r>
              <a:rPr lang="de-AT" sz="1600" dirty="0">
                <a:solidFill>
                  <a:schemeClr val="bg1"/>
                </a:solidFill>
                <a:cs typeface="Arial" charset="0"/>
              </a:rPr>
              <a:t>Proaktiv Antworten finden: Wie positioniert unser Betrieb sich bzgl. KI? Wie können / wollen wir die Potenziale nutzen?</a:t>
            </a:r>
            <a:endParaRPr lang="en-US" sz="160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CBE80538-9B03-B482-E709-491AEC28EF42}"/>
              </a:ext>
            </a:extLst>
          </p:cNvPr>
          <p:cNvSpPr txBox="1">
            <a:spLocks/>
          </p:cNvSpPr>
          <p:nvPr/>
        </p:nvSpPr>
        <p:spPr>
          <a:xfrm flipH="1">
            <a:off x="4554204" y="3149762"/>
            <a:ext cx="6789646" cy="1576781"/>
          </a:xfrm>
          <a:prstGeom prst="homePlate">
            <a:avLst>
              <a:gd name="adj" fmla="val 25017"/>
            </a:avLst>
          </a:prstGeom>
          <a:solidFill>
            <a:schemeClr val="accent1">
              <a:alpha val="88000"/>
            </a:schemeClr>
          </a:solidFill>
          <a:ln>
            <a:noFill/>
          </a:ln>
        </p:spPr>
        <p:txBody>
          <a:bodyPr wrap="square" lIns="274320" tIns="88900" rIns="88900" bIns="88900" anchor="ctr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  <a:buSzPct val="80000"/>
            </a:pPr>
            <a:r>
              <a:rPr lang="de-AT" sz="1600" dirty="0">
                <a:solidFill>
                  <a:schemeClr val="bg1"/>
                </a:solidFill>
                <a:cs typeface="Arial" charset="0"/>
              </a:rPr>
              <a:t>Um zu wissen womit man es zu tun hat, ist es wichtig auszuprobieren. Durchs Ausprobieren bekommt man ein </a:t>
            </a:r>
            <a:br>
              <a:rPr lang="de-AT" sz="1600" dirty="0">
                <a:solidFill>
                  <a:schemeClr val="bg1"/>
                </a:solidFill>
                <a:cs typeface="Arial" charset="0"/>
              </a:rPr>
            </a:br>
            <a:r>
              <a:rPr lang="de-AT" sz="1600" dirty="0">
                <a:solidFill>
                  <a:schemeClr val="bg1"/>
                </a:solidFill>
                <a:cs typeface="Arial" charset="0"/>
              </a:rPr>
              <a:t>Gefühl dafür, was möglich ist und wo die Limitationen der Technologie liegen.</a:t>
            </a:r>
            <a:endParaRPr lang="en-US" sz="1600" dirty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6" name="Grafik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F8798DD4-481D-A7FF-A87C-AC109325A13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60225"/>
            <a:ext cx="2304630" cy="540000"/>
          </a:xfrm>
          <a:prstGeom prst="rect">
            <a:avLst/>
          </a:prstGeom>
        </p:spPr>
      </p:pic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39388D77-43DC-D5E7-13EF-1AC6FF48AE24}"/>
              </a:ext>
            </a:extLst>
          </p:cNvPr>
          <p:cNvCxnSpPr>
            <a:cxnSpLocks/>
            <a:stCxn id="29" idx="3"/>
            <a:endCxn id="12" idx="1"/>
          </p:cNvCxnSpPr>
          <p:nvPr/>
        </p:nvCxnSpPr>
        <p:spPr>
          <a:xfrm>
            <a:off x="3205790" y="2547401"/>
            <a:ext cx="469575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A54CB775-D0B4-6AF1-2F9C-5A9A788A5701}"/>
              </a:ext>
            </a:extLst>
          </p:cNvPr>
          <p:cNvCxnSpPr>
            <a:cxnSpLocks/>
            <a:stCxn id="28" idx="3"/>
            <a:endCxn id="17" idx="1"/>
          </p:cNvCxnSpPr>
          <p:nvPr/>
        </p:nvCxnSpPr>
        <p:spPr>
          <a:xfrm flipV="1">
            <a:off x="3205790" y="3940532"/>
            <a:ext cx="441104" cy="1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Gerader Verbinder 30">
            <a:extLst>
              <a:ext uri="{FF2B5EF4-FFF2-40B4-BE49-F238E27FC236}">
                <a16:creationId xmlns:a16="http://schemas.microsoft.com/office/drawing/2014/main" id="{08334879-3049-7A4F-74D6-49BAE62485FA}"/>
              </a:ext>
            </a:extLst>
          </p:cNvPr>
          <p:cNvCxnSpPr>
            <a:cxnSpLocks/>
            <a:stCxn id="30" idx="3"/>
            <a:endCxn id="18" idx="1"/>
          </p:cNvCxnSpPr>
          <p:nvPr/>
        </p:nvCxnSpPr>
        <p:spPr>
          <a:xfrm flipV="1">
            <a:off x="3194040" y="5467728"/>
            <a:ext cx="452855" cy="2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Freeform 88"/>
          <p:cNvSpPr>
            <a:spLocks noChangeAspect="1" noEditPoints="1"/>
          </p:cNvSpPr>
          <p:nvPr/>
        </p:nvSpPr>
        <p:spPr bwMode="auto">
          <a:xfrm>
            <a:off x="3646894" y="3654271"/>
            <a:ext cx="572521" cy="572521"/>
          </a:xfrm>
          <a:custGeom>
            <a:avLst/>
            <a:gdLst>
              <a:gd name="T0" fmla="*/ 256 w 512"/>
              <a:gd name="T1" fmla="*/ 0 h 512"/>
              <a:gd name="T2" fmla="*/ 0 w 512"/>
              <a:gd name="T3" fmla="*/ 256 h 512"/>
              <a:gd name="T4" fmla="*/ 256 w 512"/>
              <a:gd name="T5" fmla="*/ 512 h 512"/>
              <a:gd name="T6" fmla="*/ 512 w 512"/>
              <a:gd name="T7" fmla="*/ 256 h 512"/>
              <a:gd name="T8" fmla="*/ 256 w 512"/>
              <a:gd name="T9" fmla="*/ 0 h 512"/>
              <a:gd name="T10" fmla="*/ 192 w 512"/>
              <a:gd name="T11" fmla="*/ 416 h 512"/>
              <a:gd name="T12" fmla="*/ 184 w 512"/>
              <a:gd name="T13" fmla="*/ 413 h 512"/>
              <a:gd name="T14" fmla="*/ 184 w 512"/>
              <a:gd name="T15" fmla="*/ 397 h 512"/>
              <a:gd name="T16" fmla="*/ 326 w 512"/>
              <a:gd name="T17" fmla="*/ 256 h 512"/>
              <a:gd name="T18" fmla="*/ 184 w 512"/>
              <a:gd name="T19" fmla="*/ 114 h 512"/>
              <a:gd name="T20" fmla="*/ 184 w 512"/>
              <a:gd name="T21" fmla="*/ 99 h 512"/>
              <a:gd name="T22" fmla="*/ 199 w 512"/>
              <a:gd name="T23" fmla="*/ 99 h 512"/>
              <a:gd name="T24" fmla="*/ 349 w 512"/>
              <a:gd name="T25" fmla="*/ 248 h 512"/>
              <a:gd name="T26" fmla="*/ 349 w 512"/>
              <a:gd name="T27" fmla="*/ 263 h 512"/>
              <a:gd name="T28" fmla="*/ 199 w 512"/>
              <a:gd name="T29" fmla="*/ 413 h 512"/>
              <a:gd name="T30" fmla="*/ 192 w 512"/>
              <a:gd name="T31" fmla="*/ 416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12" h="512">
                <a:moveTo>
                  <a:pt x="256" y="0"/>
                </a:moveTo>
                <a:cubicBezTo>
                  <a:pt x="114" y="0"/>
                  <a:pt x="0" y="114"/>
                  <a:pt x="0" y="256"/>
                </a:cubicBezTo>
                <a:cubicBezTo>
                  <a:pt x="0" y="397"/>
                  <a:pt x="114" y="512"/>
                  <a:pt x="256" y="512"/>
                </a:cubicBezTo>
                <a:cubicBezTo>
                  <a:pt x="397" y="512"/>
                  <a:pt x="512" y="397"/>
                  <a:pt x="512" y="256"/>
                </a:cubicBezTo>
                <a:cubicBezTo>
                  <a:pt x="512" y="114"/>
                  <a:pt x="397" y="0"/>
                  <a:pt x="256" y="0"/>
                </a:cubicBezTo>
                <a:close/>
                <a:moveTo>
                  <a:pt x="192" y="416"/>
                </a:moveTo>
                <a:cubicBezTo>
                  <a:pt x="189" y="416"/>
                  <a:pt x="186" y="415"/>
                  <a:pt x="184" y="413"/>
                </a:cubicBezTo>
                <a:cubicBezTo>
                  <a:pt x="180" y="408"/>
                  <a:pt x="180" y="402"/>
                  <a:pt x="184" y="397"/>
                </a:cubicBezTo>
                <a:cubicBezTo>
                  <a:pt x="326" y="256"/>
                  <a:pt x="326" y="256"/>
                  <a:pt x="326" y="256"/>
                </a:cubicBezTo>
                <a:cubicBezTo>
                  <a:pt x="184" y="114"/>
                  <a:pt x="184" y="114"/>
                  <a:pt x="184" y="114"/>
                </a:cubicBezTo>
                <a:cubicBezTo>
                  <a:pt x="180" y="110"/>
                  <a:pt x="180" y="103"/>
                  <a:pt x="184" y="99"/>
                </a:cubicBezTo>
                <a:cubicBezTo>
                  <a:pt x="188" y="95"/>
                  <a:pt x="195" y="95"/>
                  <a:pt x="199" y="99"/>
                </a:cubicBezTo>
                <a:cubicBezTo>
                  <a:pt x="349" y="248"/>
                  <a:pt x="349" y="248"/>
                  <a:pt x="349" y="248"/>
                </a:cubicBezTo>
                <a:cubicBezTo>
                  <a:pt x="353" y="252"/>
                  <a:pt x="353" y="259"/>
                  <a:pt x="349" y="263"/>
                </a:cubicBezTo>
                <a:cubicBezTo>
                  <a:pt x="199" y="413"/>
                  <a:pt x="199" y="413"/>
                  <a:pt x="199" y="413"/>
                </a:cubicBezTo>
                <a:cubicBezTo>
                  <a:pt x="197" y="415"/>
                  <a:pt x="194" y="416"/>
                  <a:pt x="192" y="4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GB" sz="1600">
              <a:latin typeface="+mj-lt"/>
            </a:endParaRPr>
          </a:p>
        </p:txBody>
      </p:sp>
      <p:sp>
        <p:nvSpPr>
          <p:cNvPr id="18" name="Freeform 88"/>
          <p:cNvSpPr>
            <a:spLocks noChangeAspect="1" noEditPoints="1"/>
          </p:cNvSpPr>
          <p:nvPr/>
        </p:nvSpPr>
        <p:spPr bwMode="auto">
          <a:xfrm>
            <a:off x="3646895" y="5181467"/>
            <a:ext cx="572521" cy="572521"/>
          </a:xfrm>
          <a:custGeom>
            <a:avLst/>
            <a:gdLst>
              <a:gd name="T0" fmla="*/ 256 w 512"/>
              <a:gd name="T1" fmla="*/ 0 h 512"/>
              <a:gd name="T2" fmla="*/ 0 w 512"/>
              <a:gd name="T3" fmla="*/ 256 h 512"/>
              <a:gd name="T4" fmla="*/ 256 w 512"/>
              <a:gd name="T5" fmla="*/ 512 h 512"/>
              <a:gd name="T6" fmla="*/ 512 w 512"/>
              <a:gd name="T7" fmla="*/ 256 h 512"/>
              <a:gd name="T8" fmla="*/ 256 w 512"/>
              <a:gd name="T9" fmla="*/ 0 h 512"/>
              <a:gd name="T10" fmla="*/ 192 w 512"/>
              <a:gd name="T11" fmla="*/ 416 h 512"/>
              <a:gd name="T12" fmla="*/ 184 w 512"/>
              <a:gd name="T13" fmla="*/ 413 h 512"/>
              <a:gd name="T14" fmla="*/ 184 w 512"/>
              <a:gd name="T15" fmla="*/ 397 h 512"/>
              <a:gd name="T16" fmla="*/ 326 w 512"/>
              <a:gd name="T17" fmla="*/ 256 h 512"/>
              <a:gd name="T18" fmla="*/ 184 w 512"/>
              <a:gd name="T19" fmla="*/ 114 h 512"/>
              <a:gd name="T20" fmla="*/ 184 w 512"/>
              <a:gd name="T21" fmla="*/ 99 h 512"/>
              <a:gd name="T22" fmla="*/ 199 w 512"/>
              <a:gd name="T23" fmla="*/ 99 h 512"/>
              <a:gd name="T24" fmla="*/ 349 w 512"/>
              <a:gd name="T25" fmla="*/ 248 h 512"/>
              <a:gd name="T26" fmla="*/ 349 w 512"/>
              <a:gd name="T27" fmla="*/ 263 h 512"/>
              <a:gd name="T28" fmla="*/ 199 w 512"/>
              <a:gd name="T29" fmla="*/ 413 h 512"/>
              <a:gd name="T30" fmla="*/ 192 w 512"/>
              <a:gd name="T31" fmla="*/ 416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12" h="512">
                <a:moveTo>
                  <a:pt x="256" y="0"/>
                </a:moveTo>
                <a:cubicBezTo>
                  <a:pt x="114" y="0"/>
                  <a:pt x="0" y="114"/>
                  <a:pt x="0" y="256"/>
                </a:cubicBezTo>
                <a:cubicBezTo>
                  <a:pt x="0" y="397"/>
                  <a:pt x="114" y="512"/>
                  <a:pt x="256" y="512"/>
                </a:cubicBezTo>
                <a:cubicBezTo>
                  <a:pt x="397" y="512"/>
                  <a:pt x="512" y="397"/>
                  <a:pt x="512" y="256"/>
                </a:cubicBezTo>
                <a:cubicBezTo>
                  <a:pt x="512" y="114"/>
                  <a:pt x="397" y="0"/>
                  <a:pt x="256" y="0"/>
                </a:cubicBezTo>
                <a:close/>
                <a:moveTo>
                  <a:pt x="192" y="416"/>
                </a:moveTo>
                <a:cubicBezTo>
                  <a:pt x="189" y="416"/>
                  <a:pt x="186" y="415"/>
                  <a:pt x="184" y="413"/>
                </a:cubicBezTo>
                <a:cubicBezTo>
                  <a:pt x="180" y="408"/>
                  <a:pt x="180" y="402"/>
                  <a:pt x="184" y="397"/>
                </a:cubicBezTo>
                <a:cubicBezTo>
                  <a:pt x="326" y="256"/>
                  <a:pt x="326" y="256"/>
                  <a:pt x="326" y="256"/>
                </a:cubicBezTo>
                <a:cubicBezTo>
                  <a:pt x="184" y="114"/>
                  <a:pt x="184" y="114"/>
                  <a:pt x="184" y="114"/>
                </a:cubicBezTo>
                <a:cubicBezTo>
                  <a:pt x="180" y="110"/>
                  <a:pt x="180" y="103"/>
                  <a:pt x="184" y="99"/>
                </a:cubicBezTo>
                <a:cubicBezTo>
                  <a:pt x="188" y="95"/>
                  <a:pt x="195" y="95"/>
                  <a:pt x="199" y="99"/>
                </a:cubicBezTo>
                <a:cubicBezTo>
                  <a:pt x="349" y="248"/>
                  <a:pt x="349" y="248"/>
                  <a:pt x="349" y="248"/>
                </a:cubicBezTo>
                <a:cubicBezTo>
                  <a:pt x="353" y="252"/>
                  <a:pt x="353" y="259"/>
                  <a:pt x="349" y="263"/>
                </a:cubicBezTo>
                <a:cubicBezTo>
                  <a:pt x="199" y="413"/>
                  <a:pt x="199" y="413"/>
                  <a:pt x="199" y="413"/>
                </a:cubicBezTo>
                <a:cubicBezTo>
                  <a:pt x="197" y="415"/>
                  <a:pt x="194" y="416"/>
                  <a:pt x="192" y="4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GB" sz="1600">
              <a:latin typeface="+mj-lt"/>
            </a:endParaRPr>
          </a:p>
        </p:txBody>
      </p:sp>
      <p:sp>
        <p:nvSpPr>
          <p:cNvPr id="12" name="Freeform 88">
            <a:extLst>
              <a:ext uri="{FF2B5EF4-FFF2-40B4-BE49-F238E27FC236}">
                <a16:creationId xmlns:a16="http://schemas.microsoft.com/office/drawing/2014/main" id="{A8098537-1AE1-2C08-139C-8E0B7A4BA2E2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675365" y="2261140"/>
            <a:ext cx="572521" cy="572521"/>
          </a:xfrm>
          <a:custGeom>
            <a:avLst/>
            <a:gdLst>
              <a:gd name="T0" fmla="*/ 256 w 512"/>
              <a:gd name="T1" fmla="*/ 0 h 512"/>
              <a:gd name="T2" fmla="*/ 0 w 512"/>
              <a:gd name="T3" fmla="*/ 256 h 512"/>
              <a:gd name="T4" fmla="*/ 256 w 512"/>
              <a:gd name="T5" fmla="*/ 512 h 512"/>
              <a:gd name="T6" fmla="*/ 512 w 512"/>
              <a:gd name="T7" fmla="*/ 256 h 512"/>
              <a:gd name="T8" fmla="*/ 256 w 512"/>
              <a:gd name="T9" fmla="*/ 0 h 512"/>
              <a:gd name="T10" fmla="*/ 192 w 512"/>
              <a:gd name="T11" fmla="*/ 416 h 512"/>
              <a:gd name="T12" fmla="*/ 184 w 512"/>
              <a:gd name="T13" fmla="*/ 413 h 512"/>
              <a:gd name="T14" fmla="*/ 184 w 512"/>
              <a:gd name="T15" fmla="*/ 397 h 512"/>
              <a:gd name="T16" fmla="*/ 326 w 512"/>
              <a:gd name="T17" fmla="*/ 256 h 512"/>
              <a:gd name="T18" fmla="*/ 184 w 512"/>
              <a:gd name="T19" fmla="*/ 114 h 512"/>
              <a:gd name="T20" fmla="*/ 184 w 512"/>
              <a:gd name="T21" fmla="*/ 99 h 512"/>
              <a:gd name="T22" fmla="*/ 199 w 512"/>
              <a:gd name="T23" fmla="*/ 99 h 512"/>
              <a:gd name="T24" fmla="*/ 349 w 512"/>
              <a:gd name="T25" fmla="*/ 248 h 512"/>
              <a:gd name="T26" fmla="*/ 349 w 512"/>
              <a:gd name="T27" fmla="*/ 263 h 512"/>
              <a:gd name="T28" fmla="*/ 199 w 512"/>
              <a:gd name="T29" fmla="*/ 413 h 512"/>
              <a:gd name="T30" fmla="*/ 192 w 512"/>
              <a:gd name="T31" fmla="*/ 416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12" h="512">
                <a:moveTo>
                  <a:pt x="256" y="0"/>
                </a:moveTo>
                <a:cubicBezTo>
                  <a:pt x="114" y="0"/>
                  <a:pt x="0" y="114"/>
                  <a:pt x="0" y="256"/>
                </a:cubicBezTo>
                <a:cubicBezTo>
                  <a:pt x="0" y="397"/>
                  <a:pt x="114" y="512"/>
                  <a:pt x="256" y="512"/>
                </a:cubicBezTo>
                <a:cubicBezTo>
                  <a:pt x="397" y="512"/>
                  <a:pt x="512" y="397"/>
                  <a:pt x="512" y="256"/>
                </a:cubicBezTo>
                <a:cubicBezTo>
                  <a:pt x="512" y="114"/>
                  <a:pt x="397" y="0"/>
                  <a:pt x="256" y="0"/>
                </a:cubicBezTo>
                <a:close/>
                <a:moveTo>
                  <a:pt x="192" y="416"/>
                </a:moveTo>
                <a:cubicBezTo>
                  <a:pt x="189" y="416"/>
                  <a:pt x="186" y="415"/>
                  <a:pt x="184" y="413"/>
                </a:cubicBezTo>
                <a:cubicBezTo>
                  <a:pt x="180" y="408"/>
                  <a:pt x="180" y="402"/>
                  <a:pt x="184" y="397"/>
                </a:cubicBezTo>
                <a:cubicBezTo>
                  <a:pt x="326" y="256"/>
                  <a:pt x="326" y="256"/>
                  <a:pt x="326" y="256"/>
                </a:cubicBezTo>
                <a:cubicBezTo>
                  <a:pt x="184" y="114"/>
                  <a:pt x="184" y="114"/>
                  <a:pt x="184" y="114"/>
                </a:cubicBezTo>
                <a:cubicBezTo>
                  <a:pt x="180" y="110"/>
                  <a:pt x="180" y="103"/>
                  <a:pt x="184" y="99"/>
                </a:cubicBezTo>
                <a:cubicBezTo>
                  <a:pt x="188" y="95"/>
                  <a:pt x="195" y="95"/>
                  <a:pt x="199" y="99"/>
                </a:cubicBezTo>
                <a:cubicBezTo>
                  <a:pt x="349" y="248"/>
                  <a:pt x="349" y="248"/>
                  <a:pt x="349" y="248"/>
                </a:cubicBezTo>
                <a:cubicBezTo>
                  <a:pt x="353" y="252"/>
                  <a:pt x="353" y="259"/>
                  <a:pt x="349" y="263"/>
                </a:cubicBezTo>
                <a:cubicBezTo>
                  <a:pt x="199" y="413"/>
                  <a:pt x="199" y="413"/>
                  <a:pt x="199" y="413"/>
                </a:cubicBezTo>
                <a:cubicBezTo>
                  <a:pt x="197" y="415"/>
                  <a:pt x="194" y="416"/>
                  <a:pt x="192" y="4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GB" sz="1600">
              <a:latin typeface="+mj-lt"/>
            </a:endParaRPr>
          </a:p>
        </p:txBody>
      </p:sp>
      <p:cxnSp>
        <p:nvCxnSpPr>
          <p:cNvPr id="40" name="Gerader Verbinder 39">
            <a:extLst>
              <a:ext uri="{FF2B5EF4-FFF2-40B4-BE49-F238E27FC236}">
                <a16:creationId xmlns:a16="http://schemas.microsoft.com/office/drawing/2014/main" id="{5895934F-0AEA-A0DD-D759-99FAC305341A}"/>
              </a:ext>
            </a:extLst>
          </p:cNvPr>
          <p:cNvCxnSpPr>
            <a:cxnSpLocks/>
            <a:stCxn id="18" idx="3"/>
            <a:endCxn id="9" idx="3"/>
          </p:cNvCxnSpPr>
          <p:nvPr/>
        </p:nvCxnSpPr>
        <p:spPr>
          <a:xfrm>
            <a:off x="4219416" y="5467728"/>
            <a:ext cx="334788" cy="1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9777D7A0-BC71-1B9C-3A18-7DA4712B68E0}"/>
              </a:ext>
            </a:extLst>
          </p:cNvPr>
          <p:cNvCxnSpPr>
            <a:cxnSpLocks/>
            <a:stCxn id="17" idx="3"/>
            <a:endCxn id="10" idx="3"/>
          </p:cNvCxnSpPr>
          <p:nvPr/>
        </p:nvCxnSpPr>
        <p:spPr>
          <a:xfrm flipV="1">
            <a:off x="4219415" y="3938153"/>
            <a:ext cx="334789" cy="2379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6" name="Gerader Verbinder 45">
            <a:extLst>
              <a:ext uri="{FF2B5EF4-FFF2-40B4-BE49-F238E27FC236}">
                <a16:creationId xmlns:a16="http://schemas.microsoft.com/office/drawing/2014/main" id="{50D6C785-979D-97F1-751C-1F255876C005}"/>
              </a:ext>
            </a:extLst>
          </p:cNvPr>
          <p:cNvCxnSpPr>
            <a:cxnSpLocks/>
            <a:stCxn id="12" idx="3"/>
            <a:endCxn id="25" idx="3"/>
          </p:cNvCxnSpPr>
          <p:nvPr/>
        </p:nvCxnSpPr>
        <p:spPr>
          <a:xfrm flipV="1">
            <a:off x="4247886" y="2547400"/>
            <a:ext cx="316268" cy="1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861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6F0CB-88EF-F293-F199-982663453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 descr="Ein Bild, das Himmel, Kunst, Vogel enthält.&#10;&#10;Automatisch generierte Beschreibung">
            <a:extLst>
              <a:ext uri="{FF2B5EF4-FFF2-40B4-BE49-F238E27FC236}">
                <a16:creationId xmlns:a16="http://schemas.microsoft.com/office/drawing/2014/main" id="{5F25A6BB-B708-A079-3D0F-546FD67144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90" b="26915"/>
          <a:stretch/>
        </p:blipFill>
        <p:spPr>
          <a:xfrm>
            <a:off x="0" y="4581427"/>
            <a:ext cx="12192000" cy="227657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1FA8891-027B-1C76-E25D-B4D85A69C1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6383" y="901496"/>
            <a:ext cx="9506344" cy="544989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81774C-2CFB-33B9-F3AD-C04D3A0AA9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197192"/>
            <a:ext cx="2743200" cy="365125"/>
          </a:xfrm>
        </p:spPr>
        <p:txBody>
          <a:bodyPr/>
          <a:lstStyle/>
          <a:p>
            <a:fld id="{5058F5D3-696F-4784-84CA-AC11423F733D}" type="slidenum">
              <a:rPr lang="de-AT" smtClean="0"/>
              <a:pPr/>
              <a:t>6</a:t>
            </a:fld>
            <a:endParaRPr lang="de-AT"/>
          </a:p>
        </p:txBody>
      </p:sp>
      <p:sp>
        <p:nvSpPr>
          <p:cNvPr id="48" name="AutoShape 2" descr="Bildergebnis für whatchado">
            <a:extLst>
              <a:ext uri="{FF2B5EF4-FFF2-40B4-BE49-F238E27FC236}">
                <a16:creationId xmlns:a16="http://schemas.microsoft.com/office/drawing/2014/main" id="{D1B3440D-156D-F651-3EDB-E34D622B39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1439637" y="-573038"/>
            <a:ext cx="3619500" cy="125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2" name="Fußzeilenplatzhalter 5">
            <a:extLst>
              <a:ext uri="{FF2B5EF4-FFF2-40B4-BE49-F238E27FC236}">
                <a16:creationId xmlns:a16="http://schemas.microsoft.com/office/drawing/2014/main" id="{437725A2-8521-5E4C-3323-F9BF41B8E5DA}"/>
              </a:ext>
            </a:extLst>
          </p:cNvPr>
          <p:cNvSpPr txBox="1">
            <a:spLocks/>
          </p:cNvSpPr>
          <p:nvPr/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dirty="0"/>
              <a:t>Demografieberatung </a:t>
            </a:r>
            <a:r>
              <a:rPr lang="de-DE" dirty="0" err="1"/>
              <a:t>Digi</a:t>
            </a:r>
            <a:r>
              <a:rPr lang="de-DE" dirty="0"/>
              <a:t>+</a:t>
            </a:r>
            <a:endParaRPr lang="de-AT" dirty="0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FA3053C0-2571-E8F0-39EA-C443531BAFD1}"/>
              </a:ext>
            </a:extLst>
          </p:cNvPr>
          <p:cNvSpPr txBox="1">
            <a:spLocks/>
          </p:cNvSpPr>
          <p:nvPr/>
        </p:nvSpPr>
        <p:spPr>
          <a:xfrm>
            <a:off x="0" y="440587"/>
            <a:ext cx="5052767" cy="1257301"/>
          </a:xfrm>
          <a:prstGeom prst="homePlate">
            <a:avLst>
              <a:gd name="adj" fmla="val 2202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wrap="square" lIns="88900" tIns="88900" rIns="88900" bIns="88900" anchor="ctr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  <a:buSzPct val="80000"/>
            </a:pPr>
            <a:r>
              <a:rPr lang="de-AT" sz="3200" dirty="0">
                <a:solidFill>
                  <a:schemeClr val="bg1"/>
                </a:solidFill>
                <a:latin typeface="+mj-lt"/>
                <a:cs typeface="Arial" charset="0"/>
              </a:rPr>
              <a:t>Annehmen</a:t>
            </a:r>
            <a:endParaRPr lang="en-US" sz="3200" dirty="0">
              <a:solidFill>
                <a:schemeClr val="bg1"/>
              </a:solidFill>
              <a:latin typeface="+mj-lt"/>
              <a:cs typeface="Arial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0C15FF31-D79E-C9D2-CB25-D50C16DC1DDD}"/>
              </a:ext>
            </a:extLst>
          </p:cNvPr>
          <p:cNvSpPr txBox="1"/>
          <p:nvPr/>
        </p:nvSpPr>
        <p:spPr>
          <a:xfrm>
            <a:off x="4953000" y="1242029"/>
            <a:ext cx="7354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b="1" dirty="0"/>
              <a:t>29,9 %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BCDE7A7-F473-4963-2665-FF705CA5313B}"/>
              </a:ext>
            </a:extLst>
          </p:cNvPr>
          <p:cNvSpPr txBox="1"/>
          <p:nvPr/>
        </p:nvSpPr>
        <p:spPr>
          <a:xfrm>
            <a:off x="7759824" y="2276573"/>
            <a:ext cx="7354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b="1" dirty="0"/>
              <a:t>20,5 %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2440534-9462-692D-8593-4DB03B678852}"/>
              </a:ext>
            </a:extLst>
          </p:cNvPr>
          <p:cNvSpPr txBox="1"/>
          <p:nvPr/>
        </p:nvSpPr>
        <p:spPr>
          <a:xfrm>
            <a:off x="10618326" y="3030044"/>
            <a:ext cx="7354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b="1" dirty="0"/>
              <a:t>12,8 %</a:t>
            </a:r>
          </a:p>
        </p:txBody>
      </p:sp>
    </p:spTree>
    <p:extLst>
      <p:ext uri="{BB962C8B-B14F-4D97-AF65-F5344CB8AC3E}">
        <p14:creationId xmlns:p14="http://schemas.microsoft.com/office/powerpoint/2010/main" val="16780752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AB527-0290-39F1-189E-2CA4258A5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 descr="Ein Bild, das Himmel, Kunst, Vogel enthält.&#10;&#10;Automatisch generierte Beschreibung">
            <a:extLst>
              <a:ext uri="{FF2B5EF4-FFF2-40B4-BE49-F238E27FC236}">
                <a16:creationId xmlns:a16="http://schemas.microsoft.com/office/drawing/2014/main" id="{1DC1F60E-4A64-635F-68DB-693A0E2FE0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90" b="26915"/>
          <a:stretch/>
        </p:blipFill>
        <p:spPr>
          <a:xfrm>
            <a:off x="0" y="4581427"/>
            <a:ext cx="12192000" cy="227657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D37DE-6A5F-08A8-C262-0526DC6B78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197192"/>
            <a:ext cx="2743200" cy="365125"/>
          </a:xfrm>
        </p:spPr>
        <p:txBody>
          <a:bodyPr/>
          <a:lstStyle/>
          <a:p>
            <a:fld id="{5058F5D3-696F-4784-84CA-AC11423F733D}" type="slidenum">
              <a:rPr lang="de-AT" smtClean="0"/>
              <a:pPr/>
              <a:t>7</a:t>
            </a:fld>
            <a:endParaRPr lang="de-AT" dirty="0"/>
          </a:p>
        </p:txBody>
      </p:sp>
      <p:sp>
        <p:nvSpPr>
          <p:cNvPr id="48" name="AutoShape 2" descr="Bildergebnis für whatchado">
            <a:extLst>
              <a:ext uri="{FF2B5EF4-FFF2-40B4-BE49-F238E27FC236}">
                <a16:creationId xmlns:a16="http://schemas.microsoft.com/office/drawing/2014/main" id="{A0F66D03-4F95-7CF1-5FEA-FE7DFB9F05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1439637" y="-573038"/>
            <a:ext cx="3619500" cy="125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2" name="Fußzeilenplatzhalter 5">
            <a:extLst>
              <a:ext uri="{FF2B5EF4-FFF2-40B4-BE49-F238E27FC236}">
                <a16:creationId xmlns:a16="http://schemas.microsoft.com/office/drawing/2014/main" id="{69591A37-EA0E-4A5B-D302-0EA6BAD1CD60}"/>
              </a:ext>
            </a:extLst>
          </p:cNvPr>
          <p:cNvSpPr txBox="1">
            <a:spLocks/>
          </p:cNvSpPr>
          <p:nvPr/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dirty="0"/>
              <a:t>Demografieberatung </a:t>
            </a:r>
            <a:r>
              <a:rPr lang="de-DE" dirty="0" err="1"/>
              <a:t>Digi</a:t>
            </a:r>
            <a:r>
              <a:rPr lang="de-DE" dirty="0"/>
              <a:t>+</a:t>
            </a:r>
            <a:endParaRPr lang="de-AT" dirty="0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68368989-CEE4-1DC0-1E85-E1D4F55BC272}"/>
              </a:ext>
            </a:extLst>
          </p:cNvPr>
          <p:cNvSpPr txBox="1">
            <a:spLocks/>
          </p:cNvSpPr>
          <p:nvPr/>
        </p:nvSpPr>
        <p:spPr>
          <a:xfrm>
            <a:off x="0" y="440587"/>
            <a:ext cx="5052767" cy="1257301"/>
          </a:xfrm>
          <a:prstGeom prst="homePlate">
            <a:avLst>
              <a:gd name="adj" fmla="val 2202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wrap="square" lIns="88900" tIns="88900" rIns="88900" bIns="88900" anchor="ctr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  <a:buSzPct val="80000"/>
            </a:pPr>
            <a:r>
              <a:rPr lang="de-AT" sz="3200" dirty="0">
                <a:solidFill>
                  <a:schemeClr val="bg1"/>
                </a:solidFill>
                <a:latin typeface="+mj-lt"/>
                <a:cs typeface="Arial" charset="0"/>
              </a:rPr>
              <a:t>Annehmen</a:t>
            </a:r>
            <a:endParaRPr lang="en-US" sz="3200" dirty="0">
              <a:solidFill>
                <a:schemeClr val="bg1"/>
              </a:solidFill>
              <a:latin typeface="+mj-lt"/>
              <a:cs typeface="Arial" charset="0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5C075EF5-83A1-19D3-59A7-59EE429001B3}"/>
              </a:ext>
            </a:extLst>
          </p:cNvPr>
          <p:cNvSpPr txBox="1"/>
          <p:nvPr/>
        </p:nvSpPr>
        <p:spPr>
          <a:xfrm>
            <a:off x="6992624" y="4754479"/>
            <a:ext cx="5199376" cy="1532334"/>
          </a:xfrm>
          <a:prstGeom prst="round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600" dirty="0">
                <a:solidFill>
                  <a:schemeClr val="accent1"/>
                </a:solidFill>
              </a:rPr>
              <a:t>„</a:t>
            </a:r>
            <a:r>
              <a:rPr lang="de-DE" sz="1600" dirty="0" err="1">
                <a:solidFill>
                  <a:schemeClr val="accent1"/>
                </a:solidFill>
              </a:rPr>
              <a:t>Around</a:t>
            </a:r>
            <a:r>
              <a:rPr lang="de-DE" sz="1600" dirty="0">
                <a:solidFill>
                  <a:schemeClr val="accent1"/>
                </a:solidFill>
              </a:rPr>
              <a:t> a </a:t>
            </a:r>
            <a:r>
              <a:rPr lang="de-DE" sz="1600" dirty="0" err="1">
                <a:solidFill>
                  <a:schemeClr val="accent1"/>
                </a:solidFill>
              </a:rPr>
              <a:t>quarter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of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the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population</a:t>
            </a:r>
            <a:r>
              <a:rPr lang="de-DE" sz="1600" dirty="0">
                <a:solidFill>
                  <a:schemeClr val="accent1"/>
                </a:solidFill>
              </a:rPr>
              <a:t> rate </a:t>
            </a:r>
            <a:r>
              <a:rPr lang="de-DE" sz="1600" dirty="0" err="1">
                <a:solidFill>
                  <a:schemeClr val="accent1"/>
                </a:solidFill>
              </a:rPr>
              <a:t>their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knowledge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of</a:t>
            </a:r>
            <a:r>
              <a:rPr lang="de-DE" sz="1600" dirty="0">
                <a:solidFill>
                  <a:schemeClr val="accent1"/>
                </a:solidFill>
              </a:rPr>
              <a:t> AI </a:t>
            </a:r>
            <a:r>
              <a:rPr lang="de-DE" sz="1600" dirty="0" err="1">
                <a:solidFill>
                  <a:schemeClr val="accent1"/>
                </a:solidFill>
              </a:rPr>
              <a:t>as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good</a:t>
            </a:r>
            <a:endParaRPr lang="de-DE" sz="1600" dirty="0">
              <a:solidFill>
                <a:schemeClr val="accent1"/>
              </a:solidFill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dirty="0">
              <a:solidFill>
                <a:sysClr val="windowText" lastClr="000000"/>
              </a:solidFill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>
                <a:solidFill>
                  <a:sysClr val="windowText" lastClr="000000"/>
                </a:solidFill>
              </a:rPr>
              <a:t>Statistik Austria, 25.5.2025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dirty="0">
              <a:solidFill>
                <a:sysClr val="windowText" lastClr="000000"/>
              </a:solidFill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00" dirty="0">
                <a:solidFill>
                  <a:sysClr val="windowText" lastClr="000000"/>
                </a:solidFill>
              </a:rPr>
              <a:t>Link zur Studie: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00" dirty="0">
                <a:solidFill>
                  <a:sysClr val="windowText" lastClr="000000"/>
                </a:solidFill>
                <a:hlinkClick r:id="rId4"/>
              </a:rPr>
              <a:t>https://www.statistik.at/fileadmin/announcement/2025/05/20250515KI_AnalyseEN.pdf?utm</a:t>
            </a:r>
            <a:endParaRPr lang="de-DE" sz="800" dirty="0">
              <a:solidFill>
                <a:sysClr val="windowText" lastClr="000000"/>
              </a:solidFill>
            </a:endParaRPr>
          </a:p>
        </p:txBody>
      </p:sp>
      <p:sp>
        <p:nvSpPr>
          <p:cNvPr id="7" name="Sechseck 6">
            <a:extLst>
              <a:ext uri="{FF2B5EF4-FFF2-40B4-BE49-F238E27FC236}">
                <a16:creationId xmlns:a16="http://schemas.microsoft.com/office/drawing/2014/main" id="{2C10F381-6915-8ECF-15BE-7000C5681BA8}"/>
              </a:ext>
            </a:extLst>
          </p:cNvPr>
          <p:cNvSpPr/>
          <p:nvPr/>
        </p:nvSpPr>
        <p:spPr>
          <a:xfrm>
            <a:off x="337457" y="1994178"/>
            <a:ext cx="3667019" cy="3136475"/>
          </a:xfrm>
          <a:prstGeom prst="hexagon">
            <a:avLst/>
          </a:prstGeom>
          <a:solidFill>
            <a:schemeClr val="accent5">
              <a:lumMod val="40000"/>
              <a:lumOff val="60000"/>
            </a:schemeClr>
          </a:solidFill>
          <a:ln w="76200" cmpd="dbl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1" dirty="0">
                <a:solidFill>
                  <a:schemeClr val="accent1"/>
                </a:solidFill>
              </a:rPr>
              <a:t>73% der Bevölkerung</a:t>
            </a:r>
            <a:br>
              <a:rPr lang="de-DE" dirty="0"/>
            </a:br>
            <a:r>
              <a:rPr lang="de-DE" dirty="0">
                <a:solidFill>
                  <a:schemeClr val="tx1"/>
                </a:solidFill>
              </a:rPr>
              <a:t>geben an, ihr Wissen über KI sei „gering“ oder „nicht vorhanden“</a:t>
            </a:r>
          </a:p>
        </p:txBody>
      </p:sp>
      <p:sp>
        <p:nvSpPr>
          <p:cNvPr id="9" name="Sechseck 8">
            <a:extLst>
              <a:ext uri="{FF2B5EF4-FFF2-40B4-BE49-F238E27FC236}">
                <a16:creationId xmlns:a16="http://schemas.microsoft.com/office/drawing/2014/main" id="{CC08ED63-E73B-42A2-4A20-45E0D39CBF94}"/>
              </a:ext>
            </a:extLst>
          </p:cNvPr>
          <p:cNvSpPr/>
          <p:nvPr/>
        </p:nvSpPr>
        <p:spPr>
          <a:xfrm>
            <a:off x="3681167" y="3562415"/>
            <a:ext cx="2743200" cy="2276573"/>
          </a:xfrm>
          <a:prstGeom prst="hexagon">
            <a:avLst/>
          </a:prstGeom>
          <a:solidFill>
            <a:schemeClr val="accent5">
              <a:lumMod val="40000"/>
              <a:lumOff val="60000"/>
            </a:schemeClr>
          </a:solidFill>
          <a:ln w="76200" cmpd="dbl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>
                <a:solidFill>
                  <a:schemeClr val="tx1"/>
                </a:solidFill>
              </a:rPr>
              <a:t>Nur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r>
              <a:rPr lang="de-DE" b="1" dirty="0">
                <a:solidFill>
                  <a:schemeClr val="accent1"/>
                </a:solidFill>
              </a:rPr>
              <a:t>25%</a:t>
            </a:r>
            <a:r>
              <a:rPr lang="de-DE" dirty="0"/>
              <a:t> </a:t>
            </a:r>
            <a:r>
              <a:rPr lang="de-DE" dirty="0">
                <a:solidFill>
                  <a:schemeClr val="tx1"/>
                </a:solidFill>
              </a:rPr>
              <a:t>schätzen ihr Wissen als „gut“ oder „sehr gut“ ein</a:t>
            </a:r>
            <a:endParaRPr lang="de-DE" dirty="0">
              <a:solidFill>
                <a:schemeClr val="accent1"/>
              </a:solidFill>
            </a:endParaRPr>
          </a:p>
        </p:txBody>
      </p:sp>
      <p:sp>
        <p:nvSpPr>
          <p:cNvPr id="10" name="Sechseck 9">
            <a:extLst>
              <a:ext uri="{FF2B5EF4-FFF2-40B4-BE49-F238E27FC236}">
                <a16:creationId xmlns:a16="http://schemas.microsoft.com/office/drawing/2014/main" id="{A22E9E63-1121-5324-B812-3451C11AE221}"/>
              </a:ext>
            </a:extLst>
          </p:cNvPr>
          <p:cNvSpPr/>
          <p:nvPr/>
        </p:nvSpPr>
        <p:spPr>
          <a:xfrm>
            <a:off x="5476276" y="817679"/>
            <a:ext cx="3373810" cy="2917788"/>
          </a:xfrm>
          <a:prstGeom prst="hexagon">
            <a:avLst/>
          </a:prstGeom>
          <a:solidFill>
            <a:schemeClr val="accent5">
              <a:lumMod val="40000"/>
              <a:lumOff val="60000"/>
            </a:schemeClr>
          </a:solidFill>
          <a:ln w="76200" cmpd="dbl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de-DE" sz="2000" b="1" dirty="0">
                <a:solidFill>
                  <a:schemeClr val="accent1"/>
                </a:solidFill>
              </a:rPr>
              <a:t>43 % </a:t>
            </a:r>
            <a:r>
              <a:rPr lang="de-DE" dirty="0">
                <a:solidFill>
                  <a:schemeClr val="tx1"/>
                </a:solidFill>
              </a:rPr>
              <a:t>unter den Erwerbstätigen sehen Potenzial für ihren Arbeitsalltag</a:t>
            </a:r>
          </a:p>
        </p:txBody>
      </p:sp>
      <p:sp>
        <p:nvSpPr>
          <p:cNvPr id="5" name="Sechseck 4">
            <a:extLst>
              <a:ext uri="{FF2B5EF4-FFF2-40B4-BE49-F238E27FC236}">
                <a16:creationId xmlns:a16="http://schemas.microsoft.com/office/drawing/2014/main" id="{20BE9D4E-40E1-20F5-DA98-C80340B41DC3}"/>
              </a:ext>
            </a:extLst>
          </p:cNvPr>
          <p:cNvSpPr/>
          <p:nvPr/>
        </p:nvSpPr>
        <p:spPr>
          <a:xfrm>
            <a:off x="8610600" y="2350013"/>
            <a:ext cx="2743200" cy="2276573"/>
          </a:xfrm>
          <a:prstGeom prst="hexagon">
            <a:avLst/>
          </a:prstGeom>
          <a:solidFill>
            <a:schemeClr val="accent5">
              <a:lumMod val="40000"/>
              <a:lumOff val="60000"/>
            </a:schemeClr>
          </a:solidFill>
          <a:ln w="76200" cmpd="dbl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>
                <a:solidFill>
                  <a:schemeClr val="tx1"/>
                </a:solidFill>
              </a:rPr>
              <a:t>Nur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r>
              <a:rPr lang="de-DE" b="1" dirty="0">
                <a:solidFill>
                  <a:schemeClr val="accent1"/>
                </a:solidFill>
              </a:rPr>
              <a:t>13%</a:t>
            </a:r>
            <a:r>
              <a:rPr lang="de-DE" dirty="0"/>
              <a:t> </a:t>
            </a:r>
            <a:r>
              <a:rPr lang="de-DE" dirty="0">
                <a:solidFill>
                  <a:schemeClr val="tx1"/>
                </a:solidFill>
              </a:rPr>
              <a:t>sehen durch KI ihren Job bedroht</a:t>
            </a:r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4235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CC742-B189-B46C-D944-5CB1D52C8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 descr="Ein Bild, das Himmel, Kunst, Vogel enthält.&#10;&#10;Automatisch generierte Beschreibung">
            <a:extLst>
              <a:ext uri="{FF2B5EF4-FFF2-40B4-BE49-F238E27FC236}">
                <a16:creationId xmlns:a16="http://schemas.microsoft.com/office/drawing/2014/main" id="{47421724-9D10-41BC-DBCC-0FF74E7BE8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90" b="26915"/>
          <a:stretch/>
        </p:blipFill>
        <p:spPr>
          <a:xfrm>
            <a:off x="0" y="4581427"/>
            <a:ext cx="12192000" cy="227657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586817-CD8C-7776-8000-6DAC2A869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197192"/>
            <a:ext cx="2743200" cy="365125"/>
          </a:xfrm>
        </p:spPr>
        <p:txBody>
          <a:bodyPr/>
          <a:lstStyle/>
          <a:p>
            <a:fld id="{5058F5D3-696F-4784-84CA-AC11423F733D}" type="slidenum">
              <a:rPr lang="de-AT" smtClean="0"/>
              <a:pPr/>
              <a:t>8</a:t>
            </a:fld>
            <a:endParaRPr lang="de-AT" dirty="0"/>
          </a:p>
        </p:txBody>
      </p:sp>
      <p:sp>
        <p:nvSpPr>
          <p:cNvPr id="48" name="AutoShape 2" descr="Bildergebnis für whatchado">
            <a:extLst>
              <a:ext uri="{FF2B5EF4-FFF2-40B4-BE49-F238E27FC236}">
                <a16:creationId xmlns:a16="http://schemas.microsoft.com/office/drawing/2014/main" id="{8E689BD6-822F-01D2-A2CD-B953EB9A26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1439637" y="-573038"/>
            <a:ext cx="3619500" cy="125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2" name="Fußzeilenplatzhalter 5">
            <a:extLst>
              <a:ext uri="{FF2B5EF4-FFF2-40B4-BE49-F238E27FC236}">
                <a16:creationId xmlns:a16="http://schemas.microsoft.com/office/drawing/2014/main" id="{2292E504-BD97-2711-D437-3E4F25E69FB7}"/>
              </a:ext>
            </a:extLst>
          </p:cNvPr>
          <p:cNvSpPr txBox="1">
            <a:spLocks/>
          </p:cNvSpPr>
          <p:nvPr/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dirty="0"/>
              <a:t>Demografieberatung </a:t>
            </a:r>
            <a:r>
              <a:rPr lang="de-DE" dirty="0" err="1"/>
              <a:t>Digi</a:t>
            </a:r>
            <a:r>
              <a:rPr lang="de-DE" dirty="0"/>
              <a:t>+</a:t>
            </a:r>
            <a:endParaRPr lang="de-AT" dirty="0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125016B2-8E35-3407-3B16-5D31180B9232}"/>
              </a:ext>
            </a:extLst>
          </p:cNvPr>
          <p:cNvSpPr txBox="1">
            <a:spLocks/>
          </p:cNvSpPr>
          <p:nvPr/>
        </p:nvSpPr>
        <p:spPr>
          <a:xfrm>
            <a:off x="0" y="440587"/>
            <a:ext cx="5052767" cy="1257301"/>
          </a:xfrm>
          <a:prstGeom prst="homePlate">
            <a:avLst>
              <a:gd name="adj" fmla="val 2202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wrap="square" lIns="88900" tIns="88900" rIns="88900" bIns="88900" anchor="ctr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  <a:buSzPct val="80000"/>
            </a:pPr>
            <a:r>
              <a:rPr lang="de-AT" sz="3200" dirty="0">
                <a:solidFill>
                  <a:schemeClr val="bg1"/>
                </a:solidFill>
                <a:latin typeface="+mj-lt"/>
                <a:cs typeface="Arial" charset="0"/>
              </a:rPr>
              <a:t>Annehmen</a:t>
            </a:r>
            <a:endParaRPr lang="en-US" sz="3200" dirty="0">
              <a:solidFill>
                <a:schemeClr val="bg1"/>
              </a:solidFill>
              <a:latin typeface="+mj-lt"/>
              <a:cs typeface="Arial" charset="0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48D78728-C604-E3FB-794D-A6B186165FB8}"/>
              </a:ext>
            </a:extLst>
          </p:cNvPr>
          <p:cNvSpPr txBox="1"/>
          <p:nvPr/>
        </p:nvSpPr>
        <p:spPr>
          <a:xfrm>
            <a:off x="6992624" y="4754479"/>
            <a:ext cx="5199376" cy="1532334"/>
          </a:xfrm>
          <a:prstGeom prst="round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600" dirty="0">
                <a:solidFill>
                  <a:schemeClr val="accent1"/>
                </a:solidFill>
              </a:rPr>
              <a:t>„</a:t>
            </a:r>
            <a:r>
              <a:rPr lang="de-DE" sz="1600" dirty="0" err="1">
                <a:solidFill>
                  <a:schemeClr val="accent1"/>
                </a:solidFill>
              </a:rPr>
              <a:t>Around</a:t>
            </a:r>
            <a:r>
              <a:rPr lang="de-DE" sz="1600" dirty="0">
                <a:solidFill>
                  <a:schemeClr val="accent1"/>
                </a:solidFill>
              </a:rPr>
              <a:t> a </a:t>
            </a:r>
            <a:r>
              <a:rPr lang="de-DE" sz="1600" dirty="0" err="1">
                <a:solidFill>
                  <a:schemeClr val="accent1"/>
                </a:solidFill>
              </a:rPr>
              <a:t>quarter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of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the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population</a:t>
            </a:r>
            <a:r>
              <a:rPr lang="de-DE" sz="1600" dirty="0">
                <a:solidFill>
                  <a:schemeClr val="accent1"/>
                </a:solidFill>
              </a:rPr>
              <a:t> rate </a:t>
            </a:r>
            <a:r>
              <a:rPr lang="de-DE" sz="1600" dirty="0" err="1">
                <a:solidFill>
                  <a:schemeClr val="accent1"/>
                </a:solidFill>
              </a:rPr>
              <a:t>their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knowledge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of</a:t>
            </a:r>
            <a:r>
              <a:rPr lang="de-DE" sz="1600" dirty="0">
                <a:solidFill>
                  <a:schemeClr val="accent1"/>
                </a:solidFill>
              </a:rPr>
              <a:t> AI </a:t>
            </a:r>
            <a:r>
              <a:rPr lang="de-DE" sz="1600" dirty="0" err="1">
                <a:solidFill>
                  <a:schemeClr val="accent1"/>
                </a:solidFill>
              </a:rPr>
              <a:t>as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good</a:t>
            </a:r>
            <a:endParaRPr lang="de-DE" sz="1600" dirty="0">
              <a:solidFill>
                <a:schemeClr val="accent1"/>
              </a:solidFill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dirty="0">
              <a:solidFill>
                <a:sysClr val="windowText" lastClr="000000"/>
              </a:solidFill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>
                <a:solidFill>
                  <a:sysClr val="windowText" lastClr="000000"/>
                </a:solidFill>
              </a:rPr>
              <a:t>Statistik Austria, 25.5.2025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dirty="0">
              <a:solidFill>
                <a:sysClr val="windowText" lastClr="000000"/>
              </a:solidFill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00" dirty="0">
                <a:solidFill>
                  <a:sysClr val="windowText" lastClr="000000"/>
                </a:solidFill>
              </a:rPr>
              <a:t>Link zur Studie: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00" dirty="0">
                <a:solidFill>
                  <a:sysClr val="windowText" lastClr="000000"/>
                </a:solidFill>
                <a:hlinkClick r:id="rId4"/>
              </a:rPr>
              <a:t>https://www.statistik.at/fileadmin/announcement/2025/05/20250515KI_AnalyseEN.pdf?utm</a:t>
            </a:r>
            <a:endParaRPr lang="de-DE" sz="800" dirty="0">
              <a:solidFill>
                <a:sysClr val="windowText" lastClr="000000"/>
              </a:solidFill>
            </a:endParaRPr>
          </a:p>
        </p:txBody>
      </p:sp>
      <p:sp>
        <p:nvSpPr>
          <p:cNvPr id="7" name="Sechseck 6">
            <a:extLst>
              <a:ext uri="{FF2B5EF4-FFF2-40B4-BE49-F238E27FC236}">
                <a16:creationId xmlns:a16="http://schemas.microsoft.com/office/drawing/2014/main" id="{FE8281E0-9A40-4668-C533-6FA0F9397264}"/>
              </a:ext>
            </a:extLst>
          </p:cNvPr>
          <p:cNvSpPr/>
          <p:nvPr/>
        </p:nvSpPr>
        <p:spPr>
          <a:xfrm>
            <a:off x="337457" y="1994178"/>
            <a:ext cx="3667019" cy="3136475"/>
          </a:xfrm>
          <a:prstGeom prst="hexagon">
            <a:avLst/>
          </a:prstGeom>
          <a:solidFill>
            <a:schemeClr val="accent5">
              <a:lumMod val="40000"/>
              <a:lumOff val="60000"/>
            </a:schemeClr>
          </a:solidFill>
          <a:ln w="76200" cmpd="dbl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1" dirty="0">
                <a:solidFill>
                  <a:schemeClr val="accent1"/>
                </a:solidFill>
              </a:rPr>
              <a:t>31% der Bevölkerung</a:t>
            </a:r>
            <a:br>
              <a:rPr lang="de-DE" dirty="0"/>
            </a:br>
            <a:r>
              <a:rPr lang="de-DE" dirty="0">
                <a:solidFill>
                  <a:schemeClr val="tx1"/>
                </a:solidFill>
              </a:rPr>
              <a:t>haben KI-Tools zumindest einmal verwendet.</a:t>
            </a:r>
          </a:p>
        </p:txBody>
      </p:sp>
      <p:sp>
        <p:nvSpPr>
          <p:cNvPr id="9" name="Sechseck 8">
            <a:extLst>
              <a:ext uri="{FF2B5EF4-FFF2-40B4-BE49-F238E27FC236}">
                <a16:creationId xmlns:a16="http://schemas.microsoft.com/office/drawing/2014/main" id="{F47A6A26-47F9-96B2-BC70-29980E579E6F}"/>
              </a:ext>
            </a:extLst>
          </p:cNvPr>
          <p:cNvSpPr/>
          <p:nvPr/>
        </p:nvSpPr>
        <p:spPr>
          <a:xfrm>
            <a:off x="3681167" y="3562415"/>
            <a:ext cx="2743200" cy="2276573"/>
          </a:xfrm>
          <a:prstGeom prst="hexagon">
            <a:avLst/>
          </a:prstGeom>
          <a:solidFill>
            <a:schemeClr val="accent5">
              <a:lumMod val="40000"/>
              <a:lumOff val="60000"/>
            </a:schemeClr>
          </a:solidFill>
          <a:ln w="76200" cmpd="dbl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600" dirty="0">
                <a:solidFill>
                  <a:schemeClr val="tx1"/>
                </a:solidFill>
              </a:rPr>
              <a:t>Nur </a:t>
            </a:r>
            <a:r>
              <a:rPr lang="de-DE" sz="1600" b="1" dirty="0">
                <a:solidFill>
                  <a:schemeClr val="accent1"/>
                </a:solidFill>
              </a:rPr>
              <a:t>4</a:t>
            </a:r>
            <a:r>
              <a:rPr lang="de-DE" b="1" dirty="0">
                <a:solidFill>
                  <a:schemeClr val="accent1"/>
                </a:solidFill>
              </a:rPr>
              <a:t>%</a:t>
            </a:r>
            <a:r>
              <a:rPr lang="de-DE" dirty="0"/>
              <a:t> </a:t>
            </a:r>
            <a:r>
              <a:rPr lang="de-DE" dirty="0">
                <a:solidFill>
                  <a:schemeClr val="tx1"/>
                </a:solidFill>
              </a:rPr>
              <a:t>davon</a:t>
            </a:r>
            <a:r>
              <a:rPr lang="de-DE" dirty="0"/>
              <a:t> </a:t>
            </a:r>
            <a:r>
              <a:rPr lang="de-DE" dirty="0">
                <a:solidFill>
                  <a:schemeClr val="tx1"/>
                </a:solidFill>
              </a:rPr>
              <a:t>nutzen solche Tools täglich oder fast täglich</a:t>
            </a:r>
            <a:endParaRPr lang="de-DE" dirty="0">
              <a:solidFill>
                <a:schemeClr val="accent1"/>
              </a:solidFill>
            </a:endParaRPr>
          </a:p>
        </p:txBody>
      </p:sp>
      <p:sp>
        <p:nvSpPr>
          <p:cNvPr id="10" name="Sechseck 9">
            <a:extLst>
              <a:ext uri="{FF2B5EF4-FFF2-40B4-BE49-F238E27FC236}">
                <a16:creationId xmlns:a16="http://schemas.microsoft.com/office/drawing/2014/main" id="{F0B4C24F-2E51-2EFE-4B8A-F9B0AAAA7095}"/>
              </a:ext>
            </a:extLst>
          </p:cNvPr>
          <p:cNvSpPr/>
          <p:nvPr/>
        </p:nvSpPr>
        <p:spPr>
          <a:xfrm>
            <a:off x="5476276" y="817679"/>
            <a:ext cx="3373810" cy="2917788"/>
          </a:xfrm>
          <a:prstGeom prst="hexagon">
            <a:avLst/>
          </a:prstGeom>
          <a:solidFill>
            <a:schemeClr val="accent5">
              <a:lumMod val="40000"/>
              <a:lumOff val="60000"/>
            </a:schemeClr>
          </a:solidFill>
          <a:ln w="76200" cmpd="dbl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de-DE" sz="2000" b="1" dirty="0">
                <a:solidFill>
                  <a:schemeClr val="accent1"/>
                </a:solidFill>
              </a:rPr>
              <a:t>9 % </a:t>
            </a:r>
            <a:r>
              <a:rPr lang="de-DE" dirty="0">
                <a:solidFill>
                  <a:schemeClr val="tx1"/>
                </a:solidFill>
              </a:rPr>
              <a:t>davon</a:t>
            </a:r>
            <a:r>
              <a:rPr lang="de-DE" sz="2000" b="1" dirty="0">
                <a:solidFill>
                  <a:schemeClr val="accent1"/>
                </a:solidFill>
              </a:rPr>
              <a:t> </a:t>
            </a:r>
            <a:r>
              <a:rPr lang="de-DE" dirty="0">
                <a:solidFill>
                  <a:schemeClr val="tx1"/>
                </a:solidFill>
              </a:rPr>
              <a:t>nutzen KI-Tools mindestens einmal pro Woche</a:t>
            </a:r>
          </a:p>
        </p:txBody>
      </p:sp>
      <p:sp>
        <p:nvSpPr>
          <p:cNvPr id="5" name="Sechseck 4">
            <a:extLst>
              <a:ext uri="{FF2B5EF4-FFF2-40B4-BE49-F238E27FC236}">
                <a16:creationId xmlns:a16="http://schemas.microsoft.com/office/drawing/2014/main" id="{84192E62-0E6B-9247-EF98-45FE0CBF5C70}"/>
              </a:ext>
            </a:extLst>
          </p:cNvPr>
          <p:cNvSpPr/>
          <p:nvPr/>
        </p:nvSpPr>
        <p:spPr>
          <a:xfrm>
            <a:off x="8610600" y="2350013"/>
            <a:ext cx="2743200" cy="2276573"/>
          </a:xfrm>
          <a:prstGeom prst="hexagon">
            <a:avLst/>
          </a:prstGeom>
          <a:solidFill>
            <a:schemeClr val="accent5">
              <a:lumMod val="40000"/>
              <a:lumOff val="60000"/>
            </a:schemeClr>
          </a:solidFill>
          <a:ln w="76200" cmpd="dbl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>
                <a:solidFill>
                  <a:schemeClr val="tx1"/>
                </a:solidFill>
              </a:rPr>
              <a:t>Rund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r>
              <a:rPr lang="de-DE" b="1" dirty="0">
                <a:solidFill>
                  <a:schemeClr val="accent1"/>
                </a:solidFill>
              </a:rPr>
              <a:t>15%</a:t>
            </a:r>
            <a:r>
              <a:rPr lang="de-DE" dirty="0"/>
              <a:t> </a:t>
            </a:r>
            <a:r>
              <a:rPr lang="de-DE" dirty="0">
                <a:solidFill>
                  <a:schemeClr val="tx1"/>
                </a:solidFill>
              </a:rPr>
              <a:t>nutzen KI seltener als 1 Mal pro Woche</a:t>
            </a:r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4962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52709-C786-80B3-E19F-1C9B8D80E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 descr="Ein Bild, das Himmel, Kunst, Vogel enthält.&#10;&#10;Automatisch generierte Beschreibung">
            <a:extLst>
              <a:ext uri="{FF2B5EF4-FFF2-40B4-BE49-F238E27FC236}">
                <a16:creationId xmlns:a16="http://schemas.microsoft.com/office/drawing/2014/main" id="{53F8E755-A20A-E0A9-05A9-BE05E764A5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90" b="26915"/>
          <a:stretch/>
        </p:blipFill>
        <p:spPr>
          <a:xfrm>
            <a:off x="0" y="4581427"/>
            <a:ext cx="12192000" cy="227657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51DF21-48A7-04CC-43A1-DE461178AC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197192"/>
            <a:ext cx="2743200" cy="365125"/>
          </a:xfrm>
        </p:spPr>
        <p:txBody>
          <a:bodyPr/>
          <a:lstStyle/>
          <a:p>
            <a:fld id="{5058F5D3-696F-4784-84CA-AC11423F733D}" type="slidenum">
              <a:rPr lang="de-AT" smtClean="0"/>
              <a:pPr/>
              <a:t>9</a:t>
            </a:fld>
            <a:endParaRPr lang="de-AT" dirty="0"/>
          </a:p>
        </p:txBody>
      </p:sp>
      <p:sp>
        <p:nvSpPr>
          <p:cNvPr id="48" name="AutoShape 2" descr="Bildergebnis für whatchado">
            <a:extLst>
              <a:ext uri="{FF2B5EF4-FFF2-40B4-BE49-F238E27FC236}">
                <a16:creationId xmlns:a16="http://schemas.microsoft.com/office/drawing/2014/main" id="{98F4EB6F-945C-94DD-9796-2F636032626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1439637" y="-573038"/>
            <a:ext cx="3619500" cy="125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2" name="Fußzeilenplatzhalter 5">
            <a:extLst>
              <a:ext uri="{FF2B5EF4-FFF2-40B4-BE49-F238E27FC236}">
                <a16:creationId xmlns:a16="http://schemas.microsoft.com/office/drawing/2014/main" id="{B0947EB3-4BDB-2121-7FA1-7E790F914C0C}"/>
              </a:ext>
            </a:extLst>
          </p:cNvPr>
          <p:cNvSpPr txBox="1">
            <a:spLocks/>
          </p:cNvSpPr>
          <p:nvPr/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dirty="0"/>
              <a:t>Demografieberatung </a:t>
            </a:r>
            <a:r>
              <a:rPr lang="de-DE" dirty="0" err="1"/>
              <a:t>Digi</a:t>
            </a:r>
            <a:r>
              <a:rPr lang="de-DE" dirty="0"/>
              <a:t>+</a:t>
            </a:r>
            <a:endParaRPr lang="de-AT" dirty="0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1AA48227-E3E2-A61A-0F03-101C18E20B13}"/>
              </a:ext>
            </a:extLst>
          </p:cNvPr>
          <p:cNvSpPr txBox="1">
            <a:spLocks/>
          </p:cNvSpPr>
          <p:nvPr/>
        </p:nvSpPr>
        <p:spPr>
          <a:xfrm>
            <a:off x="0" y="440587"/>
            <a:ext cx="5052767" cy="1257301"/>
          </a:xfrm>
          <a:prstGeom prst="homePlate">
            <a:avLst>
              <a:gd name="adj" fmla="val 2202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wrap="square" lIns="88900" tIns="88900" rIns="88900" bIns="88900" anchor="ctr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  <a:buSzPct val="80000"/>
            </a:pPr>
            <a:r>
              <a:rPr lang="de-AT" sz="3200" dirty="0">
                <a:solidFill>
                  <a:schemeClr val="bg1"/>
                </a:solidFill>
                <a:latin typeface="+mj-lt"/>
                <a:cs typeface="Arial" charset="0"/>
              </a:rPr>
              <a:t>Annehmen</a:t>
            </a:r>
            <a:endParaRPr lang="en-US" sz="3200" dirty="0">
              <a:solidFill>
                <a:schemeClr val="bg1"/>
              </a:solidFill>
              <a:latin typeface="+mj-lt"/>
              <a:cs typeface="Arial" charset="0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13650BE-A4D4-B38A-1ADD-246CB64ED43E}"/>
              </a:ext>
            </a:extLst>
          </p:cNvPr>
          <p:cNvSpPr txBox="1"/>
          <p:nvPr/>
        </p:nvSpPr>
        <p:spPr>
          <a:xfrm>
            <a:off x="6992624" y="4754479"/>
            <a:ext cx="5199376" cy="1532334"/>
          </a:xfrm>
          <a:prstGeom prst="round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600" dirty="0">
                <a:solidFill>
                  <a:schemeClr val="accent1"/>
                </a:solidFill>
              </a:rPr>
              <a:t>„</a:t>
            </a:r>
            <a:r>
              <a:rPr lang="de-DE" sz="1600" dirty="0" err="1">
                <a:solidFill>
                  <a:schemeClr val="accent1"/>
                </a:solidFill>
              </a:rPr>
              <a:t>Around</a:t>
            </a:r>
            <a:r>
              <a:rPr lang="de-DE" sz="1600" dirty="0">
                <a:solidFill>
                  <a:schemeClr val="accent1"/>
                </a:solidFill>
              </a:rPr>
              <a:t> a </a:t>
            </a:r>
            <a:r>
              <a:rPr lang="de-DE" sz="1600" dirty="0" err="1">
                <a:solidFill>
                  <a:schemeClr val="accent1"/>
                </a:solidFill>
              </a:rPr>
              <a:t>quarter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of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the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population</a:t>
            </a:r>
            <a:r>
              <a:rPr lang="de-DE" sz="1600" dirty="0">
                <a:solidFill>
                  <a:schemeClr val="accent1"/>
                </a:solidFill>
              </a:rPr>
              <a:t> rate </a:t>
            </a:r>
            <a:r>
              <a:rPr lang="de-DE" sz="1600" dirty="0" err="1">
                <a:solidFill>
                  <a:schemeClr val="accent1"/>
                </a:solidFill>
              </a:rPr>
              <a:t>their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knowledge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of</a:t>
            </a:r>
            <a:r>
              <a:rPr lang="de-DE" sz="1600" dirty="0">
                <a:solidFill>
                  <a:schemeClr val="accent1"/>
                </a:solidFill>
              </a:rPr>
              <a:t> AI </a:t>
            </a:r>
            <a:r>
              <a:rPr lang="de-DE" sz="1600" dirty="0" err="1">
                <a:solidFill>
                  <a:schemeClr val="accent1"/>
                </a:solidFill>
              </a:rPr>
              <a:t>as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good</a:t>
            </a:r>
            <a:endParaRPr lang="de-DE" sz="1600" dirty="0">
              <a:solidFill>
                <a:schemeClr val="accent1"/>
              </a:solidFill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dirty="0">
              <a:solidFill>
                <a:sysClr val="windowText" lastClr="000000"/>
              </a:solidFill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>
                <a:solidFill>
                  <a:sysClr val="windowText" lastClr="000000"/>
                </a:solidFill>
              </a:rPr>
              <a:t>Statistik Austria, 25.5.2025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dirty="0">
              <a:solidFill>
                <a:sysClr val="windowText" lastClr="000000"/>
              </a:solidFill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00" dirty="0">
                <a:solidFill>
                  <a:sysClr val="windowText" lastClr="000000"/>
                </a:solidFill>
              </a:rPr>
              <a:t>Link zur Studie: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00" dirty="0">
                <a:solidFill>
                  <a:sysClr val="windowText" lastClr="000000"/>
                </a:solidFill>
                <a:hlinkClick r:id="rId4"/>
              </a:rPr>
              <a:t>https://www.statistik.at/fileadmin/announcement/2025/05/20250515KI_AnalyseEN.pdf?utm</a:t>
            </a:r>
            <a:endParaRPr lang="de-DE" sz="800" dirty="0">
              <a:solidFill>
                <a:sysClr val="windowText" lastClr="000000"/>
              </a:solidFill>
            </a:endParaRPr>
          </a:p>
        </p:txBody>
      </p:sp>
      <p:sp>
        <p:nvSpPr>
          <p:cNvPr id="7" name="Sechseck 6">
            <a:extLst>
              <a:ext uri="{FF2B5EF4-FFF2-40B4-BE49-F238E27FC236}">
                <a16:creationId xmlns:a16="http://schemas.microsoft.com/office/drawing/2014/main" id="{D2F17CC6-1B7E-367D-D50D-FE82AA564DDB}"/>
              </a:ext>
            </a:extLst>
          </p:cNvPr>
          <p:cNvSpPr/>
          <p:nvPr/>
        </p:nvSpPr>
        <p:spPr>
          <a:xfrm>
            <a:off x="337457" y="1994178"/>
            <a:ext cx="3667019" cy="3136475"/>
          </a:xfrm>
          <a:prstGeom prst="hexagon">
            <a:avLst/>
          </a:prstGeom>
          <a:solidFill>
            <a:schemeClr val="accent5">
              <a:lumMod val="40000"/>
              <a:lumOff val="60000"/>
            </a:schemeClr>
          </a:solidFill>
          <a:ln w="76200" cmpd="dbl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>
                <a:solidFill>
                  <a:schemeClr val="tx1"/>
                </a:solidFill>
              </a:rPr>
              <a:t>Bei den 16-24jährigen nutzten</a:t>
            </a:r>
            <a:r>
              <a:rPr lang="de-DE" b="1" dirty="0">
                <a:solidFill>
                  <a:schemeClr val="accent1"/>
                </a:solidFill>
              </a:rPr>
              <a:t> 57% </a:t>
            </a:r>
            <a:r>
              <a:rPr lang="de-DE" dirty="0">
                <a:solidFill>
                  <a:schemeClr val="tx1"/>
                </a:solidFill>
              </a:rPr>
              <a:t>KI-Tools in den letzten 3 Monaten</a:t>
            </a:r>
          </a:p>
        </p:txBody>
      </p:sp>
      <p:sp>
        <p:nvSpPr>
          <p:cNvPr id="9" name="Sechseck 8">
            <a:extLst>
              <a:ext uri="{FF2B5EF4-FFF2-40B4-BE49-F238E27FC236}">
                <a16:creationId xmlns:a16="http://schemas.microsoft.com/office/drawing/2014/main" id="{60896BCE-4F0E-336D-2932-F1AC0A94EF37}"/>
              </a:ext>
            </a:extLst>
          </p:cNvPr>
          <p:cNvSpPr/>
          <p:nvPr/>
        </p:nvSpPr>
        <p:spPr>
          <a:xfrm>
            <a:off x="3681167" y="3562415"/>
            <a:ext cx="2743200" cy="2276573"/>
          </a:xfrm>
          <a:prstGeom prst="hexagon">
            <a:avLst/>
          </a:prstGeom>
          <a:solidFill>
            <a:schemeClr val="accent5">
              <a:lumMod val="40000"/>
              <a:lumOff val="60000"/>
            </a:schemeClr>
          </a:solidFill>
          <a:ln w="76200" cmpd="dbl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de-DE" dirty="0">
                <a:solidFill>
                  <a:schemeClr val="tx1"/>
                </a:solidFill>
              </a:rPr>
              <a:t>Bei den 25-34jährigen nutzten</a:t>
            </a:r>
            <a:r>
              <a:rPr lang="de-DE" b="1" dirty="0">
                <a:solidFill>
                  <a:schemeClr val="accent1"/>
                </a:solidFill>
              </a:rPr>
              <a:t> 41% </a:t>
            </a:r>
            <a:r>
              <a:rPr lang="de-DE" dirty="0">
                <a:solidFill>
                  <a:schemeClr val="tx1"/>
                </a:solidFill>
              </a:rPr>
              <a:t>KI-Tools in den letzten 3 Monaten</a:t>
            </a:r>
          </a:p>
        </p:txBody>
      </p:sp>
      <p:sp>
        <p:nvSpPr>
          <p:cNvPr id="10" name="Sechseck 9">
            <a:extLst>
              <a:ext uri="{FF2B5EF4-FFF2-40B4-BE49-F238E27FC236}">
                <a16:creationId xmlns:a16="http://schemas.microsoft.com/office/drawing/2014/main" id="{21193C55-7A09-04DE-FEC5-B82CB8FA2859}"/>
              </a:ext>
            </a:extLst>
          </p:cNvPr>
          <p:cNvSpPr/>
          <p:nvPr/>
        </p:nvSpPr>
        <p:spPr>
          <a:xfrm>
            <a:off x="4754905" y="1272951"/>
            <a:ext cx="2600924" cy="2147967"/>
          </a:xfrm>
          <a:prstGeom prst="hexagon">
            <a:avLst/>
          </a:prstGeom>
          <a:solidFill>
            <a:schemeClr val="accent5">
              <a:lumMod val="40000"/>
              <a:lumOff val="60000"/>
            </a:schemeClr>
          </a:solidFill>
          <a:ln w="76200" cmpd="dbl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de-DE" dirty="0">
                <a:solidFill>
                  <a:schemeClr val="tx1"/>
                </a:solidFill>
              </a:rPr>
              <a:t>Bei den 35-44jährigen nutzten</a:t>
            </a:r>
            <a:r>
              <a:rPr lang="de-DE" b="1" dirty="0">
                <a:solidFill>
                  <a:schemeClr val="accent1"/>
                </a:solidFill>
              </a:rPr>
              <a:t> 34% </a:t>
            </a:r>
            <a:r>
              <a:rPr lang="de-DE" dirty="0">
                <a:solidFill>
                  <a:schemeClr val="tx1"/>
                </a:solidFill>
              </a:rPr>
              <a:t>KI-Tools in den letzten 3 Monaten</a:t>
            </a:r>
          </a:p>
        </p:txBody>
      </p:sp>
      <p:sp>
        <p:nvSpPr>
          <p:cNvPr id="5" name="Sechseck 4">
            <a:extLst>
              <a:ext uri="{FF2B5EF4-FFF2-40B4-BE49-F238E27FC236}">
                <a16:creationId xmlns:a16="http://schemas.microsoft.com/office/drawing/2014/main" id="{37A64CE3-642E-8E60-4EA2-0EDBA291A839}"/>
              </a:ext>
            </a:extLst>
          </p:cNvPr>
          <p:cNvSpPr/>
          <p:nvPr/>
        </p:nvSpPr>
        <p:spPr>
          <a:xfrm>
            <a:off x="6992624" y="2353380"/>
            <a:ext cx="2743200" cy="2276573"/>
          </a:xfrm>
          <a:prstGeom prst="hexagon">
            <a:avLst/>
          </a:prstGeom>
          <a:solidFill>
            <a:schemeClr val="accent5">
              <a:lumMod val="40000"/>
              <a:lumOff val="60000"/>
            </a:schemeClr>
          </a:solidFill>
          <a:ln w="76200" cmpd="dbl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de-DE" dirty="0">
                <a:solidFill>
                  <a:schemeClr val="tx1"/>
                </a:solidFill>
              </a:rPr>
              <a:t>Bei den 45-54jährigen nutzten</a:t>
            </a:r>
            <a:r>
              <a:rPr lang="de-DE" b="1" dirty="0">
                <a:solidFill>
                  <a:schemeClr val="accent1"/>
                </a:solidFill>
              </a:rPr>
              <a:t> 24% </a:t>
            </a:r>
            <a:r>
              <a:rPr lang="de-DE" dirty="0">
                <a:solidFill>
                  <a:schemeClr val="tx1"/>
                </a:solidFill>
              </a:rPr>
              <a:t>KI-Tools in den letzten 3 Monaten</a:t>
            </a:r>
          </a:p>
        </p:txBody>
      </p:sp>
      <p:sp>
        <p:nvSpPr>
          <p:cNvPr id="6" name="Sechseck 5">
            <a:extLst>
              <a:ext uri="{FF2B5EF4-FFF2-40B4-BE49-F238E27FC236}">
                <a16:creationId xmlns:a16="http://schemas.microsoft.com/office/drawing/2014/main" id="{EFC5B7C2-0A45-163C-BA37-6CCD8CC6FF6C}"/>
              </a:ext>
            </a:extLst>
          </p:cNvPr>
          <p:cNvSpPr/>
          <p:nvPr/>
        </p:nvSpPr>
        <p:spPr>
          <a:xfrm>
            <a:off x="9354843" y="1217134"/>
            <a:ext cx="2600924" cy="2147967"/>
          </a:xfrm>
          <a:prstGeom prst="hexagon">
            <a:avLst/>
          </a:prstGeom>
          <a:solidFill>
            <a:schemeClr val="accent5">
              <a:lumMod val="40000"/>
              <a:lumOff val="60000"/>
            </a:schemeClr>
          </a:solidFill>
          <a:ln w="76200" cmpd="dbl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de-DE" dirty="0">
                <a:solidFill>
                  <a:schemeClr val="tx1"/>
                </a:solidFill>
              </a:rPr>
              <a:t>Bei den 55-64jährigen nutzten</a:t>
            </a:r>
            <a:r>
              <a:rPr lang="de-DE" b="1" dirty="0">
                <a:solidFill>
                  <a:schemeClr val="accent1"/>
                </a:solidFill>
              </a:rPr>
              <a:t> 12% </a:t>
            </a:r>
            <a:r>
              <a:rPr lang="de-DE" dirty="0">
                <a:solidFill>
                  <a:schemeClr val="tx1"/>
                </a:solidFill>
              </a:rPr>
              <a:t>KI-Tools in den letzten 3 Monaten</a:t>
            </a:r>
          </a:p>
        </p:txBody>
      </p:sp>
    </p:spTree>
    <p:extLst>
      <p:ext uri="{BB962C8B-B14F-4D97-AF65-F5344CB8AC3E}">
        <p14:creationId xmlns:p14="http://schemas.microsoft.com/office/powerpoint/2010/main" val="1580155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8410D6-4993-5DA8-B71E-2854D1AF9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de-AT" dirty="0"/>
              <a:t>Herausforderungen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93B5BD7-C863-5660-6655-3F01CC2BAD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1" r="23085"/>
          <a:stretch>
            <a:fillRect/>
          </a:stretch>
        </p:blipFill>
        <p:spPr>
          <a:xfrm>
            <a:off x="6229216" y="0"/>
            <a:ext cx="5962785" cy="68579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EB487B2-FA32-652D-8157-689F16243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355FB0E-4B63-47FD-937C-4B994ACB8B58}" type="slidenum">
              <a:rPr lang="de-AT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10</a:t>
            </a:fld>
            <a:endParaRPr lang="de-AT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B0D71-199C-B344-9179-3CFB6A609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735" y="2237479"/>
            <a:ext cx="5358051" cy="3098195"/>
          </a:xfrm>
        </p:spPr>
        <p:txBody>
          <a:bodyPr>
            <a:normAutofit/>
          </a:bodyPr>
          <a:lstStyle/>
          <a:p>
            <a:r>
              <a:rPr lang="de-DE" sz="2000" dirty="0"/>
              <a:t>Unterschiedliche Altersgruppen und Betriebszugehörigkeiten</a:t>
            </a:r>
          </a:p>
          <a:p>
            <a:r>
              <a:rPr lang="de-DE" sz="2000" dirty="0"/>
              <a:t>Verschiedene Vertrautheitsgrade mit KI und digitalen Tools</a:t>
            </a:r>
          </a:p>
          <a:p>
            <a:r>
              <a:rPr lang="de-DE" sz="2000" dirty="0"/>
              <a:t>Zukünftige Nutzung im Arbeitsalltag unumgänglich</a:t>
            </a:r>
          </a:p>
          <a:p>
            <a:r>
              <a:rPr lang="de-DE" sz="2000" dirty="0"/>
              <a:t>Entwicklung relevanter Anwendungen (für Versicherungs-Dienstleistung) schwer abzusehen </a:t>
            </a:r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9363612A-438C-8586-4CB7-B5A45B6D0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Demografieberatung Digi+</a:t>
            </a:r>
            <a:endParaRPr lang="de-AT" dirty="0"/>
          </a:p>
        </p:txBody>
      </p:sp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ED22AAD8-5732-2FB8-9901-4B5838EA1C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889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C66B6A1A-57BA-57D6-9AAD-F0E18A4AB5B4}"/>
              </a:ext>
            </a:extLst>
          </p:cNvPr>
          <p:cNvGrpSpPr/>
          <p:nvPr/>
        </p:nvGrpSpPr>
        <p:grpSpPr>
          <a:xfrm>
            <a:off x="-1034073" y="1185862"/>
            <a:ext cx="12387873" cy="5014800"/>
            <a:chOff x="-1094133" y="1198901"/>
            <a:chExt cx="12387873" cy="5014800"/>
          </a:xfrm>
        </p:grpSpPr>
        <p:pic>
          <p:nvPicPr>
            <p:cNvPr id="13" name="Grafik 12" descr="Ziel mit einfarbiger Füllung">
              <a:extLst>
                <a:ext uri="{FF2B5EF4-FFF2-40B4-BE49-F238E27FC236}">
                  <a16:creationId xmlns:a16="http://schemas.microsoft.com/office/drawing/2014/main" id="{BDB5106B-8CCB-25EA-DF95-A5910CF59FA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p:blipFill>
          <p:spPr>
            <a:xfrm>
              <a:off x="-1094133" y="1198901"/>
              <a:ext cx="5014800" cy="5014800"/>
            </a:xfrm>
            <a:prstGeom prst="rect">
              <a:avLst/>
            </a:prstGeom>
            <a:effectLst>
              <a:softEdge rad="31750"/>
            </a:effectLst>
          </p:spPr>
        </p:pic>
        <p:cxnSp>
          <p:nvCxnSpPr>
            <p:cNvPr id="15" name="Gerader Verbinder 14">
              <a:extLst>
                <a:ext uri="{FF2B5EF4-FFF2-40B4-BE49-F238E27FC236}">
                  <a16:creationId xmlns:a16="http://schemas.microsoft.com/office/drawing/2014/main" id="{FEDAA3B5-303A-E5AB-1399-F41031EBAFDF}"/>
                </a:ext>
              </a:extLst>
            </p:cNvPr>
            <p:cNvCxnSpPr/>
            <p:nvPr/>
          </p:nvCxnSpPr>
          <p:spPr>
            <a:xfrm>
              <a:off x="3920667" y="3706301"/>
              <a:ext cx="7373073" cy="0"/>
            </a:xfrm>
            <a:prstGeom prst="line">
              <a:avLst/>
            </a:prstGeom>
            <a:ln w="184150" cap="flat" cmpd="sng" algn="ctr">
              <a:solidFill>
                <a:schemeClr val="accent5">
                  <a:lumMod val="40000"/>
                  <a:lumOff val="60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>
              <a:softEdge rad="31750"/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2ECB6A4E-F30B-C377-C8A5-047C11D45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8369300" cy="1009651"/>
          </a:xfrm>
        </p:spPr>
        <p:txBody>
          <a:bodyPr anchor="t">
            <a:normAutofit/>
          </a:bodyPr>
          <a:lstStyle/>
          <a:p>
            <a:r>
              <a:rPr lang="de-AT" sz="4600" dirty="0"/>
              <a:t>Zielsetzung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600A1C8-C179-9643-C257-2342C303BC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0751" y="4211759"/>
            <a:ext cx="7973026" cy="22706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200" dirty="0"/>
              <a:t>• Reduktion von Zukunftsängsten und Unsicherheiten im</a:t>
            </a:r>
          </a:p>
          <a:p>
            <a:pPr marL="0" indent="0">
              <a:buNone/>
            </a:pPr>
            <a:r>
              <a:rPr lang="de-DE" sz="2200" dirty="0"/>
              <a:t>  Zusammenhang mit KI</a:t>
            </a:r>
          </a:p>
          <a:p>
            <a:pPr marL="0" indent="0">
              <a:buNone/>
            </a:pPr>
            <a:r>
              <a:rPr lang="de-DE" sz="2200" dirty="0"/>
              <a:t>• Entwicklung und Förderung alter(n)</a:t>
            </a:r>
            <a:r>
              <a:rPr lang="de-DE" sz="2200" dirty="0" err="1"/>
              <a:t>sgerechter</a:t>
            </a:r>
            <a:endParaRPr lang="de-DE" sz="2200" dirty="0"/>
          </a:p>
          <a:p>
            <a:pPr marL="0" indent="0">
              <a:buNone/>
            </a:pPr>
            <a:r>
              <a:rPr lang="de-DE" sz="2200" dirty="0"/>
              <a:t>  Kompetenzen für den Umgang mit KI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EB487B2-FA32-652D-8157-689F16243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355FB0E-4B63-47FD-937C-4B994ACB8B58}" type="slidenum">
              <a:rPr lang="de-AT" smtClean="0"/>
              <a:pPr>
                <a:spcAft>
                  <a:spcPts val="600"/>
                </a:spcAft>
              </a:pPr>
              <a:t>11</a:t>
            </a:fld>
            <a:endParaRPr lang="de-AT"/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E9DCE0F9-7A6E-8673-103F-EC5D0E0D1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Demografieberatung Digi+</a:t>
            </a:r>
            <a:endParaRPr lang="de-AT" dirty="0"/>
          </a:p>
        </p:txBody>
      </p:sp>
      <p:pic>
        <p:nvPicPr>
          <p:cNvPr id="9" name="Grafik 8" descr="Ein Bild, das Text enthält.&#10;&#10;Automatisch generierte Beschreibung">
            <a:extLst>
              <a:ext uri="{FF2B5EF4-FFF2-40B4-BE49-F238E27FC236}">
                <a16:creationId xmlns:a16="http://schemas.microsoft.com/office/drawing/2014/main" id="{39915376-6C7C-739C-6D2B-416636660B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C7193477-11CF-9E95-0E1E-9F65461AC961}"/>
              </a:ext>
            </a:extLst>
          </p:cNvPr>
          <p:cNvSpPr txBox="1"/>
          <p:nvPr/>
        </p:nvSpPr>
        <p:spPr>
          <a:xfrm>
            <a:off x="4129632" y="1790986"/>
            <a:ext cx="6054891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de-DE" sz="2800" dirty="0">
                <a:solidFill>
                  <a:schemeClr val="accent2"/>
                </a:solidFill>
                <a:latin typeface="+mj-lt"/>
              </a:rPr>
              <a:t>„Aktion statt Re-Aktion“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de-DE" sz="2400" dirty="0">
                <a:solidFill>
                  <a:schemeClr val="accent2"/>
                </a:solidFill>
              </a:rPr>
              <a:t>Nutzung von KI für unseren Betrieb proaktiv gestalten</a:t>
            </a:r>
          </a:p>
        </p:txBody>
      </p:sp>
    </p:spTree>
    <p:extLst>
      <p:ext uri="{BB962C8B-B14F-4D97-AF65-F5344CB8AC3E}">
        <p14:creationId xmlns:p14="http://schemas.microsoft.com/office/powerpoint/2010/main" val="3219394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fik 22" descr="Ein Bild, das Person, Kleidung, Finger, Handgelenk enthält.&#10;&#10;Automatisch generierte Beschreibung">
            <a:extLst>
              <a:ext uri="{FF2B5EF4-FFF2-40B4-BE49-F238E27FC236}">
                <a16:creationId xmlns:a16="http://schemas.microsoft.com/office/drawing/2014/main" id="{7FEBB9BC-C630-8963-061E-3BAFFDAF4C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98" b="48801"/>
          <a:stretch/>
        </p:blipFill>
        <p:spPr>
          <a:xfrm>
            <a:off x="0" y="4393633"/>
            <a:ext cx="12192000" cy="213692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0A0EBD0-410A-356D-3BC1-B7439E833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57" y="272361"/>
            <a:ext cx="8186494" cy="1285134"/>
          </a:xfrm>
        </p:spPr>
        <p:txBody>
          <a:bodyPr>
            <a:normAutofit/>
          </a:bodyPr>
          <a:lstStyle/>
          <a:p>
            <a:r>
              <a:rPr lang="de-DE" dirty="0"/>
              <a:t>In drei Schritten zum Erfolg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6D584BD-E6C2-CE34-68BD-BABFD02821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58F5D3-696F-4784-84CA-AC11423F733D}" type="slidenum">
              <a:rPr lang="de-AT" smtClean="0">
                <a:solidFill>
                  <a:schemeClr val="bg1"/>
                </a:solidFill>
              </a:rPr>
              <a:pPr/>
              <a:t>12</a:t>
            </a:fld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399A1713-AB08-D3F0-1281-BAF5C331F531}"/>
              </a:ext>
            </a:extLst>
          </p:cNvPr>
          <p:cNvSpPr/>
          <p:nvPr/>
        </p:nvSpPr>
        <p:spPr>
          <a:xfrm>
            <a:off x="2052177" y="1734591"/>
            <a:ext cx="2552084" cy="3436537"/>
          </a:xfrm>
          <a:prstGeom prst="roundRect">
            <a:avLst/>
          </a:prstGeom>
          <a:solidFill>
            <a:srgbClr val="FFFFFF">
              <a:alpha val="81961"/>
            </a:srgb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Abbau von Unsicherheiten</a:t>
            </a: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A07861BC-702B-69BD-AB88-0905B9A926EF}"/>
              </a:ext>
            </a:extLst>
          </p:cNvPr>
          <p:cNvSpPr/>
          <p:nvPr/>
        </p:nvSpPr>
        <p:spPr>
          <a:xfrm>
            <a:off x="4819958" y="1734590"/>
            <a:ext cx="2552084" cy="3436537"/>
          </a:xfrm>
          <a:prstGeom prst="roundRect">
            <a:avLst/>
          </a:prstGeom>
          <a:solidFill>
            <a:srgbClr val="FFFFFF">
              <a:alpha val="81961"/>
            </a:srgb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Allgemeiner Kompetenzaufbau</a:t>
            </a: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AFF5E0B6-E79A-8ABD-73FD-76017AF7C584}"/>
              </a:ext>
            </a:extLst>
          </p:cNvPr>
          <p:cNvSpPr/>
          <p:nvPr/>
        </p:nvSpPr>
        <p:spPr>
          <a:xfrm>
            <a:off x="7606393" y="1736577"/>
            <a:ext cx="2552084" cy="3436537"/>
          </a:xfrm>
          <a:prstGeom prst="roundRect">
            <a:avLst/>
          </a:prstGeom>
          <a:solidFill>
            <a:srgbClr val="FFFFFF">
              <a:alpha val="81961"/>
            </a:srgb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Auswahl von Pilot-Projekten </a:t>
            </a:r>
          </a:p>
        </p:txBody>
      </p: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6CB401EA-EE3E-5623-77CA-CB6A63C4456D}"/>
              </a:ext>
            </a:extLst>
          </p:cNvPr>
          <p:cNvGrpSpPr/>
          <p:nvPr/>
        </p:nvGrpSpPr>
        <p:grpSpPr>
          <a:xfrm>
            <a:off x="2248219" y="2004591"/>
            <a:ext cx="2160000" cy="2160000"/>
            <a:chOff x="2248219" y="2004591"/>
            <a:chExt cx="2160000" cy="2160000"/>
          </a:xfrm>
        </p:grpSpPr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FCF77F34-6935-9AC3-56EA-122FC9D0970B}"/>
                </a:ext>
              </a:extLst>
            </p:cNvPr>
            <p:cNvSpPr/>
            <p:nvPr/>
          </p:nvSpPr>
          <p:spPr>
            <a:xfrm>
              <a:off x="2248219" y="2004591"/>
              <a:ext cx="2160000" cy="21600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8" name="Grafik 7" descr="Hürde mit einfarbiger Füllung">
              <a:extLst>
                <a:ext uri="{FF2B5EF4-FFF2-40B4-BE49-F238E27FC236}">
                  <a16:creationId xmlns:a16="http://schemas.microsoft.com/office/drawing/2014/main" id="{26B21AEB-7370-81ED-41C0-17667FB658A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2562032" y="2337464"/>
              <a:ext cx="1532374" cy="1532374"/>
            </a:xfrm>
            <a:prstGeom prst="rect">
              <a:avLst/>
            </a:prstGeom>
          </p:spPr>
        </p:pic>
      </p:grp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E3E4BC37-A37E-47AA-D9AF-FA5014D63FC9}"/>
              </a:ext>
            </a:extLst>
          </p:cNvPr>
          <p:cNvGrpSpPr/>
          <p:nvPr/>
        </p:nvGrpSpPr>
        <p:grpSpPr>
          <a:xfrm>
            <a:off x="5075569" y="2030944"/>
            <a:ext cx="2160000" cy="2160000"/>
            <a:chOff x="5075569" y="2412787"/>
            <a:chExt cx="2160000" cy="2160000"/>
          </a:xfrm>
        </p:grpSpPr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94A53704-9BFA-E9BC-0BEA-9AECD846F4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75569" y="2412787"/>
              <a:ext cx="2160000" cy="216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0" name="Grafik 9" descr="Gruppenbrainstorming mit einfarbiger Füllung">
              <a:extLst>
                <a:ext uri="{FF2B5EF4-FFF2-40B4-BE49-F238E27FC236}">
                  <a16:creationId xmlns:a16="http://schemas.microsoft.com/office/drawing/2014/main" id="{DC0B7600-AAF5-ABF2-AEAC-053E2B59E52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389382" y="2745660"/>
              <a:ext cx="1532374" cy="1532374"/>
            </a:xfrm>
            <a:prstGeom prst="rect">
              <a:avLst/>
            </a:prstGeom>
          </p:spPr>
        </p:pic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191A6D82-27CC-8E48-9749-A3B92C47861A}"/>
              </a:ext>
            </a:extLst>
          </p:cNvPr>
          <p:cNvGrpSpPr/>
          <p:nvPr/>
        </p:nvGrpSpPr>
        <p:grpSpPr>
          <a:xfrm>
            <a:off x="7802435" y="2004591"/>
            <a:ext cx="2160000" cy="2160000"/>
            <a:chOff x="7802435" y="2386434"/>
            <a:chExt cx="2160000" cy="2160000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63CB3288-376A-4C33-E5EB-0DF08EDD83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02435" y="2386434"/>
              <a:ext cx="2160000" cy="2160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2" name="Grafik 11" descr="Rakete mit einfarbiger Füllung">
              <a:extLst>
                <a:ext uri="{FF2B5EF4-FFF2-40B4-BE49-F238E27FC236}">
                  <a16:creationId xmlns:a16="http://schemas.microsoft.com/office/drawing/2014/main" id="{B5AE05E2-2878-3A7D-29A0-6C4FA6C5E9B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8116248" y="2719307"/>
              <a:ext cx="1532374" cy="15323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06501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91183A9-A47B-E0F0-211D-779E184CF4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CD8BEB-7151-1AB8-6E37-421D5EC83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2019534"/>
          </a:xfrm>
        </p:spPr>
        <p:txBody>
          <a:bodyPr>
            <a:normAutofit/>
          </a:bodyPr>
          <a:lstStyle/>
          <a:p>
            <a:pPr algn="ctr"/>
            <a:r>
              <a:rPr b="1" dirty="0" err="1"/>
              <a:t>Strategie</a:t>
            </a:r>
            <a:r>
              <a:rPr lang="de-DE" b="1" dirty="0"/>
              <a:t>n</a:t>
            </a:r>
            <a:r>
              <a:rPr b="1" dirty="0"/>
              <a:t> </a:t>
            </a:r>
            <a:r>
              <a:rPr b="1" dirty="0" err="1"/>
              <a:t>zur</a:t>
            </a:r>
            <a:r>
              <a:rPr b="1" dirty="0"/>
              <a:t> </a:t>
            </a:r>
            <a:r>
              <a:rPr b="1" dirty="0" err="1"/>
              <a:t>Reduktion</a:t>
            </a:r>
            <a:r>
              <a:rPr b="1" dirty="0"/>
              <a:t> von </a:t>
            </a:r>
            <a:r>
              <a:rPr b="1" dirty="0" err="1"/>
              <a:t>Zukunftsängsten</a:t>
            </a:r>
            <a:r>
              <a:rPr lang="de-AT" b="1" dirty="0"/>
              <a:t> und Unsicherheiten</a:t>
            </a:r>
            <a:endParaRPr b="1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EB487B2-FA32-652D-8157-689F16243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355FB0E-4B63-47FD-937C-4B994ACB8B58}" type="slidenum">
              <a:rPr lang="de-AT" smtClean="0"/>
              <a:pPr>
                <a:spcAft>
                  <a:spcPts val="600"/>
                </a:spcAft>
              </a:pPr>
              <a:t>13</a:t>
            </a:fld>
            <a:endParaRPr lang="de-AT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CEAC40FF-1EEB-8CEE-0321-3F77571CBF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410495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993FB0DA-E59F-60C8-9122-FB0E8C9B8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Demografieberatung Digi+</a:t>
            </a:r>
            <a:endParaRPr lang="de-AT" dirty="0"/>
          </a:p>
        </p:txBody>
      </p:sp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66160A58-8970-FB7F-B732-DA00A986A5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67497042-053D-F52C-E875-FEC1C3BA1739}"/>
              </a:ext>
            </a:extLst>
          </p:cNvPr>
          <p:cNvGrpSpPr/>
          <p:nvPr/>
        </p:nvGrpSpPr>
        <p:grpSpPr>
          <a:xfrm>
            <a:off x="343584" y="257410"/>
            <a:ext cx="1317941" cy="1311275"/>
            <a:chOff x="2248219" y="2004591"/>
            <a:chExt cx="2160000" cy="2160000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40B7CC52-A9C3-FC95-F6AE-9A6D1E8D83ED}"/>
                </a:ext>
              </a:extLst>
            </p:cNvPr>
            <p:cNvSpPr/>
            <p:nvPr/>
          </p:nvSpPr>
          <p:spPr>
            <a:xfrm>
              <a:off x="2248219" y="2004591"/>
              <a:ext cx="2160000" cy="2160000"/>
            </a:xfrm>
            <a:prstGeom prst="ellipse">
              <a:avLst/>
            </a:prstGeom>
            <a:solidFill>
              <a:srgbClr val="F3942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8" name="Grafik 17" descr="Hürde mit einfarbiger Füllung">
              <a:extLst>
                <a:ext uri="{FF2B5EF4-FFF2-40B4-BE49-F238E27FC236}">
                  <a16:creationId xmlns:a16="http://schemas.microsoft.com/office/drawing/2014/main" id="{6D05A1C3-8979-ED64-3B9F-ADAA7D6700B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2562032" y="2337464"/>
              <a:ext cx="1532374" cy="15323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08350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5D759F1-7333-09E6-C46F-1C00E9E53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78" y="741391"/>
            <a:ext cx="4491821" cy="1616203"/>
          </a:xfrm>
        </p:spPr>
        <p:txBody>
          <a:bodyPr anchor="b">
            <a:normAutofit/>
          </a:bodyPr>
          <a:lstStyle/>
          <a:p>
            <a:r>
              <a:rPr lang="de-AT" dirty="0"/>
              <a:t>a. Kommunikation</a:t>
            </a:r>
            <a:r>
              <a:rPr dirty="0"/>
              <a:t> </a:t>
            </a:r>
            <a:r>
              <a:rPr lang="de-DE" dirty="0"/>
              <a:t> </a:t>
            </a:r>
            <a:r>
              <a:rPr dirty="0"/>
              <a:t>und </a:t>
            </a:r>
            <a:r>
              <a:rPr lang="de-AT" dirty="0"/>
              <a:t>Transparenz</a:t>
            </a:r>
            <a:endParaRPr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3B8B16-8024-4BCD-2CA6-8A1FC4013A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4" r="27884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EFBDE31-BB3E-6CFC-23CD-B5976DA38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80A60EC-72BB-121F-556A-E2837FD99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91A2FAE-D41C-FF5D-B0A0-7808248ED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4139706"/>
              <a:ext cx="123362" cy="2718294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AE7917A-A86E-CABD-F516-34F632D9A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741822"/>
            <a:ext cx="6096000" cy="214440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r>
              <a:rPr lang="de-DE" sz="2000" dirty="0"/>
              <a:t>    - Monatliche „KI-</a:t>
            </a:r>
            <a:r>
              <a:rPr lang="de-DE" sz="2000" dirty="0" err="1"/>
              <a:t>Breakfasts</a:t>
            </a:r>
            <a:r>
              <a:rPr lang="de-DE" sz="2000" dirty="0"/>
              <a:t>“ mit Expert*innen</a:t>
            </a:r>
          </a:p>
          <a:p>
            <a:pPr marL="0" indent="0">
              <a:buNone/>
            </a:pPr>
            <a:r>
              <a:rPr lang="de-DE" sz="2000" dirty="0"/>
              <a:t>    - Newsletter mit Erfolgsgeschichten</a:t>
            </a:r>
          </a:p>
          <a:p>
            <a:pPr marL="0" indent="0">
              <a:buNone/>
            </a:pPr>
            <a:r>
              <a:rPr lang="de-DE" sz="2000" dirty="0"/>
              <a:t>    - Anonyme Online-Umfragen</a:t>
            </a:r>
          </a:p>
          <a:p>
            <a:pPr marL="0" indent="0">
              <a:buNone/>
            </a:pPr>
            <a:r>
              <a:rPr lang="de-DE" sz="2000" dirty="0"/>
              <a:t>    - Einrichtung einer „KI-</a:t>
            </a:r>
            <a:r>
              <a:rPr lang="de-DE" sz="2000" dirty="0" err="1"/>
              <a:t>Ideenbox</a:t>
            </a:r>
            <a:r>
              <a:rPr lang="de-DE" sz="2000" dirty="0"/>
              <a:t>“</a:t>
            </a:r>
          </a:p>
          <a:p>
            <a:pPr marL="0" indent="0">
              <a:buNone/>
            </a:pPr>
            <a:endParaRPr lang="de-DE" sz="200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217466-868A-4607-19EA-32E7BA713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23878" y="6356350"/>
            <a:ext cx="268861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chemeClr val="tx1">
                    <a:lumMod val="50000"/>
                    <a:lumOff val="50000"/>
                  </a:schemeClr>
                </a:solidFill>
              </a:rPr>
              <a:t>Demografieberatung Digi+</a:t>
            </a:r>
            <a:endParaRPr lang="de-AT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0D41BAD-2C7E-E1BD-8AC1-EDD47A1C1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355FB0E-4B63-47FD-937C-4B994ACB8B58}" type="slidenum">
              <a:rPr lang="de-AT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14</a:t>
            </a:fld>
            <a:endParaRPr lang="de-AT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7562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AC33B4C-9C4E-9649-C2D5-F67033460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78" y="741391"/>
            <a:ext cx="4491821" cy="1616203"/>
          </a:xfrm>
        </p:spPr>
        <p:txBody>
          <a:bodyPr anchor="b">
            <a:normAutofit/>
          </a:bodyPr>
          <a:lstStyle/>
          <a:p>
            <a:r>
              <a:rPr lang="de-AT" dirty="0"/>
              <a:t>b. Weiterbildung</a:t>
            </a:r>
            <a:r>
              <a:rPr dirty="0"/>
              <a:t> und Training</a:t>
            </a:r>
          </a:p>
          <a:p>
            <a:pPr marL="0" indent="0">
              <a:buNone/>
            </a:pPr>
            <a:r>
              <a:rPr lang="de-AT" dirty="0"/>
              <a:t>        </a:t>
            </a:r>
            <a:endParaRPr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7880BB2-31AD-B7E5-51DB-B3C4091353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9" r="23619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grpSp>
        <p:nvGrpSpPr>
          <p:cNvPr id="28" name="Group 23">
            <a:extLst>
              <a:ext uri="{FF2B5EF4-FFF2-40B4-BE49-F238E27FC236}">
                <a16:creationId xmlns:a16="http://schemas.microsoft.com/office/drawing/2014/main" id="{5EFBDE31-BB3E-6CFC-23CD-B5976DA38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29" name="Rectangle 24">
              <a:extLst>
                <a:ext uri="{FF2B5EF4-FFF2-40B4-BE49-F238E27FC236}">
                  <a16:creationId xmlns:a16="http://schemas.microsoft.com/office/drawing/2014/main" id="{180A60EC-72BB-121F-556A-E2837FD99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5">
              <a:extLst>
                <a:ext uri="{FF2B5EF4-FFF2-40B4-BE49-F238E27FC236}">
                  <a16:creationId xmlns:a16="http://schemas.microsoft.com/office/drawing/2014/main" id="{F91A2FAE-D41C-FF5D-B0A0-7808248ED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4139706"/>
              <a:ext cx="123362" cy="2718294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8838719-38C6-F7D5-DA45-0406A951E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7099" y="2533476"/>
            <a:ext cx="5555604" cy="344783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de-DE" sz="2000" dirty="0"/>
              <a:t>    - Workshop „KI im Alltag“</a:t>
            </a:r>
          </a:p>
          <a:p>
            <a:pPr marL="0" indent="0">
              <a:buNone/>
            </a:pPr>
            <a:r>
              <a:rPr lang="de-DE" sz="2000" dirty="0"/>
              <a:t>    - Weiterbildungs-Kurse</a:t>
            </a:r>
          </a:p>
          <a:p>
            <a:pPr marL="0" indent="0">
              <a:buNone/>
            </a:pPr>
            <a:r>
              <a:rPr lang="de-DE" sz="2000" dirty="0"/>
              <a:t>    - Zugang zu Online-Lernplattformen</a:t>
            </a:r>
          </a:p>
          <a:p>
            <a:pPr marL="0" indent="0">
              <a:buNone/>
            </a:pPr>
            <a:r>
              <a:rPr lang="de-DE" sz="2000" dirty="0"/>
              <a:t>    - Interne Wissensdatenbank</a:t>
            </a:r>
          </a:p>
          <a:p>
            <a:endParaRPr lang="de-DE" sz="200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BFAE6C8-8E0F-C0AE-01BE-790B413C2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23878" y="6356350"/>
            <a:ext cx="268861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Demografieberatung Digi+</a:t>
            </a:r>
            <a:endParaRPr lang="de-AT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C95FB9A-1D3E-8258-6F37-42CEF42A2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355FB0E-4B63-47FD-937C-4B994ACB8B58}" type="slidenum">
              <a:rPr lang="de-AT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15</a:t>
            </a:fld>
            <a:endParaRPr lang="de-AT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2691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3">
            <a:extLst>
              <a:ext uri="{FF2B5EF4-FFF2-40B4-BE49-F238E27FC236}">
                <a16:creationId xmlns:a16="http://schemas.microsoft.com/office/drawing/2014/main" id="{AE2B703B-46F9-481A-A605-82E2A828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7A1B9D7-EC8D-EDF7-5093-BBEC6EDB8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9863"/>
            <a:ext cx="10515600" cy="1004594"/>
          </a:xfrm>
        </p:spPr>
        <p:txBody>
          <a:bodyPr>
            <a:normAutofit/>
          </a:bodyPr>
          <a:lstStyle/>
          <a:p>
            <a:pPr algn="ctr"/>
            <a:endParaRPr lang="de-AT" dirty="0">
              <a:solidFill>
                <a:srgbClr val="FFFFFF"/>
              </a:solidFill>
            </a:endParaRPr>
          </a:p>
          <a:p>
            <a:pPr algn="ctr"/>
            <a:r>
              <a:rPr lang="de-AT" dirty="0">
                <a:solidFill>
                  <a:srgbClr val="FFFFFF"/>
                </a:solidFill>
              </a:rPr>
              <a:t>c. Mentoring und Coaching</a:t>
            </a:r>
          </a:p>
        </p:txBody>
      </p:sp>
      <p:sp>
        <p:nvSpPr>
          <p:cNvPr id="13" name="Rectangle: Rounded Corners 15">
            <a:extLst>
              <a:ext uri="{FF2B5EF4-FFF2-40B4-BE49-F238E27FC236}">
                <a16:creationId xmlns:a16="http://schemas.microsoft.com/office/drawing/2014/main" id="{F13BE4D7-0C3D-4906-B230-A1C5B466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496" y="1587970"/>
            <a:ext cx="11033008" cy="4768380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8793C11-DCD1-6B29-A6FB-6D323AADC7C1}"/>
              </a:ext>
            </a:extLst>
          </p:cNvPr>
          <p:cNvSpPr>
            <a:spLocks/>
          </p:cNvSpPr>
          <p:nvPr/>
        </p:nvSpPr>
        <p:spPr>
          <a:xfrm>
            <a:off x="859215" y="1800911"/>
            <a:ext cx="10473569" cy="3809002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905256">
              <a:spcAft>
                <a:spcPts val="600"/>
              </a:spcAft>
            </a:pPr>
            <a:r>
              <a:rPr lang="de-AT" sz="1782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</a:t>
            </a:r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2C2A56C-A03A-B32E-7C24-2FA840A84700}"/>
              </a:ext>
            </a:extLst>
          </p:cNvPr>
          <p:cNvSpPr>
            <a:spLocks/>
          </p:cNvSpPr>
          <p:nvPr/>
        </p:nvSpPr>
        <p:spPr>
          <a:xfrm>
            <a:off x="8600549" y="5788583"/>
            <a:ext cx="2732235" cy="363666"/>
          </a:xfrm>
          <a:prstGeom prst="rect">
            <a:avLst/>
          </a:prstGeom>
        </p:spPr>
        <p:txBody>
          <a:bodyPr/>
          <a:lstStyle/>
          <a:p>
            <a:pPr defTabSz="905256">
              <a:spcAft>
                <a:spcPts val="600"/>
              </a:spcAft>
            </a:pPr>
            <a:fld id="{5355FB0E-4B63-47FD-937C-4B994ACB8B58}" type="slidenum">
              <a:rPr lang="de-AT" sz="1782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905256">
                <a:spcAft>
                  <a:spcPts val="600"/>
                </a:spcAft>
              </a:pPr>
              <a:t>16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BDCFEF7-4516-5CC4-B30B-0824A7B7284A}"/>
              </a:ext>
            </a:extLst>
          </p:cNvPr>
          <p:cNvSpPr>
            <a:spLocks/>
          </p:cNvSpPr>
          <p:nvPr/>
        </p:nvSpPr>
        <p:spPr>
          <a:xfrm>
            <a:off x="859215" y="5940372"/>
            <a:ext cx="4098353" cy="363666"/>
          </a:xfrm>
          <a:prstGeom prst="rect">
            <a:avLst/>
          </a:prstGeom>
        </p:spPr>
        <p:txBody>
          <a:bodyPr/>
          <a:lstStyle/>
          <a:p>
            <a:pPr defTabSz="905256">
              <a:spcAft>
                <a:spcPts val="600"/>
              </a:spcAft>
            </a:pPr>
            <a:r>
              <a:rPr lang="de-DE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Demografieberatung Digi+</a:t>
            </a:r>
            <a:endParaRPr lang="de-AT" sz="11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339B01C-F738-EEF9-E237-E697720E8FB4}"/>
              </a:ext>
            </a:extLst>
          </p:cNvPr>
          <p:cNvSpPr txBox="1">
            <a:spLocks/>
          </p:cNvSpPr>
          <p:nvPr/>
        </p:nvSpPr>
        <p:spPr>
          <a:xfrm>
            <a:off x="723354" y="2040690"/>
            <a:ext cx="6790629" cy="34854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05256">
              <a:spcBef>
                <a:spcPts val="990"/>
              </a:spcBef>
              <a:buNone/>
            </a:pPr>
            <a:endParaRPr lang="de-AT" sz="2772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defTabSz="905256">
              <a:spcBef>
                <a:spcPts val="990"/>
              </a:spcBef>
              <a:buNone/>
            </a:pPr>
            <a:r>
              <a:rPr lang="de-AT" sz="2772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- „KI-Buddy-System“</a:t>
            </a:r>
          </a:p>
          <a:p>
            <a:pPr marL="0" indent="0" defTabSz="905256">
              <a:spcBef>
                <a:spcPts val="990"/>
              </a:spcBef>
              <a:buNone/>
            </a:pPr>
            <a:r>
              <a:rPr lang="de-AT" sz="2772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- Regelmäßige „Mentor*innen</a:t>
            </a:r>
            <a:r>
              <a:rPr lang="de-AT" sz="2772" dirty="0"/>
              <a:t>-	</a:t>
            </a:r>
            <a:r>
              <a:rPr lang="de-AT" sz="2772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Mentee-Treffen“</a:t>
            </a:r>
          </a:p>
          <a:p>
            <a:pPr marL="0" indent="0" defTabSz="905256">
              <a:spcBef>
                <a:spcPts val="990"/>
              </a:spcBef>
              <a:buNone/>
            </a:pPr>
            <a:r>
              <a:rPr lang="de-AT" sz="2772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- Einzelcoachingsessions</a:t>
            </a:r>
          </a:p>
          <a:p>
            <a:pPr marL="0" indent="0" defTabSz="905256">
              <a:spcBef>
                <a:spcPts val="990"/>
              </a:spcBef>
              <a:buNone/>
            </a:pPr>
            <a:r>
              <a:rPr lang="de-AT" sz="2772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- </a:t>
            </a:r>
            <a:r>
              <a:rPr lang="de-AT" sz="2772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Q&amp;A‘s</a:t>
            </a:r>
            <a:r>
              <a:rPr lang="de-AT" sz="2772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zur Nutzung von KI-Tools</a:t>
            </a:r>
            <a:endParaRPr lang="de-AT" dirty="0"/>
          </a:p>
        </p:txBody>
      </p:sp>
      <p:pic>
        <p:nvPicPr>
          <p:cNvPr id="17" name="Bildplatzhalter 16" descr="Ein Bild, das Fenster, Person, drinnen enthält.&#10;&#10;Automatisch generierte Beschreibung">
            <a:extLst>
              <a:ext uri="{FF2B5EF4-FFF2-40B4-BE49-F238E27FC236}">
                <a16:creationId xmlns:a16="http://schemas.microsoft.com/office/drawing/2014/main" id="{94488406-0663-365D-E2B0-F6C42E7064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87" r="22487"/>
          <a:stretch>
            <a:fillRect/>
          </a:stretch>
        </p:blipFill>
        <p:spPr>
          <a:xfrm>
            <a:off x="8177889" y="1487411"/>
            <a:ext cx="3890401" cy="4910726"/>
          </a:xfrm>
          <a:prstGeom prst="roundRect">
            <a:avLst>
              <a:gd name="adj" fmla="val 11451"/>
            </a:avLst>
          </a:prstGeom>
        </p:spPr>
      </p:pic>
      <p:pic>
        <p:nvPicPr>
          <p:cNvPr id="2" name="Grafik 1" descr="Ein Bild, das Text enthält.&#10;&#10;Automatisch generierte Beschreibung">
            <a:extLst>
              <a:ext uri="{FF2B5EF4-FFF2-40B4-BE49-F238E27FC236}">
                <a16:creationId xmlns:a16="http://schemas.microsoft.com/office/drawing/2014/main" id="{EC8E189E-141D-651F-8650-2302250BEB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6023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9957EF-EEED-AF63-D773-11A087804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585" y="226231"/>
            <a:ext cx="10380133" cy="1944938"/>
          </a:xfrm>
        </p:spPr>
        <p:txBody>
          <a:bodyPr>
            <a:normAutofit/>
          </a:bodyPr>
          <a:lstStyle/>
          <a:p>
            <a:pPr algn="ctr"/>
            <a:r>
              <a:rPr b="1" dirty="0" err="1"/>
              <a:t>Erforderliche</a:t>
            </a:r>
            <a:r>
              <a:rPr b="1" dirty="0"/>
              <a:t> </a:t>
            </a:r>
            <a:r>
              <a:rPr b="1" dirty="0" err="1"/>
              <a:t>zukünftige</a:t>
            </a:r>
            <a:r>
              <a:rPr b="1" dirty="0"/>
              <a:t> </a:t>
            </a:r>
            <a:r>
              <a:rPr b="1" dirty="0" err="1"/>
              <a:t>Kompetenzen</a:t>
            </a:r>
            <a:endParaRPr b="1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EB487B2-FA32-652D-8157-689F16243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355FB0E-4B63-47FD-937C-4B994ACB8B58}" type="slidenum">
              <a:rPr lang="de-AT" smtClean="0"/>
              <a:pPr>
                <a:spcAft>
                  <a:spcPts val="600"/>
                </a:spcAft>
              </a:pPr>
              <a:t>17</a:t>
            </a:fld>
            <a:endParaRPr lang="de-AT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7E50F969-623F-F71F-8358-C622CCDB1B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6555299"/>
              </p:ext>
            </p:extLst>
          </p:nvPr>
        </p:nvGraphicFramePr>
        <p:xfrm>
          <a:off x="838200" y="191822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2B8E2482-EEE4-CD34-6159-CC4E16BA205E}"/>
              </a:ext>
            </a:extLst>
          </p:cNvPr>
          <p:cNvSpPr txBox="1">
            <a:spLocks/>
          </p:cNvSpPr>
          <p:nvPr/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de-DE"/>
              <a:t>Demografieberatung Digi+</a:t>
            </a:r>
            <a:endParaRPr lang="de-AT" dirty="0"/>
          </a:p>
        </p:txBody>
      </p:sp>
      <p:pic>
        <p:nvPicPr>
          <p:cNvPr id="6" name="Grafik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683FBA5A-F148-519A-91DF-31C5D43C09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4C8D1C6F-0525-5E80-EA2D-35ECC2CBF3E3}"/>
              </a:ext>
            </a:extLst>
          </p:cNvPr>
          <p:cNvGrpSpPr/>
          <p:nvPr/>
        </p:nvGrpSpPr>
        <p:grpSpPr>
          <a:xfrm>
            <a:off x="436184" y="533574"/>
            <a:ext cx="1325231" cy="1337218"/>
            <a:chOff x="5075569" y="2412787"/>
            <a:chExt cx="2160000" cy="2160000"/>
          </a:xfrm>
        </p:grpSpPr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E983EE03-4F86-4924-2659-0DF68625A35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75569" y="2412787"/>
              <a:ext cx="2160000" cy="216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0" name="Grafik 9" descr="Gruppenbrainstorming mit einfarbiger Füllung">
              <a:extLst>
                <a:ext uri="{FF2B5EF4-FFF2-40B4-BE49-F238E27FC236}">
                  <a16:creationId xmlns:a16="http://schemas.microsoft.com/office/drawing/2014/main" id="{67A71AEB-133B-8CF9-5854-D9F10442386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389382" y="2745660"/>
              <a:ext cx="1532374" cy="15323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220010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114ED94A-C85D-4CD3-4205-438D21CE6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9217" y="-1"/>
            <a:ext cx="5213267" cy="6883030"/>
            <a:chOff x="-19217" y="-1"/>
            <a:chExt cx="5213267" cy="688303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642BDB2-BF67-1D53-1C70-0B41D709E4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06" y="0"/>
              <a:ext cx="5204956" cy="6883029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8E0D8CE-5DBF-B664-EB48-C29BF8AB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-19217" y="1731909"/>
              <a:ext cx="5204963" cy="51444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FD140CE-7DE2-C88F-5EAE-F45EB69E6A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10" y="6723"/>
              <a:ext cx="3834567" cy="6876300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lumMod val="60000"/>
                    <a:lumOff val="40000"/>
                    <a:alpha val="78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57E87E3-413F-10EF-63D8-6016E986C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-844601" y="833689"/>
              <a:ext cx="6872341" cy="5204961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B682C6D-9AA7-4D6F-1C9E-1B9DE5102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484" y="739835"/>
            <a:ext cx="3702580" cy="1616203"/>
          </a:xfrm>
        </p:spPr>
        <p:txBody>
          <a:bodyPr anchor="b">
            <a:normAutofit/>
          </a:bodyPr>
          <a:lstStyle/>
          <a:p>
            <a:pPr algn="ctr"/>
            <a:r>
              <a:rPr lang="de-AT" dirty="0">
                <a:solidFill>
                  <a:srgbClr val="FFFFFF"/>
                </a:solidFill>
              </a:rPr>
              <a:t>a. Technische Kompetenzen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CBF2194-0DC3-4721-877F-31E7EDBA7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054" y="2453833"/>
            <a:ext cx="5064692" cy="3922768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lphaLcPeriod"/>
            </a:pPr>
            <a:endParaRPr lang="de-DE" sz="2000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de-DE" sz="2000" dirty="0">
                <a:solidFill>
                  <a:srgbClr val="FFFFFF"/>
                </a:solidFill>
              </a:rPr>
              <a:t>    - Einführungskurs „Was ist KI?“ inkl.</a:t>
            </a:r>
            <a:br>
              <a:rPr lang="de-DE" sz="2000" dirty="0">
                <a:solidFill>
                  <a:srgbClr val="FFFFFF"/>
                </a:solidFill>
              </a:rPr>
            </a:br>
            <a:r>
              <a:rPr lang="de-DE" sz="2000" dirty="0">
                <a:solidFill>
                  <a:srgbClr val="FFFFFF"/>
                </a:solidFill>
              </a:rPr>
              <a:t>      Datenschutz</a:t>
            </a:r>
          </a:p>
          <a:p>
            <a:pPr marL="0" indent="0">
              <a:buNone/>
            </a:pPr>
            <a:r>
              <a:rPr lang="de-DE" sz="2000" dirty="0">
                <a:solidFill>
                  <a:srgbClr val="FFFFFF"/>
                </a:solidFill>
              </a:rPr>
              <a:t>    - Interaktive Workshops</a:t>
            </a:r>
          </a:p>
          <a:p>
            <a:pPr marL="0" indent="0">
              <a:buNone/>
            </a:pPr>
            <a:r>
              <a:rPr lang="de-DE" sz="2000" dirty="0">
                <a:solidFill>
                  <a:srgbClr val="FFFFFF"/>
                </a:solidFill>
              </a:rPr>
              <a:t>    - Schulung in Tools wie LLMs…</a:t>
            </a:r>
          </a:p>
          <a:p>
            <a:pPr marL="0" indent="0">
              <a:buNone/>
            </a:pPr>
            <a:r>
              <a:rPr lang="de-DE" sz="2000" dirty="0">
                <a:solidFill>
                  <a:srgbClr val="FFFFFF"/>
                </a:solidFill>
              </a:rPr>
              <a:t>    - Projekte mit realen Daten </a:t>
            </a:r>
          </a:p>
          <a:p>
            <a:pPr marL="0" indent="0">
              <a:buNone/>
            </a:pPr>
            <a:r>
              <a:rPr lang="de-DE" sz="2000" dirty="0">
                <a:solidFill>
                  <a:srgbClr val="FFFFFF"/>
                </a:solidFill>
              </a:rPr>
              <a:t>    - Datenanalyse-Fähigkeiten  </a:t>
            </a:r>
          </a:p>
          <a:p>
            <a:pPr marL="0" indent="0">
              <a:buNone/>
            </a:pPr>
            <a:r>
              <a:rPr lang="de-DE" sz="2000" dirty="0">
                <a:solidFill>
                  <a:srgbClr val="FFFFFF"/>
                </a:solidFill>
              </a:rPr>
              <a:t>    - …</a:t>
            </a:r>
          </a:p>
          <a:p>
            <a:pPr marL="0" indent="0">
              <a:buNone/>
            </a:pPr>
            <a:r>
              <a:rPr lang="de-DE" sz="2000" dirty="0">
                <a:solidFill>
                  <a:srgbClr val="FFFFFF"/>
                </a:solidFill>
              </a:rPr>
              <a:t>    </a:t>
            </a:r>
          </a:p>
          <a:p>
            <a:pPr marL="0" indent="0">
              <a:buNone/>
            </a:pPr>
            <a:br>
              <a:rPr lang="de-DE" sz="2000" dirty="0">
                <a:solidFill>
                  <a:srgbClr val="FFFFFF"/>
                </a:solidFill>
              </a:rPr>
            </a:br>
            <a:endParaRPr lang="de-DE" sz="20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de-DE" sz="2000" dirty="0">
              <a:solidFill>
                <a:srgbClr val="FFFFFF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19108C-8D09-D08F-93C0-E88569EB59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4" r="20404"/>
          <a:stretch/>
        </p:blipFill>
        <p:spPr>
          <a:xfrm>
            <a:off x="6352760" y="891023"/>
            <a:ext cx="4691308" cy="5283771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3AB2A7-9D95-F085-95EC-2707E9C3C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5752" y="6324656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>
                <a:solidFill>
                  <a:srgbClr val="FFFFFF"/>
                </a:solidFill>
              </a:rPr>
              <a:t>Demografieberatung Digi+</a:t>
            </a:r>
            <a:endParaRPr lang="de-AT" dirty="0">
              <a:solidFill>
                <a:srgbClr val="FFFFFF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EB487B2-FA32-652D-8157-689F16243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355FB0E-4B63-47FD-937C-4B994ACB8B58}" type="slidenum">
              <a:rPr lang="de-AT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18</a:t>
            </a:fld>
            <a:endParaRPr lang="de-AT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855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EFE57C-1F78-9FF7-C8A1-F2BBFB665A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7" r="7867"/>
          <a:stretch/>
        </p:blipFill>
        <p:spPr>
          <a:xfrm>
            <a:off x="3523486" y="2382"/>
            <a:ext cx="8668512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3AFC8C-0613-2CD8-2975-F9D6117C8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047252"/>
            <a:ext cx="5724906" cy="1180709"/>
          </a:xfrm>
        </p:spPr>
        <p:txBody>
          <a:bodyPr anchor="b">
            <a:normAutofit/>
          </a:bodyPr>
          <a:lstStyle/>
          <a:p>
            <a:r>
              <a:rPr lang="de-AT" dirty="0"/>
              <a:t>b. Soziale und emotionale Kompetenzen</a:t>
            </a:r>
          </a:p>
        </p:txBody>
      </p:sp>
      <p:sp>
        <p:nvSpPr>
          <p:cNvPr id="24" name="Rectangle 20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00024F1-1B07-C93A-73B7-25630E6FA0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5724906" cy="320725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de-DE" sz="1700" dirty="0"/>
          </a:p>
          <a:p>
            <a:pPr marL="0" indent="0">
              <a:buNone/>
            </a:pPr>
            <a:endParaRPr lang="de-DE" sz="1700" dirty="0"/>
          </a:p>
          <a:p>
            <a:pPr marL="0" indent="0">
              <a:buNone/>
            </a:pPr>
            <a:r>
              <a:rPr lang="de-DE" sz="1700" dirty="0"/>
              <a:t>    - Workshops zu Veränderungsmanagement</a:t>
            </a:r>
          </a:p>
          <a:p>
            <a:pPr marL="0" indent="0">
              <a:buNone/>
            </a:pPr>
            <a:r>
              <a:rPr lang="de-DE" sz="1700" dirty="0"/>
              <a:t>    - KI-Rollenspiele / </a:t>
            </a:r>
            <a:r>
              <a:rPr lang="de-DE" sz="1700" dirty="0" err="1"/>
              <a:t>Prompting</a:t>
            </a:r>
            <a:endParaRPr lang="de-DE" sz="1700" dirty="0"/>
          </a:p>
          <a:p>
            <a:pPr marL="0" indent="0">
              <a:buNone/>
            </a:pPr>
            <a:r>
              <a:rPr lang="de-DE" sz="1700" dirty="0"/>
              <a:t>    - Teamarbeit-Aktivitäten &amp; Austausch</a:t>
            </a:r>
          </a:p>
          <a:p>
            <a:pPr marL="0" indent="0">
              <a:buNone/>
            </a:pPr>
            <a:r>
              <a:rPr lang="de-DE" sz="1700" dirty="0"/>
              <a:t>    - Brainstorming für Anwendungsmöglichkeiten</a:t>
            </a:r>
          </a:p>
          <a:p>
            <a:pPr marL="0" indent="0">
              <a:buNone/>
            </a:pPr>
            <a:r>
              <a:rPr lang="de-DE" sz="1700" dirty="0"/>
              <a:t>    - …</a:t>
            </a:r>
          </a:p>
          <a:p>
            <a:endParaRPr lang="de-DE" sz="17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EB487B2-FA32-652D-8157-689F16243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7706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355FB0E-4B63-47FD-937C-4B994ACB8B58}" type="slidenum">
              <a:rPr lang="de-AT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19</a:t>
            </a:fld>
            <a:endParaRPr lang="de-AT">
              <a:solidFill>
                <a:schemeClr val="bg1"/>
              </a:solidFill>
            </a:endParaRPr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F29CDE8F-8B92-3C1E-589F-D1129849B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Demografieberatung Digi+</a:t>
            </a:r>
            <a:endParaRPr lang="de-AT" dirty="0"/>
          </a:p>
        </p:txBody>
      </p:sp>
      <p:pic>
        <p:nvPicPr>
          <p:cNvPr id="5" name="Grafik 4" descr="Ein Bild, das Text enthält.&#10;&#10;Automatisch generierte Beschreibung">
            <a:extLst>
              <a:ext uri="{FF2B5EF4-FFF2-40B4-BE49-F238E27FC236}">
                <a16:creationId xmlns:a16="http://schemas.microsoft.com/office/drawing/2014/main" id="{D09DAB7D-B80D-41D4-FD19-8ED4D72677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8074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3EAC8F-0552-BED0-0F63-8675CBEEDB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305" r="18323"/>
          <a:stretch/>
        </p:blipFill>
        <p:spPr>
          <a:xfrm>
            <a:off x="3376194" y="260"/>
            <a:ext cx="8823525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8B9E1A-5F7F-E4A6-1AA0-1185436E1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9399"/>
            <a:ext cx="4263189" cy="1899912"/>
          </a:xfrm>
        </p:spPr>
        <p:txBody>
          <a:bodyPr>
            <a:normAutofit/>
          </a:bodyPr>
          <a:lstStyle/>
          <a:p>
            <a:r>
              <a:rPr lang="de-AT" sz="3700" dirty="0"/>
              <a:t>c. Altersgerechte Anpassungen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D1085A7-D7B0-229B-695E-1739F9A5B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937" y="2824222"/>
            <a:ext cx="5620352" cy="33578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AT" sz="2000" dirty="0"/>
              <a:t>    - Adaptive Lernsysteme</a:t>
            </a:r>
          </a:p>
          <a:p>
            <a:pPr marL="0" indent="0">
              <a:buNone/>
            </a:pPr>
            <a:r>
              <a:rPr lang="de-AT" sz="2000" dirty="0"/>
              <a:t>    - Altersgemischte Lerngruppen</a:t>
            </a:r>
          </a:p>
          <a:p>
            <a:pPr marL="0" indent="0">
              <a:buNone/>
            </a:pPr>
            <a:r>
              <a:rPr lang="de-AT" sz="2000" dirty="0"/>
              <a:t>    - KI-Übungs-Tage</a:t>
            </a:r>
          </a:p>
          <a:p>
            <a:pPr marL="0" indent="0">
              <a:buNone/>
            </a:pPr>
            <a:r>
              <a:rPr lang="de-AT" sz="2000" dirty="0"/>
              <a:t>    - …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3AB2A7-9D95-F085-95EC-2707E9C3C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>
                <a:solidFill>
                  <a:srgbClr val="FFFFFF"/>
                </a:solidFill>
              </a:rPr>
              <a:t>Demografieberatung Digi+</a:t>
            </a:r>
            <a:endParaRPr lang="de-AT">
              <a:solidFill>
                <a:srgbClr val="FFFFFF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EB487B2-FA32-652D-8157-689F16243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355FB0E-4B63-47FD-937C-4B994ACB8B58}" type="slidenum">
              <a:rPr lang="de-AT"/>
              <a:pPr>
                <a:spcAft>
                  <a:spcPts val="600"/>
                </a:spcAft>
              </a:pPr>
              <a:t>20</a:t>
            </a:fld>
            <a:endParaRPr lang="de-AT" dirty="0"/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DC3AE3C5-B375-7954-DCFD-16FF2C6D139D}"/>
              </a:ext>
            </a:extLst>
          </p:cNvPr>
          <p:cNvSpPr txBox="1">
            <a:spLocks/>
          </p:cNvSpPr>
          <p:nvPr/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de-DE"/>
              <a:t>Demografieberatung Digi+</a:t>
            </a:r>
            <a:endParaRPr lang="de-AT" dirty="0"/>
          </a:p>
        </p:txBody>
      </p:sp>
      <p:pic>
        <p:nvPicPr>
          <p:cNvPr id="6" name="Grafik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DDC2F616-D8A0-8DD8-529D-C8B96977D9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9312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9B6F0E1-7AC8-2AD9-1CD3-0BEF3A670F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604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740026-6BEF-714C-4F22-6048C0DC6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2097" y="596623"/>
            <a:ext cx="9205480" cy="1531052"/>
          </a:xfrm>
        </p:spPr>
        <p:txBody>
          <a:bodyPr>
            <a:normAutofit/>
          </a:bodyPr>
          <a:lstStyle/>
          <a:p>
            <a:pPr algn="ctr"/>
            <a:r>
              <a:rPr lang="de-DE" b="1" dirty="0"/>
              <a:t>Umsetzungsschritte für Pilotprojekte</a:t>
            </a:r>
            <a:endParaRPr b="1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EB487B2-FA32-652D-8157-689F16243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355FB0E-4B63-47FD-937C-4B994ACB8B58}" type="slidenum">
              <a:rPr lang="de-AT" smtClean="0"/>
              <a:pPr>
                <a:spcAft>
                  <a:spcPts val="600"/>
                </a:spcAft>
              </a:pPr>
              <a:t>21</a:t>
            </a:fld>
            <a:endParaRPr lang="de-AT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4946AA9C-AFDF-159D-D397-2996C5242C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486520"/>
              </p:ext>
            </p:extLst>
          </p:nvPr>
        </p:nvGraphicFramePr>
        <p:xfrm>
          <a:off x="838200" y="2114682"/>
          <a:ext cx="10515600" cy="35915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B554BC62-CDCF-4EB7-ACDB-F70BA430C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Demografieberatung Digi+</a:t>
            </a:r>
            <a:endParaRPr lang="de-AT" dirty="0"/>
          </a:p>
        </p:txBody>
      </p:sp>
      <p:pic>
        <p:nvPicPr>
          <p:cNvPr id="6" name="Grafik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2957698B-4621-B66F-0D27-94F4DBB53C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C02797AE-E5C5-AACA-3A5F-70AE5D5029E2}"/>
              </a:ext>
            </a:extLst>
          </p:cNvPr>
          <p:cNvGrpSpPr>
            <a:grpSpLocks noChangeAspect="1"/>
          </p:cNvGrpSpPr>
          <p:nvPr/>
        </p:nvGrpSpPr>
        <p:grpSpPr>
          <a:xfrm>
            <a:off x="524454" y="502725"/>
            <a:ext cx="1417872" cy="1417872"/>
            <a:chOff x="7802435" y="2386434"/>
            <a:chExt cx="2160000" cy="2160000"/>
          </a:xfrm>
        </p:grpSpPr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58AD83DC-0DC7-A90A-7378-824DAF75F7E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02435" y="2386434"/>
              <a:ext cx="2160000" cy="2160000"/>
            </a:xfrm>
            <a:prstGeom prst="ellipse">
              <a:avLst/>
            </a:prstGeom>
            <a:solidFill>
              <a:srgbClr val="F3942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0" name="Grafik 9" descr="Rakete mit einfarbiger Füllung">
              <a:extLst>
                <a:ext uri="{FF2B5EF4-FFF2-40B4-BE49-F238E27FC236}">
                  <a16:creationId xmlns:a16="http://schemas.microsoft.com/office/drawing/2014/main" id="{25805172-BF97-F34C-97FA-BE194A87895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8116248" y="2719307"/>
              <a:ext cx="1532374" cy="15323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548460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0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650385-261F-A460-4EF7-7826729A5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581" y="392421"/>
            <a:ext cx="5680078" cy="1325563"/>
          </a:xfrm>
        </p:spPr>
        <p:txBody>
          <a:bodyPr>
            <a:normAutofit/>
          </a:bodyPr>
          <a:lstStyle/>
          <a:p>
            <a:r>
              <a:rPr lang="de-AT" sz="3600" dirty="0"/>
              <a:t>a. Initiale Bedarfsanalyse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B53F7FC-D204-6C0E-2FC2-9C29043D1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321" y="1690688"/>
            <a:ext cx="6084367" cy="466566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de-DE" sz="1900" dirty="0"/>
              <a:t>Mögliche Formate: </a:t>
            </a:r>
          </a:p>
          <a:p>
            <a:pPr marL="0" indent="0">
              <a:buNone/>
            </a:pPr>
            <a:r>
              <a:rPr lang="de-DE" sz="1900" dirty="0"/>
              <a:t>- Workshops / Fokusgruppen</a:t>
            </a:r>
          </a:p>
          <a:p>
            <a:pPr>
              <a:buFontTx/>
              <a:buChar char="-"/>
            </a:pPr>
            <a:r>
              <a:rPr lang="de-DE" sz="1900" dirty="0"/>
              <a:t>Detaillierte Umfragen und Interviews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de-AT" b="1" dirty="0"/>
              <a:t>Leitfragen</a:t>
            </a:r>
            <a:endParaRPr lang="de-AT" sz="2800" b="1" dirty="0"/>
          </a:p>
          <a:p>
            <a:pPr>
              <a:lnSpc>
                <a:spcPct val="110000"/>
              </a:lnSpc>
            </a:pPr>
            <a:r>
              <a:rPr lang="de-AT" sz="2800" dirty="0"/>
              <a:t>Welche Tätigkeiten könnten jetzt schon durch KI erleichtert werden? (Repetitives und Standardisiertes)</a:t>
            </a:r>
          </a:p>
          <a:p>
            <a:pPr>
              <a:lnSpc>
                <a:spcPct val="110000"/>
              </a:lnSpc>
            </a:pPr>
            <a:r>
              <a:rPr lang="de-AT" dirty="0"/>
              <a:t>Welche Tätigkeiten könnten in Zukunft komplett ersetzt werden und welche nicht?</a:t>
            </a:r>
          </a:p>
          <a:p>
            <a:pPr>
              <a:lnSpc>
                <a:spcPct val="110000"/>
              </a:lnSpc>
            </a:pPr>
            <a:r>
              <a:rPr lang="de-AT" dirty="0"/>
              <a:t>Wie verändert sich dadurch der Arbeitsplatz?</a:t>
            </a:r>
          </a:p>
          <a:p>
            <a:pPr>
              <a:lnSpc>
                <a:spcPct val="110000"/>
              </a:lnSpc>
            </a:pPr>
            <a:r>
              <a:rPr lang="de-AT" dirty="0"/>
              <a:t>Wo möchten wir uns mehr kreativen Freiraum in der Tätigkeit schaffen, mehr Platz für Gestaltung und Menschlichkeit?</a:t>
            </a:r>
            <a:endParaRPr lang="de-AT" sz="2800" dirty="0"/>
          </a:p>
          <a:p>
            <a:pPr>
              <a:lnSpc>
                <a:spcPct val="110000"/>
              </a:lnSpc>
            </a:pPr>
            <a:r>
              <a:rPr lang="de-DE" dirty="0"/>
              <a:t>Wie kann KI im bei unserer Arbeit zu Chancengleichheit und Gleichstellung beitragen? </a:t>
            </a:r>
          </a:p>
          <a:p>
            <a:pPr>
              <a:lnSpc>
                <a:spcPct val="110000"/>
              </a:lnSpc>
            </a:pPr>
            <a:endParaRPr lang="de-AT" dirty="0"/>
          </a:p>
          <a:p>
            <a:pPr>
              <a:lnSpc>
                <a:spcPct val="110000"/>
              </a:lnSpc>
            </a:pPr>
            <a:endParaRPr lang="de-AT" dirty="0"/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8" name="Picture 7" descr="Abstrakte verschwommene öffentliche Bibliothek mit Bücherregalen">
            <a:extLst>
              <a:ext uri="{FF2B5EF4-FFF2-40B4-BE49-F238E27FC236}">
                <a16:creationId xmlns:a16="http://schemas.microsoft.com/office/drawing/2014/main" id="{F15865FC-D27F-E386-BBF3-3AF49DC231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56" r="27793" b="-2"/>
          <a:stretch/>
        </p:blipFill>
        <p:spPr>
          <a:xfrm>
            <a:off x="6416213" y="791107"/>
            <a:ext cx="5068662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EB487B2-FA32-652D-8157-689F16243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355FB0E-4B63-47FD-937C-4B994ACB8B58}" type="slidenum">
              <a:rPr lang="de-AT"/>
              <a:pPr>
                <a:spcAft>
                  <a:spcPts val="600"/>
                </a:spcAft>
              </a:pPr>
              <a:t>22</a:t>
            </a:fld>
            <a:endParaRPr lang="de-AT"/>
          </a:p>
        </p:txBody>
      </p:sp>
      <p:sp>
        <p:nvSpPr>
          <p:cNvPr id="23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DE915DE0-2FFB-0D3F-3CAE-1AB7CB741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Demografieberatung Digi+</a:t>
            </a:r>
            <a:endParaRPr lang="de-AT" dirty="0"/>
          </a:p>
        </p:txBody>
      </p:sp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E99DFEDB-A605-874D-0AF5-31D87DDDF6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pic>
        <p:nvPicPr>
          <p:cNvPr id="9" name="Grafik 8" descr="Fragezeichen mit einfarbiger Füllung">
            <a:extLst>
              <a:ext uri="{FF2B5EF4-FFF2-40B4-BE49-F238E27FC236}">
                <a16:creationId xmlns:a16="http://schemas.microsoft.com/office/drawing/2014/main" id="{C10CA821-CFD9-978B-D2E7-C79D51D700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98538" y="1264019"/>
            <a:ext cx="4179715" cy="4179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1867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352A8A1-3B36-C555-FF6D-09A69542C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796996"/>
            <a:ext cx="6565900" cy="1212568"/>
          </a:xfrm>
        </p:spPr>
        <p:txBody>
          <a:bodyPr/>
          <a:lstStyle/>
          <a:p>
            <a:r>
              <a:rPr lang="de-AT" dirty="0"/>
              <a:t>Der Mensch steht im Mittelpunkt</a:t>
            </a:r>
            <a:endParaRPr lang="de-AT" sz="2000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730443C6-186A-AB3D-0B04-4645F9E5BC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21826" y="2499920"/>
            <a:ext cx="6953655" cy="3195316"/>
          </a:xfrm>
        </p:spPr>
        <p:txBody>
          <a:bodyPr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de-AT" b="1" dirty="0"/>
              <a:t>Wichtige Fragen vorab:</a:t>
            </a:r>
            <a:endParaRPr lang="de-AT" sz="1600" b="1" dirty="0"/>
          </a:p>
          <a:p>
            <a:pPr>
              <a:lnSpc>
                <a:spcPct val="110000"/>
              </a:lnSpc>
            </a:pPr>
            <a:endParaRPr lang="de-AT" sz="1600" dirty="0"/>
          </a:p>
          <a:p>
            <a:pPr>
              <a:lnSpc>
                <a:spcPct val="110000"/>
              </a:lnSpc>
            </a:pPr>
            <a:r>
              <a:rPr lang="de-AT" sz="1600" dirty="0"/>
              <a:t>Wollen wir potenzielle Stärken konkreter KI-Anwendungen</a:t>
            </a:r>
            <a:r>
              <a:rPr lang="de-AT" dirty="0"/>
              <a:t> auch </a:t>
            </a:r>
            <a:r>
              <a:rPr lang="de-AT" sz="1600" dirty="0"/>
              <a:t>nutzen? -</a:t>
            </a:r>
            <a:r>
              <a:rPr lang="de-AT" dirty="0"/>
              <a:t> Nicht mit jedem „Trend“ muss mitgegangen werden.</a:t>
            </a:r>
            <a:endParaRPr lang="de-AT" sz="1600" dirty="0"/>
          </a:p>
          <a:p>
            <a:pPr>
              <a:lnSpc>
                <a:spcPct val="110000"/>
              </a:lnSpc>
            </a:pPr>
            <a:r>
              <a:rPr lang="de-AT" dirty="0"/>
              <a:t>Ethische/etc. Bedenken? </a:t>
            </a:r>
          </a:p>
          <a:p>
            <a:pPr>
              <a:lnSpc>
                <a:spcPct val="110000"/>
              </a:lnSpc>
            </a:pPr>
            <a:r>
              <a:rPr lang="de-AT" sz="1600" dirty="0"/>
              <a:t>Passt die Nutzung zu unseren Zielen &amp; zu unserem Image?</a:t>
            </a:r>
          </a:p>
          <a:p>
            <a:pPr>
              <a:lnSpc>
                <a:spcPct val="110000"/>
              </a:lnSpc>
            </a:pPr>
            <a:r>
              <a:rPr lang="de-AT" dirty="0"/>
              <a:t>Was gilt es bzgl. unterschiedlicher Nutzer*innen Gruppen zu beachten (</a:t>
            </a:r>
            <a:r>
              <a:rPr lang="de-AT" dirty="0" err="1"/>
              <a:t>zb</a:t>
            </a:r>
            <a:r>
              <a:rPr lang="de-AT" dirty="0"/>
              <a:t>. Barrierefreiheit?)</a:t>
            </a:r>
          </a:p>
          <a:p>
            <a:pPr>
              <a:lnSpc>
                <a:spcPct val="110000"/>
              </a:lnSpc>
            </a:pPr>
            <a:endParaRPr lang="de-AT" sz="160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D896883-5221-B6A8-ED07-F9DAE9FC1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23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4765F96-DF80-D7C4-03F6-5309BD4E0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z="1100" dirty="0"/>
              <a:t>Demografieberatung Digi+</a:t>
            </a:r>
            <a:endParaRPr lang="de-AT" sz="1100" dirty="0"/>
          </a:p>
        </p:txBody>
      </p:sp>
      <p:pic>
        <p:nvPicPr>
          <p:cNvPr id="2" name="Bildplatzhalter 9">
            <a:extLst>
              <a:ext uri="{FF2B5EF4-FFF2-40B4-BE49-F238E27FC236}">
                <a16:creationId xmlns:a16="http://schemas.microsoft.com/office/drawing/2014/main" id="{927FAE8C-5440-138A-DBEE-3C53F9B57B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161" t="-183" r="10884" b="183"/>
          <a:stretch/>
        </p:blipFill>
        <p:spPr>
          <a:xfrm>
            <a:off x="0" y="799994"/>
            <a:ext cx="4814043" cy="5327860"/>
          </a:xfrm>
          <a:prstGeom prst="rect">
            <a:avLst/>
          </a:prstGeom>
        </p:spPr>
      </p:pic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F3D79DF2-BFC5-18C7-1AA3-604757B7047A}"/>
              </a:ext>
            </a:extLst>
          </p:cNvPr>
          <p:cNvSpPr txBox="1">
            <a:spLocks/>
          </p:cNvSpPr>
          <p:nvPr/>
        </p:nvSpPr>
        <p:spPr>
          <a:xfrm>
            <a:off x="0" y="275374"/>
            <a:ext cx="2582390" cy="296126"/>
          </a:xfrm>
          <a:prstGeom prst="homePlate">
            <a:avLst>
              <a:gd name="adj" fmla="val 22028"/>
            </a:avLst>
          </a:prstGeom>
          <a:solidFill>
            <a:schemeClr val="bg2"/>
          </a:solidFill>
          <a:ln>
            <a:noFill/>
          </a:ln>
        </p:spPr>
        <p:txBody>
          <a:bodyPr wrap="square" lIns="88900" tIns="88900" rIns="88900" bIns="88900" anchor="ctr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  <a:buSzPct val="80000"/>
            </a:pPr>
            <a:r>
              <a:rPr lang="de-AT" sz="1800" dirty="0">
                <a:cs typeface="Arial" charset="0"/>
              </a:rPr>
              <a:t>Bedarfsanalyse</a:t>
            </a:r>
            <a:endParaRPr lang="en-US" sz="18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8755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E070B-2FB3-B8A0-99B7-9A0764009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152" y="1078556"/>
            <a:ext cx="5102694" cy="1325563"/>
          </a:xfrm>
        </p:spPr>
        <p:txBody>
          <a:bodyPr>
            <a:normAutofit/>
          </a:bodyPr>
          <a:lstStyle/>
          <a:p>
            <a:r>
              <a:rPr lang="de-AT" sz="2800" dirty="0"/>
              <a:t>b. Entwicklungsprogramm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D1D2F48-5797-E52E-9D88-6A25B4C395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03489"/>
            <a:ext cx="4829070" cy="2975955"/>
          </a:xfrm>
        </p:spPr>
        <p:txBody>
          <a:bodyPr anchor="t">
            <a:normAutofit/>
          </a:bodyPr>
          <a:lstStyle/>
          <a:p>
            <a:r>
              <a:rPr lang="de-DE" sz="2000" dirty="0">
                <a:solidFill>
                  <a:schemeClr val="tx2"/>
                </a:solidFill>
              </a:rPr>
              <a:t>Pilotprojekte in passender Abteilung (z.B. in der Buchhaltung)</a:t>
            </a:r>
          </a:p>
          <a:p>
            <a:r>
              <a:rPr lang="de-DE" sz="2000" dirty="0">
                <a:solidFill>
                  <a:schemeClr val="tx2"/>
                </a:solidFill>
              </a:rPr>
              <a:t>Evaluierung und Anpassungen</a:t>
            </a:r>
          </a:p>
          <a:p>
            <a:r>
              <a:rPr lang="de-DE" sz="2000" dirty="0">
                <a:solidFill>
                  <a:schemeClr val="tx2"/>
                </a:solidFill>
              </a:rPr>
              <a:t>Implementierung im HR-Bereich</a:t>
            </a:r>
          </a:p>
          <a:p>
            <a:pPr marL="0" indent="0">
              <a:buNone/>
            </a:pPr>
            <a:endParaRPr lang="de-DE" sz="20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de-DE" sz="2000" dirty="0">
              <a:solidFill>
                <a:schemeClr val="tx2"/>
              </a:solidFill>
            </a:endParaRPr>
          </a:p>
          <a:p>
            <a:r>
              <a:rPr lang="de-DE" sz="2000" dirty="0">
                <a:solidFill>
                  <a:schemeClr val="accent1"/>
                </a:solidFill>
              </a:rPr>
              <a:t>weiterer Rollout-Plan und Skalierung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EB487B2-FA32-652D-8157-689F16243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355FB0E-4B63-47FD-937C-4B994ACB8B58}" type="slidenum">
              <a:rPr lang="de-AT" smtClean="0"/>
              <a:pPr>
                <a:spcAft>
                  <a:spcPts val="600"/>
                </a:spcAft>
              </a:pPr>
              <a:t>24</a:t>
            </a:fld>
            <a:endParaRPr lang="de-AT"/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CB8C9BC5-F31D-650E-E902-5633EA2C2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Demografieberatung Digi+</a:t>
            </a:r>
            <a:endParaRPr lang="de-AT" dirty="0"/>
          </a:p>
        </p:txBody>
      </p:sp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06B5A287-79C6-CC8A-6D4E-AD329267FF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  <p:pic>
        <p:nvPicPr>
          <p:cNvPr id="8" name="Grafik 7" descr="Ein Bild, das Im Haus, Kleidung, Person, Computer enthält.&#10;&#10;Automatisch generierte Beschreibung">
            <a:extLst>
              <a:ext uri="{FF2B5EF4-FFF2-40B4-BE49-F238E27FC236}">
                <a16:creationId xmlns:a16="http://schemas.microsoft.com/office/drawing/2014/main" id="{83C2E072-4408-3524-5C59-8AB52DB03B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769"/>
          <a:stretch/>
        </p:blipFill>
        <p:spPr>
          <a:xfrm>
            <a:off x="5930846" y="1118981"/>
            <a:ext cx="6261154" cy="4620037"/>
          </a:xfrm>
          <a:prstGeom prst="rect">
            <a:avLst/>
          </a:prstGeom>
        </p:spPr>
      </p:pic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B6ECDB68-0900-7D35-3BD6-E3D0E2BB7A82}"/>
              </a:ext>
            </a:extLst>
          </p:cNvPr>
          <p:cNvSpPr/>
          <p:nvPr/>
        </p:nvSpPr>
        <p:spPr>
          <a:xfrm>
            <a:off x="4742830" y="4797665"/>
            <a:ext cx="2376032" cy="1518258"/>
          </a:xfrm>
          <a:custGeom>
            <a:avLst/>
            <a:gdLst>
              <a:gd name="connsiteX0" fmla="*/ 1918553 w 2376032"/>
              <a:gd name="connsiteY0" fmla="*/ 577568 h 1518258"/>
              <a:gd name="connsiteX1" fmla="*/ 2207337 w 2376032"/>
              <a:gd name="connsiteY1" fmla="*/ 288784 h 1518258"/>
              <a:gd name="connsiteX2" fmla="*/ 2376033 w 2376032"/>
              <a:gd name="connsiteY2" fmla="*/ 457479 h 1518258"/>
              <a:gd name="connsiteX3" fmla="*/ 2376033 w 2376032"/>
              <a:gd name="connsiteY3" fmla="*/ 0 h 1518258"/>
              <a:gd name="connsiteX4" fmla="*/ 1918553 w 2376032"/>
              <a:gd name="connsiteY4" fmla="*/ 0 h 1518258"/>
              <a:gd name="connsiteX5" fmla="*/ 2087249 w 2376032"/>
              <a:gd name="connsiteY5" fmla="*/ 168695 h 1518258"/>
              <a:gd name="connsiteX6" fmla="*/ 1804184 w 2376032"/>
              <a:gd name="connsiteY6" fmla="*/ 451761 h 1518258"/>
              <a:gd name="connsiteX7" fmla="*/ 1318112 w 2376032"/>
              <a:gd name="connsiteY7" fmla="*/ 937832 h 1518258"/>
              <a:gd name="connsiteX8" fmla="*/ 889225 w 2376032"/>
              <a:gd name="connsiteY8" fmla="*/ 508946 h 1518258"/>
              <a:gd name="connsiteX9" fmla="*/ 0 w 2376032"/>
              <a:gd name="connsiteY9" fmla="*/ 1398171 h 1518258"/>
              <a:gd name="connsiteX10" fmla="*/ 120088 w 2376032"/>
              <a:gd name="connsiteY10" fmla="*/ 1518259 h 1518258"/>
              <a:gd name="connsiteX11" fmla="*/ 889225 w 2376032"/>
              <a:gd name="connsiteY11" fmla="*/ 749122 h 1518258"/>
              <a:gd name="connsiteX12" fmla="*/ 1318112 w 2376032"/>
              <a:gd name="connsiteY12" fmla="*/ 1178009 h 1518258"/>
              <a:gd name="connsiteX13" fmla="*/ 1918553 w 2376032"/>
              <a:gd name="connsiteY13" fmla="*/ 577568 h 1518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76032" h="1518258">
                <a:moveTo>
                  <a:pt x="1918553" y="577568"/>
                </a:moveTo>
                <a:lnTo>
                  <a:pt x="2207337" y="288784"/>
                </a:lnTo>
                <a:lnTo>
                  <a:pt x="2376033" y="457479"/>
                </a:lnTo>
                <a:lnTo>
                  <a:pt x="2376033" y="0"/>
                </a:lnTo>
                <a:lnTo>
                  <a:pt x="1918553" y="0"/>
                </a:lnTo>
                <a:lnTo>
                  <a:pt x="2087249" y="168695"/>
                </a:lnTo>
                <a:lnTo>
                  <a:pt x="1804184" y="451761"/>
                </a:lnTo>
                <a:lnTo>
                  <a:pt x="1318112" y="937832"/>
                </a:lnTo>
                <a:lnTo>
                  <a:pt x="889225" y="508946"/>
                </a:lnTo>
                <a:lnTo>
                  <a:pt x="0" y="1398171"/>
                </a:lnTo>
                <a:lnTo>
                  <a:pt x="120088" y="1518259"/>
                </a:lnTo>
                <a:lnTo>
                  <a:pt x="889225" y="749122"/>
                </a:lnTo>
                <a:lnTo>
                  <a:pt x="1318112" y="1178009"/>
                </a:lnTo>
                <a:lnTo>
                  <a:pt x="1918553" y="577568"/>
                </a:lnTo>
                <a:close/>
              </a:path>
            </a:pathLst>
          </a:custGeom>
          <a:solidFill>
            <a:schemeClr val="accent1"/>
          </a:solidFill>
          <a:ln w="28575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29851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5ED3100-3941-4F9A-9FAB-4A7A9B4A0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!!Rectangle">
            <a:extLst>
              <a:ext uri="{FF2B5EF4-FFF2-40B4-BE49-F238E27FC236}">
                <a16:creationId xmlns:a16="http://schemas.microsoft.com/office/drawing/2014/main" id="{8CBEFB3C-8BDC-4A1B-94A5-A6A24CBB6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Grafik auf Dokument mit Stift">
            <a:extLst>
              <a:ext uri="{FF2B5EF4-FFF2-40B4-BE49-F238E27FC236}">
                <a16:creationId xmlns:a16="http://schemas.microsoft.com/office/drawing/2014/main" id="{D2B81A35-F750-B26C-E472-85FE4FD77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5000"/>
                    </a14:imgEffect>
                  </a14:imgLayer>
                </a14:imgProps>
              </a:ext>
            </a:extLst>
          </a:blip>
          <a:srcRect t="1510" b="14220"/>
          <a:stretch/>
        </p:blipFill>
        <p:spPr>
          <a:xfrm>
            <a:off x="20" y="10"/>
            <a:ext cx="12191981" cy="6857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201EB5-8012-598D-8C27-9A7CBF13C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615" y="837005"/>
            <a:ext cx="9806130" cy="1248083"/>
          </a:xfrm>
        </p:spPr>
        <p:txBody>
          <a:bodyPr anchor="b">
            <a:normAutofit fontScale="90000"/>
          </a:bodyPr>
          <a:lstStyle/>
          <a:p>
            <a:r>
              <a:rPr lang="de-AT" sz="5000" dirty="0">
                <a:solidFill>
                  <a:srgbClr val="FFFFFF"/>
                </a:solidFill>
              </a:rPr>
              <a:t>c. Evaluierung und Anpassung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A9648D6-B41B-42D0-A817-AE2607B0B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94200" y="554152"/>
            <a:ext cx="574177" cy="1075866"/>
            <a:chOff x="10994200" y="554152"/>
            <a:chExt cx="574177" cy="1075866"/>
          </a:xfrm>
          <a:solidFill>
            <a:srgbClr val="FFFFFF"/>
          </a:solidFill>
        </p:grpSpPr>
        <p:sp>
          <p:nvSpPr>
            <p:cNvPr id="17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13369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55951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94200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3622" y="3610394"/>
            <a:ext cx="0" cy="3238728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D14EBEB-CBEF-DBF5-7174-A0AFEB953B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0981" y="2558005"/>
            <a:ext cx="10837433" cy="3661818"/>
          </a:xfrm>
        </p:spPr>
        <p:txBody>
          <a:bodyPr anchor="t">
            <a:normAutofit/>
          </a:bodyPr>
          <a:lstStyle/>
          <a:p>
            <a:r>
              <a:rPr lang="de-DE" sz="2400" dirty="0">
                <a:solidFill>
                  <a:srgbClr val="FFFFFF"/>
                </a:solidFill>
              </a:rPr>
              <a:t>Halbjährliche Evaluierung</a:t>
            </a:r>
          </a:p>
          <a:p>
            <a:r>
              <a:rPr lang="de-DE" sz="2400" dirty="0">
                <a:solidFill>
                  <a:srgbClr val="FFFFFF"/>
                </a:solidFill>
              </a:rPr>
              <a:t>Nutzung von noch zu definierenden KPIs zur Erfolgsmessung der Maßnahmen</a:t>
            </a:r>
          </a:p>
          <a:p>
            <a:r>
              <a:rPr lang="de-DE" sz="2400" dirty="0">
                <a:solidFill>
                  <a:srgbClr val="FFFFFF"/>
                </a:solidFill>
              </a:rPr>
              <a:t>„KI-Forum“ mit Best-Practices</a:t>
            </a:r>
          </a:p>
          <a:p>
            <a:r>
              <a:rPr lang="de-DE" sz="2400" dirty="0">
                <a:solidFill>
                  <a:srgbClr val="FFFFFF"/>
                </a:solidFill>
              </a:rPr>
              <a:t>Regelmäßige Reviews und Updates der Schulungs- und Entwicklungsprogramme, um sicherzustellen, dass sie den aktuellen Anforderungen entsprechen</a:t>
            </a:r>
          </a:p>
          <a:p>
            <a:r>
              <a:rPr lang="de-DE" sz="2400" dirty="0">
                <a:solidFill>
                  <a:srgbClr val="FFFFFF"/>
                </a:solidFill>
              </a:rPr>
              <a:t>Kontinuierliche Verbesserung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EB487B2-FA32-652D-8157-689F16243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355FB0E-4B63-47FD-937C-4B994ACB8B58}" type="slidenum">
              <a:rPr lang="de-AT" sz="12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25</a:t>
            </a:fld>
            <a:endParaRPr lang="de-AT" sz="1200">
              <a:solidFill>
                <a:srgbClr val="FFFFFF"/>
              </a:solidFill>
            </a:endParaRPr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4155086D-BD7A-4002-BFB4-1897DA4D4490}"/>
              </a:ext>
            </a:extLst>
          </p:cNvPr>
          <p:cNvSpPr txBox="1">
            <a:spLocks/>
          </p:cNvSpPr>
          <p:nvPr/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de-DE" dirty="0">
                <a:solidFill>
                  <a:schemeClr val="bg1"/>
                </a:solidFill>
              </a:rPr>
              <a:t>Demografieberatung</a:t>
            </a:r>
            <a:r>
              <a:rPr lang="de-DE" dirty="0"/>
              <a:t> </a:t>
            </a:r>
            <a:r>
              <a:rPr lang="de-DE" dirty="0">
                <a:solidFill>
                  <a:schemeClr val="bg1"/>
                </a:solidFill>
              </a:rPr>
              <a:t>Digi+</a:t>
            </a:r>
            <a:endParaRPr lang="de-AT" dirty="0">
              <a:solidFill>
                <a:schemeClr val="bg1"/>
              </a:solidFill>
            </a:endParaRPr>
          </a:p>
        </p:txBody>
      </p:sp>
      <p:pic>
        <p:nvPicPr>
          <p:cNvPr id="5" name="Grafik 4" descr="Ein Bild, das Text enthält.&#10;&#10;Automatisch generierte Beschreibung">
            <a:extLst>
              <a:ext uri="{FF2B5EF4-FFF2-40B4-BE49-F238E27FC236}">
                <a16:creationId xmlns:a16="http://schemas.microsoft.com/office/drawing/2014/main" id="{83224046-4939-AF23-64B6-42A05A2A0B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432" y="181661"/>
            <a:ext cx="230463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1132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ECB6A4E-F30B-C377-C8A5-047C11D45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1814"/>
            <a:ext cx="8369300" cy="1325563"/>
          </a:xfrm>
        </p:spPr>
        <p:txBody>
          <a:bodyPr anchor="t">
            <a:normAutofit fontScale="90000"/>
          </a:bodyPr>
          <a:lstStyle/>
          <a:p>
            <a:r>
              <a:rPr lang="de-AT" sz="4600" dirty="0"/>
              <a:t>Weitere Schritte zur Konkretisierung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600A1C8-C179-9643-C257-2342C303BC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65408"/>
            <a:ext cx="10515600" cy="3711554"/>
          </a:xfrm>
        </p:spPr>
        <p:txBody>
          <a:bodyPr>
            <a:normAutofit/>
          </a:bodyPr>
          <a:lstStyle/>
          <a:p>
            <a:r>
              <a:rPr lang="de-DE" sz="2200" dirty="0"/>
              <a:t>Auf welche Strategien zur Reduktion von Zukunftsängsten und Unsicherheiten soll der Fokus gelegt werden?</a:t>
            </a:r>
          </a:p>
          <a:p>
            <a:endParaRPr lang="de-DE" sz="2200" dirty="0"/>
          </a:p>
          <a:p>
            <a:r>
              <a:rPr lang="de-DE" sz="2200" dirty="0"/>
              <a:t>Auf welche erforderlichen Kompetenzen soll der Fokus gelegt werden?</a:t>
            </a:r>
          </a:p>
          <a:p>
            <a:endParaRPr lang="de-DE" sz="2200" dirty="0"/>
          </a:p>
          <a:p>
            <a:r>
              <a:rPr lang="de-DE" sz="2200" dirty="0"/>
              <a:t>Welche Umsetzungsschritte sollen fokussiert werden?</a:t>
            </a:r>
          </a:p>
          <a:p>
            <a:endParaRPr lang="de-DE" sz="22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EB487B2-FA32-652D-8157-689F16243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355FB0E-4B63-47FD-937C-4B994ACB8B58}" type="slidenum">
              <a:rPr kumimoji="0" lang="de-AT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de-AT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 Pro Light"/>
              <a:ea typeface="+mn-ea"/>
              <a:cs typeface="+mn-cs"/>
            </a:endParaRPr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E9DCE0F9-7A6E-8673-103F-EC5D0E0D1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 Pro Light"/>
                <a:ea typeface="+mn-ea"/>
                <a:cs typeface="+mn-cs"/>
              </a:rPr>
              <a:t>Demografieberatung Digi+</a:t>
            </a:r>
            <a:endParaRPr kumimoji="0" lang="de-AT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 Pro Light"/>
              <a:ea typeface="+mn-ea"/>
              <a:cs typeface="+mn-cs"/>
            </a:endParaRPr>
          </a:p>
        </p:txBody>
      </p:sp>
      <p:pic>
        <p:nvPicPr>
          <p:cNvPr id="9" name="Grafik 8" descr="Ein Bild, das Text enthält.&#10;&#10;Automatisch generierte Beschreibung">
            <a:extLst>
              <a:ext uri="{FF2B5EF4-FFF2-40B4-BE49-F238E27FC236}">
                <a16:creationId xmlns:a16="http://schemas.microsoft.com/office/drawing/2014/main" id="{39915376-6C7C-739C-6D2B-416636660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51107"/>
            <a:ext cx="230463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3196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352A8A1-3B36-C555-FF6D-09A69542C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339" y="571500"/>
            <a:ext cx="10775322" cy="793716"/>
          </a:xfrm>
        </p:spPr>
        <p:txBody>
          <a:bodyPr/>
          <a:lstStyle/>
          <a:p>
            <a:r>
              <a:rPr lang="de-AT" sz="3200" dirty="0"/>
              <a:t>Mögliche Einsatzbereiche</a:t>
            </a:r>
            <a:endParaRPr lang="de-AT" sz="2000" dirty="0">
              <a:solidFill>
                <a:schemeClr val="accent5"/>
              </a:solidFill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D896883-5221-B6A8-ED07-F9DAE9FC1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27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4765F96-DF80-D7C4-03F6-5309BD4E0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z="1100" dirty="0"/>
              <a:t>Demografieberatung Digi+</a:t>
            </a:r>
            <a:endParaRPr lang="de-AT" sz="1100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F3D79DF2-BFC5-18C7-1AA3-604757B7047A}"/>
              </a:ext>
            </a:extLst>
          </p:cNvPr>
          <p:cNvSpPr txBox="1">
            <a:spLocks/>
          </p:cNvSpPr>
          <p:nvPr/>
        </p:nvSpPr>
        <p:spPr>
          <a:xfrm>
            <a:off x="0" y="275374"/>
            <a:ext cx="2582390" cy="296126"/>
          </a:xfrm>
          <a:prstGeom prst="homePlate">
            <a:avLst>
              <a:gd name="adj" fmla="val 22028"/>
            </a:avLst>
          </a:prstGeom>
          <a:solidFill>
            <a:schemeClr val="bg2"/>
          </a:solidFill>
          <a:ln>
            <a:noFill/>
          </a:ln>
        </p:spPr>
        <p:txBody>
          <a:bodyPr wrap="square" lIns="88900" tIns="88900" rIns="88900" bIns="88900" anchor="ctr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  <a:buSzPct val="80000"/>
            </a:pPr>
            <a:r>
              <a:rPr lang="de-AT" sz="1800" dirty="0">
                <a:cs typeface="Arial" charset="0"/>
              </a:rPr>
              <a:t>Aktiv werden</a:t>
            </a:r>
            <a:endParaRPr lang="en-US" sz="1800" dirty="0">
              <a:cs typeface="Arial" charset="0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D166227D-6A58-C7D7-D539-D3D2A4C1BF78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1214863" y="1604847"/>
            <a:ext cx="9420631" cy="4681653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BF4E051D-15DD-CBD9-1916-ED1A96341928}"/>
              </a:ext>
            </a:extLst>
          </p:cNvPr>
          <p:cNvSpPr txBox="1"/>
          <p:nvPr/>
        </p:nvSpPr>
        <p:spPr>
          <a:xfrm>
            <a:off x="2499323" y="5834260"/>
            <a:ext cx="3155682" cy="340519"/>
          </a:xfrm>
          <a:prstGeom prst="roundRect">
            <a:avLst/>
          </a:prstGeom>
          <a:solidFill>
            <a:srgbClr val="F4F4F4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700" dirty="0">
                <a:solidFill>
                  <a:sysClr val="windowText" lastClr="000000"/>
                </a:solidFill>
              </a:rPr>
              <a:t>Sample: „600 amerikanische Unternehmer*innen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700" dirty="0">
                <a:solidFill>
                  <a:sysClr val="windowText" lastClr="000000"/>
                </a:solidFill>
              </a:rPr>
              <a:t>Befragungszeitraum: 20. März bis zum 5. April 2023 </a:t>
            </a:r>
          </a:p>
        </p:txBody>
      </p:sp>
    </p:spTree>
    <p:extLst>
      <p:ext uri="{BB962C8B-B14F-4D97-AF65-F5344CB8AC3E}">
        <p14:creationId xmlns:p14="http://schemas.microsoft.com/office/powerpoint/2010/main" val="1497445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352A8A1-3B36-C555-FF6D-09A69542C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339" y="571500"/>
            <a:ext cx="10775322" cy="793716"/>
          </a:xfrm>
        </p:spPr>
        <p:txBody>
          <a:bodyPr/>
          <a:lstStyle/>
          <a:p>
            <a:r>
              <a:rPr lang="de-AT" sz="3200" dirty="0"/>
              <a:t>Mögliche Einsatzbereiche</a:t>
            </a:r>
            <a:endParaRPr lang="de-AT" sz="2000" dirty="0">
              <a:solidFill>
                <a:schemeClr val="accent5"/>
              </a:solidFill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D896883-5221-B6A8-ED07-F9DAE9FC1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28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4765F96-DF80-D7C4-03F6-5309BD4E0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z="1100" dirty="0"/>
              <a:t>Demografieberatung Digi+</a:t>
            </a:r>
            <a:endParaRPr lang="de-AT" sz="1100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F3D79DF2-BFC5-18C7-1AA3-604757B7047A}"/>
              </a:ext>
            </a:extLst>
          </p:cNvPr>
          <p:cNvSpPr txBox="1">
            <a:spLocks/>
          </p:cNvSpPr>
          <p:nvPr/>
        </p:nvSpPr>
        <p:spPr>
          <a:xfrm>
            <a:off x="0" y="275374"/>
            <a:ext cx="2582390" cy="296126"/>
          </a:xfrm>
          <a:prstGeom prst="homePlate">
            <a:avLst>
              <a:gd name="adj" fmla="val 22028"/>
            </a:avLst>
          </a:prstGeom>
          <a:solidFill>
            <a:schemeClr val="bg2"/>
          </a:solidFill>
          <a:ln>
            <a:noFill/>
          </a:ln>
        </p:spPr>
        <p:txBody>
          <a:bodyPr wrap="square" lIns="88900" tIns="88900" rIns="88900" bIns="88900" anchor="ctr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  <a:buSzPct val="80000"/>
            </a:pPr>
            <a:r>
              <a:rPr lang="de-AT" sz="1800" dirty="0">
                <a:cs typeface="Arial" charset="0"/>
              </a:rPr>
              <a:t>Aktiv werden</a:t>
            </a:r>
            <a:endParaRPr lang="en-US" sz="1800" dirty="0">
              <a:cs typeface="Arial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155E3C2-7012-D070-2DE6-F4C775E3CB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6407" y="1736756"/>
            <a:ext cx="10059186" cy="4011333"/>
          </a:xfrm>
          <a:prstGeom prst="rect">
            <a:avLst/>
          </a:prstGeom>
        </p:spPr>
      </p:pic>
      <p:sp>
        <p:nvSpPr>
          <p:cNvPr id="2" name="TextBox 6">
            <a:extLst>
              <a:ext uri="{FF2B5EF4-FFF2-40B4-BE49-F238E27FC236}">
                <a16:creationId xmlns:a16="http://schemas.microsoft.com/office/drawing/2014/main" id="{3763B8A4-F7B8-FEB2-0C7F-6E3A56AEED12}"/>
              </a:ext>
            </a:extLst>
          </p:cNvPr>
          <p:cNvSpPr txBox="1"/>
          <p:nvPr/>
        </p:nvSpPr>
        <p:spPr>
          <a:xfrm>
            <a:off x="2461809" y="5309073"/>
            <a:ext cx="3155682" cy="340519"/>
          </a:xfrm>
          <a:prstGeom prst="roundRect">
            <a:avLst/>
          </a:prstGeom>
          <a:solidFill>
            <a:srgbClr val="F4F4F4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700" dirty="0">
                <a:solidFill>
                  <a:sysClr val="windowText" lastClr="000000"/>
                </a:solidFill>
              </a:rPr>
              <a:t>Sample: „600 amerikanische Unternehmer*innen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700" dirty="0">
                <a:solidFill>
                  <a:sysClr val="windowText" lastClr="000000"/>
                </a:solidFill>
              </a:rPr>
              <a:t>Befragungszeitraum: 20. März bis zum 5. April 2023 </a:t>
            </a:r>
          </a:p>
        </p:txBody>
      </p:sp>
    </p:spTree>
    <p:extLst>
      <p:ext uri="{BB962C8B-B14F-4D97-AF65-F5344CB8AC3E}">
        <p14:creationId xmlns:p14="http://schemas.microsoft.com/office/powerpoint/2010/main" val="20128244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Person, computer, Computer, Menschliches Gesicht enthält.&#10;&#10;Automatisch generierte Beschreibung">
            <a:extLst>
              <a:ext uri="{FF2B5EF4-FFF2-40B4-BE49-F238E27FC236}">
                <a16:creationId xmlns:a16="http://schemas.microsoft.com/office/drawing/2014/main" id="{243E7952-4E40-5515-6F8C-8A187B88E2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49" r="16089"/>
          <a:stretch/>
        </p:blipFill>
        <p:spPr>
          <a:xfrm>
            <a:off x="0" y="0"/>
            <a:ext cx="5420413" cy="6858000"/>
          </a:xfrm>
          <a:custGeom>
            <a:avLst/>
            <a:gdLst>
              <a:gd name="connsiteX0" fmla="*/ 0 w 5420413"/>
              <a:gd name="connsiteY0" fmla="*/ 0 h 6858000"/>
              <a:gd name="connsiteX1" fmla="*/ 5420413 w 5420413"/>
              <a:gd name="connsiteY1" fmla="*/ 0 h 6858000"/>
              <a:gd name="connsiteX2" fmla="*/ 5420413 w 5420413"/>
              <a:gd name="connsiteY2" fmla="*/ 6858000 h 6858000"/>
              <a:gd name="connsiteX3" fmla="*/ 0 w 5420413"/>
              <a:gd name="connsiteY3" fmla="*/ 6858000 h 6858000"/>
              <a:gd name="connsiteX4" fmla="*/ 0 w 5420413"/>
              <a:gd name="connsiteY4" fmla="*/ 571500 h 6858000"/>
              <a:gd name="connsiteX5" fmla="*/ 2517159 w 5420413"/>
              <a:gd name="connsiteY5" fmla="*/ 571500 h 6858000"/>
              <a:gd name="connsiteX6" fmla="*/ 2582390 w 5420413"/>
              <a:gd name="connsiteY6" fmla="*/ 423437 h 6858000"/>
              <a:gd name="connsiteX7" fmla="*/ 2517159 w 5420413"/>
              <a:gd name="connsiteY7" fmla="*/ 275374 h 6858000"/>
              <a:gd name="connsiteX8" fmla="*/ 0 w 5420413"/>
              <a:gd name="connsiteY8" fmla="*/ 27537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20413" h="6858000">
                <a:moveTo>
                  <a:pt x="0" y="0"/>
                </a:moveTo>
                <a:lnTo>
                  <a:pt x="5420413" y="0"/>
                </a:lnTo>
                <a:lnTo>
                  <a:pt x="5420413" y="6858000"/>
                </a:lnTo>
                <a:lnTo>
                  <a:pt x="0" y="6858000"/>
                </a:lnTo>
                <a:lnTo>
                  <a:pt x="0" y="571500"/>
                </a:lnTo>
                <a:lnTo>
                  <a:pt x="2517159" y="571500"/>
                </a:lnTo>
                <a:lnTo>
                  <a:pt x="2582390" y="423437"/>
                </a:lnTo>
                <a:lnTo>
                  <a:pt x="2517159" y="275374"/>
                </a:lnTo>
                <a:lnTo>
                  <a:pt x="0" y="275374"/>
                </a:lnTo>
                <a:close/>
              </a:path>
            </a:pathLst>
          </a:custGeo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4225D0C-A716-5324-6DFF-14BC660F2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29</a:t>
            </a:fld>
            <a:endParaRPr lang="de-AT"/>
          </a:p>
        </p:txBody>
      </p:sp>
      <p:sp>
        <p:nvSpPr>
          <p:cNvPr id="3" name="Inhaltsplatzhalter 4">
            <a:extLst>
              <a:ext uri="{FF2B5EF4-FFF2-40B4-BE49-F238E27FC236}">
                <a16:creationId xmlns:a16="http://schemas.microsoft.com/office/drawing/2014/main" id="{690A5F82-4798-BEF5-45E4-81B0EBFE2102}"/>
              </a:ext>
            </a:extLst>
          </p:cNvPr>
          <p:cNvSpPr txBox="1">
            <a:spLocks/>
          </p:cNvSpPr>
          <p:nvPr/>
        </p:nvSpPr>
        <p:spPr>
          <a:xfrm>
            <a:off x="5684199" y="2147597"/>
            <a:ext cx="5764852" cy="41261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3750" lvl="1" indent="-285750">
              <a:lnSpc>
                <a:spcPct val="120000"/>
              </a:lnSpc>
            </a:pPr>
            <a:r>
              <a:rPr lang="de-DE" sz="1800" dirty="0"/>
              <a:t>KI gestützte Technologien können dabei helfen, Arbeitsplätze den Bedürfnissen verschiedener Lebensphasen anzupassen:</a:t>
            </a:r>
          </a:p>
          <a:p>
            <a:pPr marL="745200" lvl="2" indent="0">
              <a:lnSpc>
                <a:spcPct val="120000"/>
              </a:lnSpc>
              <a:buNone/>
            </a:pPr>
            <a:r>
              <a:rPr lang="de-DE" sz="1400" dirty="0"/>
              <a:t>…Implementierung von ergonomischen Lösungen </a:t>
            </a:r>
          </a:p>
          <a:p>
            <a:pPr marL="745200" lvl="2" indent="0">
              <a:lnSpc>
                <a:spcPct val="120000"/>
              </a:lnSpc>
              <a:buNone/>
            </a:pPr>
            <a:r>
              <a:rPr lang="de-DE" sz="1400" dirty="0"/>
              <a:t>…Automatisierung wiederkehrender Aufgaben</a:t>
            </a:r>
          </a:p>
          <a:p>
            <a:pPr marL="745200" lvl="2" indent="0">
              <a:lnSpc>
                <a:spcPct val="120000"/>
              </a:lnSpc>
              <a:buNone/>
            </a:pPr>
            <a:r>
              <a:rPr lang="de-DE" sz="1400" dirty="0"/>
              <a:t>…Zeitlich und Räumlich dislozierte Erledigung von Aufgaben, etc.</a:t>
            </a:r>
          </a:p>
          <a:p>
            <a:pPr marL="745200" lvl="2" indent="0">
              <a:lnSpc>
                <a:spcPct val="120000"/>
              </a:lnSpc>
              <a:buNone/>
            </a:pPr>
            <a:endParaRPr lang="de-DE" sz="1800" dirty="0"/>
          </a:p>
          <a:p>
            <a:pPr marL="573750" lvl="1" indent="-285750">
              <a:lnSpc>
                <a:spcPct val="120000"/>
              </a:lnSpc>
            </a:pPr>
            <a:r>
              <a:rPr lang="de-DE" sz="1800" dirty="0"/>
              <a:t>KI gestützte Datenverarbeitung kann dazu beitragen, Informationen je nach Bedürfnissen der Endnutzer*innen aufzubereiten</a:t>
            </a:r>
          </a:p>
        </p:txBody>
      </p:sp>
      <p:sp>
        <p:nvSpPr>
          <p:cNvPr id="2" name="Fußzeilenplatzhalter 5">
            <a:extLst>
              <a:ext uri="{FF2B5EF4-FFF2-40B4-BE49-F238E27FC236}">
                <a16:creationId xmlns:a16="http://schemas.microsoft.com/office/drawing/2014/main" id="{DCF27C44-AD07-5A36-D13A-26B7CA9D92E9}"/>
              </a:ext>
            </a:extLst>
          </p:cNvPr>
          <p:cNvSpPr txBox="1">
            <a:spLocks/>
          </p:cNvSpPr>
          <p:nvPr/>
        </p:nvSpPr>
        <p:spPr>
          <a:xfrm>
            <a:off x="838200" y="6385469"/>
            <a:ext cx="4114800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dirty="0"/>
              <a:t>Demografieberatung Digi+</a:t>
            </a:r>
            <a:endParaRPr lang="de-AT" dirty="0"/>
          </a:p>
        </p:txBody>
      </p:sp>
      <p:sp>
        <p:nvSpPr>
          <p:cNvPr id="5" name="Titel 2">
            <a:extLst>
              <a:ext uri="{FF2B5EF4-FFF2-40B4-BE49-F238E27FC236}">
                <a16:creationId xmlns:a16="http://schemas.microsoft.com/office/drawing/2014/main" id="{32C54108-705D-84F9-ED34-FEC8ECE52BBC}"/>
              </a:ext>
            </a:extLst>
          </p:cNvPr>
          <p:cNvSpPr txBox="1">
            <a:spLocks/>
          </p:cNvSpPr>
          <p:nvPr/>
        </p:nvSpPr>
        <p:spPr>
          <a:xfrm>
            <a:off x="5684199" y="870591"/>
            <a:ext cx="5764851" cy="13427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2800" dirty="0">
                <a:solidFill>
                  <a:schemeClr val="accent2"/>
                </a:solidFill>
              </a:rPr>
              <a:t>Künstliche Intelligenz und</a:t>
            </a:r>
          </a:p>
          <a:p>
            <a:r>
              <a:rPr lang="de-AT" sz="2800" dirty="0">
                <a:solidFill>
                  <a:schemeClr val="accent2"/>
                </a:solidFill>
              </a:rPr>
              <a:t>Alter(n)</a:t>
            </a:r>
            <a:r>
              <a:rPr lang="de-AT" sz="2800" dirty="0" err="1">
                <a:solidFill>
                  <a:schemeClr val="accent2"/>
                </a:solidFill>
              </a:rPr>
              <a:t>sgerechtes</a:t>
            </a:r>
            <a:r>
              <a:rPr lang="de-AT" sz="2800" dirty="0">
                <a:solidFill>
                  <a:schemeClr val="accent2"/>
                </a:solidFill>
              </a:rPr>
              <a:t> Arbeiten</a:t>
            </a: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319AD8E-A755-B5FA-C109-72E9118EE148}"/>
              </a:ext>
            </a:extLst>
          </p:cNvPr>
          <p:cNvSpPr txBox="1">
            <a:spLocks/>
          </p:cNvSpPr>
          <p:nvPr/>
        </p:nvSpPr>
        <p:spPr>
          <a:xfrm>
            <a:off x="0" y="275374"/>
            <a:ext cx="2582390" cy="296126"/>
          </a:xfrm>
          <a:prstGeom prst="homePlate">
            <a:avLst>
              <a:gd name="adj" fmla="val 22028"/>
            </a:avLst>
          </a:prstGeom>
          <a:solidFill>
            <a:schemeClr val="bg1"/>
          </a:solidFill>
          <a:ln>
            <a:noFill/>
          </a:ln>
        </p:spPr>
        <p:txBody>
          <a:bodyPr wrap="square" lIns="88900" tIns="88900" rIns="88900" bIns="88900" anchor="ctr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  <a:buSzPct val="80000"/>
            </a:pPr>
            <a:r>
              <a:rPr lang="de-AT" sz="1800" dirty="0">
                <a:cs typeface="Arial" charset="0"/>
              </a:rPr>
              <a:t>Aktiv werden</a:t>
            </a:r>
            <a:endParaRPr lang="en-US" sz="18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8269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4225D0C-A716-5324-6DFF-14BC660F2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30</a:t>
            </a:fld>
            <a:endParaRPr lang="de-AT"/>
          </a:p>
        </p:txBody>
      </p:sp>
      <p:sp>
        <p:nvSpPr>
          <p:cNvPr id="2" name="Fußzeilenplatzhalter 5">
            <a:extLst>
              <a:ext uri="{FF2B5EF4-FFF2-40B4-BE49-F238E27FC236}">
                <a16:creationId xmlns:a16="http://schemas.microsoft.com/office/drawing/2014/main" id="{DCF27C44-AD07-5A36-D13A-26B7CA9D92E9}"/>
              </a:ext>
            </a:extLst>
          </p:cNvPr>
          <p:cNvSpPr txBox="1">
            <a:spLocks/>
          </p:cNvSpPr>
          <p:nvPr/>
        </p:nvSpPr>
        <p:spPr>
          <a:xfrm>
            <a:off x="838200" y="6385469"/>
            <a:ext cx="4114800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dirty="0"/>
              <a:t>Demografieberatung Digi+</a:t>
            </a:r>
            <a:endParaRPr lang="de-AT" dirty="0"/>
          </a:p>
        </p:txBody>
      </p:sp>
      <p:sp>
        <p:nvSpPr>
          <p:cNvPr id="5" name="Titel 2">
            <a:extLst>
              <a:ext uri="{FF2B5EF4-FFF2-40B4-BE49-F238E27FC236}">
                <a16:creationId xmlns:a16="http://schemas.microsoft.com/office/drawing/2014/main" id="{32C54108-705D-84F9-ED34-FEC8ECE52BBC}"/>
              </a:ext>
            </a:extLst>
          </p:cNvPr>
          <p:cNvSpPr txBox="1">
            <a:spLocks/>
          </p:cNvSpPr>
          <p:nvPr/>
        </p:nvSpPr>
        <p:spPr>
          <a:xfrm>
            <a:off x="612578" y="260225"/>
            <a:ext cx="7814985" cy="13427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2800" dirty="0">
                <a:solidFill>
                  <a:schemeClr val="accent2"/>
                </a:solidFill>
              </a:rPr>
              <a:t>Symbiose zwischen KI und Mitarbeitenden</a:t>
            </a:r>
            <a:endParaRPr lang="en-US" sz="2800" dirty="0">
              <a:solidFill>
                <a:schemeClr val="accent2"/>
              </a:solidFill>
            </a:endParaRPr>
          </a:p>
        </p:txBody>
      </p:sp>
      <p:pic>
        <p:nvPicPr>
          <p:cNvPr id="10" name="Grafik 9" descr="Ein Bild, das Schwarz, Dunkelheit enthält.&#10;&#10;Automatisch generierte Beschreibung">
            <a:extLst>
              <a:ext uri="{FF2B5EF4-FFF2-40B4-BE49-F238E27FC236}">
                <a16:creationId xmlns:a16="http://schemas.microsoft.com/office/drawing/2014/main" id="{B1DBC953-9459-1DF2-0105-12D04DD9A5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81"/>
          <a:stretch/>
        </p:blipFill>
        <p:spPr>
          <a:xfrm>
            <a:off x="7604076" y="1747216"/>
            <a:ext cx="1729275" cy="1496143"/>
          </a:xfrm>
          <a:prstGeom prst="rect">
            <a:avLst/>
          </a:prstGeom>
        </p:spPr>
      </p:pic>
      <p:pic>
        <p:nvPicPr>
          <p:cNvPr id="14" name="Grafik 13" descr="Ein Bild, das Schwarz, Dunkelheit enthält.&#10;&#10;Automatisch generierte Beschreibung">
            <a:extLst>
              <a:ext uri="{FF2B5EF4-FFF2-40B4-BE49-F238E27FC236}">
                <a16:creationId xmlns:a16="http://schemas.microsoft.com/office/drawing/2014/main" id="{15695D38-A921-2D05-78C1-219554D402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55"/>
          <a:stretch/>
        </p:blipFill>
        <p:spPr>
          <a:xfrm>
            <a:off x="5385345" y="2045476"/>
            <a:ext cx="1043909" cy="865865"/>
          </a:xfrm>
          <a:prstGeom prst="rect">
            <a:avLst/>
          </a:prstGeom>
        </p:spPr>
      </p:pic>
      <p:pic>
        <p:nvPicPr>
          <p:cNvPr id="17" name="Grafik 16" descr="Ein Bild, das Schwarz, Dunkelheit enthält.&#10;&#10;Automatisch generierte Beschreibung">
            <a:extLst>
              <a:ext uri="{FF2B5EF4-FFF2-40B4-BE49-F238E27FC236}">
                <a16:creationId xmlns:a16="http://schemas.microsoft.com/office/drawing/2014/main" id="{3211CE53-221B-C6AB-7A68-85007071E1B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99"/>
          <a:stretch/>
        </p:blipFill>
        <p:spPr>
          <a:xfrm>
            <a:off x="2537882" y="1826591"/>
            <a:ext cx="1672641" cy="1421767"/>
          </a:xfrm>
          <a:prstGeom prst="rect">
            <a:avLst/>
          </a:prstGeom>
        </p:spPr>
      </p:pic>
      <p:pic>
        <p:nvPicPr>
          <p:cNvPr id="27" name="Grafik 26" descr="Ein Bild, das Schwarz, Dunkelheit enthält.&#10;&#10;Automatisch generierte Beschreibung">
            <a:extLst>
              <a:ext uri="{FF2B5EF4-FFF2-40B4-BE49-F238E27FC236}">
                <a16:creationId xmlns:a16="http://schemas.microsoft.com/office/drawing/2014/main" id="{19248474-F5E9-7A6A-22C6-8C9EDBBF94E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74" b="42642"/>
          <a:stretch/>
        </p:blipFill>
        <p:spPr>
          <a:xfrm rot="19457612">
            <a:off x="3459176" y="2350249"/>
            <a:ext cx="2547878" cy="865866"/>
          </a:xfrm>
          <a:prstGeom prst="rect">
            <a:avLst/>
          </a:prstGeom>
        </p:spPr>
      </p:pic>
      <p:pic>
        <p:nvPicPr>
          <p:cNvPr id="28" name="Grafik 27" descr="Ein Bild, das Schwarz, Dunkelheit enthält.&#10;&#10;Automatisch generierte Beschreibung">
            <a:extLst>
              <a:ext uri="{FF2B5EF4-FFF2-40B4-BE49-F238E27FC236}">
                <a16:creationId xmlns:a16="http://schemas.microsoft.com/office/drawing/2014/main" id="{37943080-9572-7FA7-D40F-3E6644EDBD7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74" b="42642"/>
          <a:stretch/>
        </p:blipFill>
        <p:spPr>
          <a:xfrm rot="19457612">
            <a:off x="5808818" y="2361798"/>
            <a:ext cx="2547878" cy="865866"/>
          </a:xfrm>
          <a:prstGeom prst="rect">
            <a:avLst/>
          </a:prstGeom>
        </p:spPr>
      </p:pic>
      <p:pic>
        <p:nvPicPr>
          <p:cNvPr id="29" name="Grafik 28" descr="Ein Bild, das Schwarz, Dunkelheit enthält.&#10;&#10;Automatisch generierte Beschreibung">
            <a:extLst>
              <a:ext uri="{FF2B5EF4-FFF2-40B4-BE49-F238E27FC236}">
                <a16:creationId xmlns:a16="http://schemas.microsoft.com/office/drawing/2014/main" id="{D2178BC8-5E97-E50F-C715-074272E9385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74" b="42642"/>
          <a:stretch/>
        </p:blipFill>
        <p:spPr>
          <a:xfrm rot="8771100">
            <a:off x="5808818" y="1736314"/>
            <a:ext cx="2547878" cy="865866"/>
          </a:xfrm>
          <a:prstGeom prst="rect">
            <a:avLst/>
          </a:prstGeom>
        </p:spPr>
      </p:pic>
      <p:pic>
        <p:nvPicPr>
          <p:cNvPr id="30" name="Grafik 29" descr="Ein Bild, das Schwarz, Dunkelheit enthält.&#10;&#10;Automatisch generierte Beschreibung">
            <a:extLst>
              <a:ext uri="{FF2B5EF4-FFF2-40B4-BE49-F238E27FC236}">
                <a16:creationId xmlns:a16="http://schemas.microsoft.com/office/drawing/2014/main" id="{1099C3D9-E186-C752-96EA-7C864A86431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74" b="42642"/>
          <a:stretch/>
        </p:blipFill>
        <p:spPr>
          <a:xfrm rot="8771100">
            <a:off x="3459175" y="1783609"/>
            <a:ext cx="2547878" cy="865866"/>
          </a:xfrm>
          <a:prstGeom prst="rect">
            <a:avLst/>
          </a:prstGeom>
        </p:spPr>
      </p:pic>
      <p:sp>
        <p:nvSpPr>
          <p:cNvPr id="32" name="Textfeld 31">
            <a:extLst>
              <a:ext uri="{FF2B5EF4-FFF2-40B4-BE49-F238E27FC236}">
                <a16:creationId xmlns:a16="http://schemas.microsoft.com/office/drawing/2014/main" id="{1DD0D76D-E3F4-6155-8F2B-C6670B10AB9C}"/>
              </a:ext>
            </a:extLst>
          </p:cNvPr>
          <p:cNvSpPr txBox="1"/>
          <p:nvPr/>
        </p:nvSpPr>
        <p:spPr>
          <a:xfrm>
            <a:off x="5803090" y="1545655"/>
            <a:ext cx="24556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b="1" dirty="0">
                <a:latin typeface="+mj-lt"/>
              </a:rPr>
              <a:t>Qualitätssicherung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6CC2A12D-8B3D-2EFD-A19F-6E52AFF0EC53}"/>
              </a:ext>
            </a:extLst>
          </p:cNvPr>
          <p:cNvSpPr txBox="1"/>
          <p:nvPr/>
        </p:nvSpPr>
        <p:spPr>
          <a:xfrm>
            <a:off x="3537499" y="3178485"/>
            <a:ext cx="24556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b="1" dirty="0">
                <a:latin typeface="+mj-lt"/>
              </a:rPr>
              <a:t>Neuentwicklung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24D13AFB-0751-3BE7-96E3-D465DB76EF37}"/>
              </a:ext>
            </a:extLst>
          </p:cNvPr>
          <p:cNvSpPr txBox="1"/>
          <p:nvPr/>
        </p:nvSpPr>
        <p:spPr>
          <a:xfrm>
            <a:off x="3523852" y="1573201"/>
            <a:ext cx="24556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b="1" dirty="0">
                <a:latin typeface="+mj-lt"/>
              </a:rPr>
              <a:t>Optimierte Nutzung</a:t>
            </a: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014EEBB1-30D8-A6AC-53D5-69AD481DD605}"/>
              </a:ext>
            </a:extLst>
          </p:cNvPr>
          <p:cNvSpPr txBox="1"/>
          <p:nvPr/>
        </p:nvSpPr>
        <p:spPr>
          <a:xfrm>
            <a:off x="5743773" y="3201694"/>
            <a:ext cx="25742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b="1" dirty="0">
                <a:latin typeface="+mj-lt"/>
              </a:rPr>
              <a:t>Optimierte Nutzung</a:t>
            </a:r>
          </a:p>
        </p:txBody>
      </p:sp>
      <p:sp>
        <p:nvSpPr>
          <p:cNvPr id="37" name="Inhaltsplatzhalter 4">
            <a:extLst>
              <a:ext uri="{FF2B5EF4-FFF2-40B4-BE49-F238E27FC236}">
                <a16:creationId xmlns:a16="http://schemas.microsoft.com/office/drawing/2014/main" id="{E5B8A670-7197-481C-86A0-5EBE6B84AD46}"/>
              </a:ext>
            </a:extLst>
          </p:cNvPr>
          <p:cNvSpPr txBox="1">
            <a:spLocks/>
          </p:cNvSpPr>
          <p:nvPr/>
        </p:nvSpPr>
        <p:spPr>
          <a:xfrm>
            <a:off x="1999806" y="3506708"/>
            <a:ext cx="7814985" cy="341539"/>
          </a:xfrm>
          <a:prstGeom prst="roundRect">
            <a:avLst>
              <a:gd name="adj" fmla="val 304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8000" lvl="1" indent="0">
              <a:lnSpc>
                <a:spcPct val="120000"/>
              </a:lnSpc>
              <a:buNone/>
            </a:pPr>
            <a:r>
              <a:rPr lang="de-DE" sz="1800" dirty="0"/>
              <a:t>Beispieldarstellung: KI als Mittel zur symbiotischen Optimierung der Arbeitsbedingungen oder des Produktes </a:t>
            </a:r>
          </a:p>
        </p:txBody>
      </p:sp>
      <p:sp>
        <p:nvSpPr>
          <p:cNvPr id="38" name="Inhaltsplatzhalter 4">
            <a:extLst>
              <a:ext uri="{FF2B5EF4-FFF2-40B4-BE49-F238E27FC236}">
                <a16:creationId xmlns:a16="http://schemas.microsoft.com/office/drawing/2014/main" id="{80EC6C1E-1907-F796-82AE-CA76A72E96E9}"/>
              </a:ext>
            </a:extLst>
          </p:cNvPr>
          <p:cNvSpPr txBox="1">
            <a:spLocks/>
          </p:cNvSpPr>
          <p:nvPr/>
        </p:nvSpPr>
        <p:spPr>
          <a:xfrm>
            <a:off x="6815988" y="4106597"/>
            <a:ext cx="4424691" cy="22062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8000" lvl="1" indent="0">
              <a:lnSpc>
                <a:spcPct val="120000"/>
              </a:lnSpc>
              <a:buNone/>
            </a:pPr>
            <a:r>
              <a:rPr lang="de-DE" sz="1800" dirty="0"/>
              <a:t>Person B übernimmt hier die Aufgabe der Kontrolle:</a:t>
            </a:r>
          </a:p>
          <a:p>
            <a:pPr marL="288000" lvl="1" indent="0">
              <a:lnSpc>
                <a:spcPct val="120000"/>
              </a:lnSpc>
              <a:buNone/>
            </a:pPr>
            <a:r>
              <a:rPr lang="de-DE" sz="1400" dirty="0">
                <a:solidFill>
                  <a:srgbClr val="0D0D0D"/>
                </a:solidFill>
              </a:rPr>
              <a:t>Während KI-Algorithmen dabei helfen können, Muster zu erkennen und Prognosen zu erstellen müssen</a:t>
            </a:r>
            <a:r>
              <a:rPr lang="de-DE" sz="1400" b="0" i="0" dirty="0">
                <a:solidFill>
                  <a:srgbClr val="0D0D0D"/>
                </a:solidFill>
                <a:effectLst/>
              </a:rPr>
              <a:t>, diese Daten interpretiert und in den entsprechenden Kontext gebettet werden.</a:t>
            </a:r>
            <a:endParaRPr lang="de-DE" sz="1800" dirty="0"/>
          </a:p>
        </p:txBody>
      </p:sp>
      <p:sp>
        <p:nvSpPr>
          <p:cNvPr id="6" name="Inhaltsplatzhalter 4">
            <a:extLst>
              <a:ext uri="{FF2B5EF4-FFF2-40B4-BE49-F238E27FC236}">
                <a16:creationId xmlns:a16="http://schemas.microsoft.com/office/drawing/2014/main" id="{C187403B-723A-A7EA-45FB-C872D7537744}"/>
              </a:ext>
            </a:extLst>
          </p:cNvPr>
          <p:cNvSpPr txBox="1">
            <a:spLocks/>
          </p:cNvSpPr>
          <p:nvPr/>
        </p:nvSpPr>
        <p:spPr>
          <a:xfrm>
            <a:off x="838200" y="4028717"/>
            <a:ext cx="4424691" cy="22062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8000" lvl="1" indent="0">
              <a:lnSpc>
                <a:spcPct val="120000"/>
              </a:lnSpc>
              <a:buNone/>
            </a:pPr>
            <a:r>
              <a:rPr lang="de-DE" sz="1800" dirty="0"/>
              <a:t>Person A übernimmt hier die Aufgabe der Innovation:</a:t>
            </a:r>
          </a:p>
          <a:p>
            <a:pPr marL="288000" lvl="1" indent="0">
              <a:lnSpc>
                <a:spcPct val="120000"/>
              </a:lnSpc>
              <a:buNone/>
            </a:pPr>
            <a:r>
              <a:rPr lang="de-DE" sz="1400" dirty="0">
                <a:solidFill>
                  <a:srgbClr val="0D0D0D"/>
                </a:solidFill>
              </a:rPr>
              <a:t>Bevor KI angewandt werden kann, braucht es </a:t>
            </a:r>
            <a:r>
              <a:rPr lang="de-DE" sz="1400" b="1" dirty="0">
                <a:solidFill>
                  <a:srgbClr val="0D0D0D"/>
                </a:solidFill>
              </a:rPr>
              <a:t>mutige</a:t>
            </a:r>
            <a:r>
              <a:rPr lang="de-DE" sz="1400" dirty="0">
                <a:solidFill>
                  <a:srgbClr val="0D0D0D"/>
                </a:solidFill>
              </a:rPr>
              <a:t> und realistische Ideen, welche Prozesse, Produktionsschritte, Dienstleistungen, Probleme, etc. mit der Technologie verbessert werden können.</a:t>
            </a:r>
            <a:endParaRPr lang="de-DE" sz="1800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1F8BC7BE-00A9-962A-F9A1-FA75BD775BB1}"/>
              </a:ext>
            </a:extLst>
          </p:cNvPr>
          <p:cNvSpPr txBox="1">
            <a:spLocks/>
          </p:cNvSpPr>
          <p:nvPr/>
        </p:nvSpPr>
        <p:spPr>
          <a:xfrm>
            <a:off x="0" y="275374"/>
            <a:ext cx="2582390" cy="296126"/>
          </a:xfrm>
          <a:prstGeom prst="homePlate">
            <a:avLst>
              <a:gd name="adj" fmla="val 22028"/>
            </a:avLst>
          </a:prstGeom>
          <a:solidFill>
            <a:schemeClr val="bg2"/>
          </a:solidFill>
          <a:ln>
            <a:noFill/>
          </a:ln>
        </p:spPr>
        <p:txBody>
          <a:bodyPr wrap="square" lIns="88900" tIns="88900" rIns="88900" bIns="88900" anchor="ctr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  <a:buSzPct val="80000"/>
            </a:pPr>
            <a:r>
              <a:rPr lang="de-AT" sz="1800" dirty="0">
                <a:cs typeface="Arial" charset="0"/>
              </a:rPr>
              <a:t>Aktiv werden</a:t>
            </a:r>
            <a:endParaRPr lang="en-US" sz="18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3433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D0E43A1-5310-46DF-8B95-8794554102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58F5D3-696F-4784-84CA-AC11423F733D}" type="slidenum">
              <a:rPr lang="de-AT" smtClean="0"/>
              <a:pPr/>
              <a:t>31</a:t>
            </a:fld>
            <a:endParaRPr lang="de-AT"/>
          </a:p>
        </p:txBody>
      </p:sp>
      <p:sp>
        <p:nvSpPr>
          <p:cNvPr id="8" name="Sechseck 7">
            <a:extLst>
              <a:ext uri="{FF2B5EF4-FFF2-40B4-BE49-F238E27FC236}">
                <a16:creationId xmlns:a16="http://schemas.microsoft.com/office/drawing/2014/main" id="{941EA487-718E-4D1A-84BE-111238584234}"/>
              </a:ext>
            </a:extLst>
          </p:cNvPr>
          <p:cNvSpPr/>
          <p:nvPr/>
        </p:nvSpPr>
        <p:spPr>
          <a:xfrm>
            <a:off x="849331" y="2560456"/>
            <a:ext cx="3391652" cy="2822772"/>
          </a:xfrm>
          <a:prstGeom prst="hexagon">
            <a:avLst/>
          </a:prstGeom>
          <a:solidFill>
            <a:schemeClr val="accent4"/>
          </a:solidFill>
          <a:ln w="76200" cmpd="dbl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>
                <a:solidFill>
                  <a:schemeClr val="bg1"/>
                </a:solidFill>
                <a:latin typeface="+mj-lt"/>
              </a:rPr>
              <a:t>Kommunikation mit Mitarbeitenden! </a:t>
            </a:r>
          </a:p>
          <a:p>
            <a:pPr algn="ctr"/>
            <a:r>
              <a:rPr lang="de-AT" sz="1400" dirty="0">
                <a:solidFill>
                  <a:schemeClr val="bg1"/>
                </a:solidFill>
              </a:rPr>
              <a:t>Berührungsängste minimieren.</a:t>
            </a:r>
          </a:p>
          <a:p>
            <a:pPr algn="ctr"/>
            <a:r>
              <a:rPr lang="de-AT" sz="1400" dirty="0">
                <a:solidFill>
                  <a:schemeClr val="bg1"/>
                </a:solidFill>
              </a:rPr>
              <a:t>Abgestimmt auf individuelle Vorkenntnisse.</a:t>
            </a:r>
          </a:p>
        </p:txBody>
      </p:sp>
      <p:sp>
        <p:nvSpPr>
          <p:cNvPr id="9" name="Sechseck 8">
            <a:extLst>
              <a:ext uri="{FF2B5EF4-FFF2-40B4-BE49-F238E27FC236}">
                <a16:creationId xmlns:a16="http://schemas.microsoft.com/office/drawing/2014/main" id="{ABBADA0E-0179-4F7C-9A7E-91EFFD974A9D}"/>
              </a:ext>
            </a:extLst>
          </p:cNvPr>
          <p:cNvSpPr/>
          <p:nvPr/>
        </p:nvSpPr>
        <p:spPr>
          <a:xfrm>
            <a:off x="5968390" y="2490126"/>
            <a:ext cx="3575396" cy="2976043"/>
          </a:xfrm>
          <a:prstGeom prst="hexagon">
            <a:avLst/>
          </a:prstGeom>
          <a:solidFill>
            <a:schemeClr val="accent3"/>
          </a:solidFill>
          <a:ln w="76200" cmpd="dbl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>
                <a:solidFill>
                  <a:schemeClr val="bg1"/>
                </a:solidFill>
                <a:latin typeface="+mj-lt"/>
              </a:rPr>
              <a:t>Messung</a:t>
            </a:r>
          </a:p>
          <a:p>
            <a:pPr algn="ctr"/>
            <a:r>
              <a:rPr lang="de-AT" sz="1400" dirty="0">
                <a:solidFill>
                  <a:schemeClr val="bg1"/>
                </a:solidFill>
              </a:rPr>
              <a:t>Bringt Einführung wirklich erhofften Mehrwert? Oder vielleicht jetzt wo anders eröhten Arbeitsaufwand: z.B. durch mehr Bürokratie etc.</a:t>
            </a:r>
          </a:p>
        </p:txBody>
      </p:sp>
      <p:sp>
        <p:nvSpPr>
          <p:cNvPr id="10" name="Sechseck 9">
            <a:extLst>
              <a:ext uri="{FF2B5EF4-FFF2-40B4-BE49-F238E27FC236}">
                <a16:creationId xmlns:a16="http://schemas.microsoft.com/office/drawing/2014/main" id="{91354A69-4020-4BF9-9BFC-88826841F1D3}"/>
              </a:ext>
            </a:extLst>
          </p:cNvPr>
          <p:cNvSpPr/>
          <p:nvPr/>
        </p:nvSpPr>
        <p:spPr>
          <a:xfrm>
            <a:off x="9056659" y="3799833"/>
            <a:ext cx="3064221" cy="2566111"/>
          </a:xfrm>
          <a:prstGeom prst="hexagon">
            <a:avLst/>
          </a:prstGeom>
          <a:solidFill>
            <a:schemeClr val="accent4"/>
          </a:solidFill>
          <a:ln w="76200" cmpd="dbl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>
                <a:solidFill>
                  <a:schemeClr val="bg1"/>
                </a:solidFill>
                <a:latin typeface="+mj-lt"/>
              </a:rPr>
              <a:t>Feedback einholen</a:t>
            </a:r>
          </a:p>
          <a:p>
            <a:pPr algn="ctr"/>
            <a:r>
              <a:rPr lang="de-AT" sz="1400" dirty="0">
                <a:solidFill>
                  <a:schemeClr val="bg1"/>
                </a:solidFill>
              </a:rPr>
              <a:t>Was funktioniert gut an Neuerung, was weniger, wo merkt man vielleicht fehlende Menschlichkeit?!</a:t>
            </a:r>
          </a:p>
        </p:txBody>
      </p:sp>
      <p:sp>
        <p:nvSpPr>
          <p:cNvPr id="11" name="Sechseck 10">
            <a:extLst>
              <a:ext uri="{FF2B5EF4-FFF2-40B4-BE49-F238E27FC236}">
                <a16:creationId xmlns:a16="http://schemas.microsoft.com/office/drawing/2014/main" id="{2DC7F67E-C2D6-4CB8-9099-657447A1D77B}"/>
              </a:ext>
            </a:extLst>
          </p:cNvPr>
          <p:cNvSpPr/>
          <p:nvPr/>
        </p:nvSpPr>
        <p:spPr>
          <a:xfrm>
            <a:off x="8921005" y="1390586"/>
            <a:ext cx="2927411" cy="2339740"/>
          </a:xfrm>
          <a:prstGeom prst="hexagon">
            <a:avLst/>
          </a:prstGeom>
          <a:solidFill>
            <a:schemeClr val="accent1"/>
          </a:solidFill>
          <a:ln w="76200" cmpd="dbl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>
                <a:solidFill>
                  <a:schemeClr val="bg1"/>
                </a:solidFill>
                <a:latin typeface="+mj-lt"/>
              </a:rPr>
              <a:t>Fortbildung</a:t>
            </a:r>
          </a:p>
          <a:p>
            <a:pPr algn="ctr"/>
            <a:r>
              <a:rPr lang="de-AT" sz="1400" dirty="0">
                <a:solidFill>
                  <a:schemeClr val="bg1"/>
                </a:solidFill>
              </a:rPr>
              <a:t>Umgang und Einsatz von künstlicher Intelligenz am Arbeitsplatz schulen und kontrollieren </a:t>
            </a:r>
          </a:p>
        </p:txBody>
      </p:sp>
      <p:sp>
        <p:nvSpPr>
          <p:cNvPr id="12" name="Sechseck 11">
            <a:extLst>
              <a:ext uri="{FF2B5EF4-FFF2-40B4-BE49-F238E27FC236}">
                <a16:creationId xmlns:a16="http://schemas.microsoft.com/office/drawing/2014/main" id="{B7DA928A-6BD2-40FD-904E-90E4217D5530}"/>
              </a:ext>
            </a:extLst>
          </p:cNvPr>
          <p:cNvSpPr/>
          <p:nvPr/>
        </p:nvSpPr>
        <p:spPr>
          <a:xfrm>
            <a:off x="5797568" y="275374"/>
            <a:ext cx="2569758" cy="2155073"/>
          </a:xfrm>
          <a:prstGeom prst="hexagon">
            <a:avLst/>
          </a:prstGeom>
          <a:solidFill>
            <a:schemeClr val="accent4"/>
          </a:solidFill>
          <a:ln w="76200" cmpd="dbl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>
                <a:solidFill>
                  <a:schemeClr val="bg1"/>
                </a:solidFill>
                <a:latin typeface="+mj-lt"/>
              </a:rPr>
              <a:t>Narrativ</a:t>
            </a:r>
            <a:r>
              <a:rPr lang="de-AT" b="1" dirty="0">
                <a:solidFill>
                  <a:schemeClr val="bg1"/>
                </a:solidFill>
              </a:rPr>
              <a:t> </a:t>
            </a:r>
            <a:r>
              <a:rPr lang="de-AT" sz="1400" dirty="0">
                <a:solidFill>
                  <a:schemeClr val="bg1"/>
                </a:solidFill>
              </a:rPr>
              <a:t>Unterstützung/ Erleichterung, nicht Ersetzen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7" name="Fußzeilenplatzhalter 5">
            <a:extLst>
              <a:ext uri="{FF2B5EF4-FFF2-40B4-BE49-F238E27FC236}">
                <a16:creationId xmlns:a16="http://schemas.microsoft.com/office/drawing/2014/main" id="{617D0BF4-D423-1099-7A38-07092BCEB1F7}"/>
              </a:ext>
            </a:extLst>
          </p:cNvPr>
          <p:cNvSpPr txBox="1">
            <a:spLocks/>
          </p:cNvSpPr>
          <p:nvPr/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dirty="0"/>
              <a:t>Demografieberatung Digi+</a:t>
            </a:r>
            <a:endParaRPr lang="de-AT" dirty="0"/>
          </a:p>
        </p:txBody>
      </p:sp>
      <p:sp>
        <p:nvSpPr>
          <p:cNvPr id="16" name="Titel 6">
            <a:extLst>
              <a:ext uri="{FF2B5EF4-FFF2-40B4-BE49-F238E27FC236}">
                <a16:creationId xmlns:a16="http://schemas.microsoft.com/office/drawing/2014/main" id="{9D11D5A4-9010-F58E-CF19-F27E5F552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5211"/>
            <a:ext cx="5561012" cy="16002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de-AT" sz="3200" dirty="0"/>
              <a:t>Erfolgreiche Umsetzung</a:t>
            </a:r>
            <a:br>
              <a:rPr lang="de-AT" dirty="0"/>
            </a:br>
            <a:r>
              <a:rPr lang="de-AT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wenn Integration dann…</a:t>
            </a:r>
            <a:endParaRPr lang="de-AT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2" name="Grafik 1" descr="Ein Bild, das Text enthält.&#10;&#10;Automatisch generierte Beschreibung">
            <a:extLst>
              <a:ext uri="{FF2B5EF4-FFF2-40B4-BE49-F238E27FC236}">
                <a16:creationId xmlns:a16="http://schemas.microsoft.com/office/drawing/2014/main" id="{69DFA01D-1218-0F43-6A4C-A32F5C088F1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6" y="260225"/>
            <a:ext cx="2304630" cy="540000"/>
          </a:xfrm>
          <a:prstGeom prst="rect">
            <a:avLst/>
          </a:prstGeom>
        </p:spPr>
      </p:pic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251275B7-5763-752E-3A62-98B87F718536}"/>
              </a:ext>
            </a:extLst>
          </p:cNvPr>
          <p:cNvSpPr txBox="1">
            <a:spLocks/>
          </p:cNvSpPr>
          <p:nvPr/>
        </p:nvSpPr>
        <p:spPr>
          <a:xfrm>
            <a:off x="0" y="275374"/>
            <a:ext cx="2582390" cy="296126"/>
          </a:xfrm>
          <a:prstGeom prst="homePlate">
            <a:avLst>
              <a:gd name="adj" fmla="val 22028"/>
            </a:avLst>
          </a:prstGeom>
          <a:solidFill>
            <a:schemeClr val="bg2"/>
          </a:solidFill>
          <a:ln>
            <a:noFill/>
          </a:ln>
        </p:spPr>
        <p:txBody>
          <a:bodyPr wrap="square" lIns="88900" tIns="88900" rIns="88900" bIns="88900" anchor="ctr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  <a:buSzPct val="80000"/>
            </a:pPr>
            <a:r>
              <a:rPr lang="de-AT" sz="1800" dirty="0">
                <a:cs typeface="Arial" charset="0"/>
              </a:rPr>
              <a:t>Aktiv werden</a:t>
            </a:r>
            <a:endParaRPr lang="en-US" sz="1800" dirty="0">
              <a:cs typeface="Arial" charset="0"/>
            </a:endParaRPr>
          </a:p>
        </p:txBody>
      </p:sp>
      <p:sp>
        <p:nvSpPr>
          <p:cNvPr id="5" name="Sechseck 4">
            <a:extLst>
              <a:ext uri="{FF2B5EF4-FFF2-40B4-BE49-F238E27FC236}">
                <a16:creationId xmlns:a16="http://schemas.microsoft.com/office/drawing/2014/main" id="{28ADE746-079B-47E9-256E-0E7A441F0061}"/>
              </a:ext>
            </a:extLst>
          </p:cNvPr>
          <p:cNvSpPr/>
          <p:nvPr/>
        </p:nvSpPr>
        <p:spPr>
          <a:xfrm>
            <a:off x="3773004" y="1718036"/>
            <a:ext cx="2706561" cy="2260111"/>
          </a:xfrm>
          <a:prstGeom prst="hexagon">
            <a:avLst/>
          </a:prstGeom>
          <a:solidFill>
            <a:schemeClr val="accent1"/>
          </a:solidFill>
          <a:ln w="76200" cmpd="dbl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>
                <a:solidFill>
                  <a:schemeClr val="bg1"/>
                </a:solidFill>
                <a:latin typeface="+mj-lt"/>
              </a:rPr>
              <a:t>Klare Ziele </a:t>
            </a:r>
          </a:p>
          <a:p>
            <a:pPr algn="ctr"/>
            <a:r>
              <a:rPr lang="de-DE" sz="1400" dirty="0">
                <a:solidFill>
                  <a:schemeClr val="bg1"/>
                </a:solidFill>
              </a:rPr>
              <a:t>Was genau soll bewirkt werden? Basieren auf aktuellen Anforderungen.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6" name="Sprechblase: rechteckig 5">
            <a:extLst>
              <a:ext uri="{FF2B5EF4-FFF2-40B4-BE49-F238E27FC236}">
                <a16:creationId xmlns:a16="http://schemas.microsoft.com/office/drawing/2014/main" id="{6BD6D67D-1287-E459-8BE0-9939980A98AE}"/>
              </a:ext>
            </a:extLst>
          </p:cNvPr>
          <p:cNvSpPr/>
          <p:nvPr/>
        </p:nvSpPr>
        <p:spPr>
          <a:xfrm>
            <a:off x="902550" y="5077687"/>
            <a:ext cx="7464776" cy="1138409"/>
          </a:xfrm>
          <a:prstGeom prst="wedgeRectCallout">
            <a:avLst>
              <a:gd name="adj1" fmla="val 38712"/>
              <a:gd name="adj2" fmla="val -75197"/>
            </a:avLst>
          </a:prstGeom>
          <a:solidFill>
            <a:schemeClr val="bg1">
              <a:lumMod val="95000"/>
              <a:alpha val="80000"/>
            </a:schemeClr>
          </a:solidFill>
          <a:ln w="76200" cmpd="dbl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400" dirty="0">
                <a:solidFill>
                  <a:sysClr val="windowText" lastClr="000000"/>
                </a:solidFill>
              </a:rPr>
              <a:t>Prompt Engineering ist zeitaufwendig, aber bei immer wiederkehrenden Tätigkeiten trotzdem sinnvoll!</a:t>
            </a:r>
          </a:p>
          <a:p>
            <a:r>
              <a:rPr lang="de-DE" sz="1400" dirty="0">
                <a:solidFill>
                  <a:sysClr val="windowText" lastClr="000000"/>
                </a:solidFill>
              </a:rPr>
              <a:t> </a:t>
            </a:r>
            <a:r>
              <a:rPr lang="de-DE" sz="1200" dirty="0">
                <a:solidFill>
                  <a:sysClr val="windowText" lastClr="000000"/>
                </a:solidFill>
              </a:rPr>
              <a:t>Sätze wie </a:t>
            </a:r>
            <a:r>
              <a:rPr lang="de-DE" sz="1200" i="1" dirty="0">
                <a:solidFill>
                  <a:sysClr val="windowText" lastClr="000000"/>
                </a:solidFill>
              </a:rPr>
              <a:t>"In der Zeit, die brauche bis ich das alles der KI geschrieben habe, habe ich es schon selbst erledigt.„, </a:t>
            </a:r>
            <a:r>
              <a:rPr lang="de-DE" sz="1200" dirty="0">
                <a:solidFill>
                  <a:sysClr val="windowText" lastClr="000000"/>
                </a:solidFill>
              </a:rPr>
              <a:t>sind berechtigt, führen jedoch oft dazu, dass wiederkehrende Tätigkeiten nicht KI unterstützt umgesetzt werden. </a:t>
            </a:r>
            <a:endParaRPr lang="de-AT" sz="14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0647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5F1E9A3A-AAD4-EF3D-3E3C-AF19F383B9CE}"/>
              </a:ext>
            </a:extLst>
          </p:cNvPr>
          <p:cNvSpPr/>
          <p:nvPr/>
        </p:nvSpPr>
        <p:spPr>
          <a:xfrm>
            <a:off x="8091948" y="1297858"/>
            <a:ext cx="3549446" cy="4689988"/>
          </a:xfrm>
          <a:prstGeom prst="roundRect">
            <a:avLst>
              <a:gd name="adj" fmla="val 1364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174C395-F8B1-0278-CF80-D2C753B94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777" y="1095353"/>
            <a:ext cx="4135759" cy="711097"/>
          </a:xfrm>
        </p:spPr>
        <p:txBody>
          <a:bodyPr/>
          <a:lstStyle/>
          <a:p>
            <a:r>
              <a:rPr lang="de-DE" dirty="0"/>
              <a:t>Der EU-AI Act</a:t>
            </a:r>
          </a:p>
        </p:txBody>
      </p:sp>
      <p:pic>
        <p:nvPicPr>
          <p:cNvPr id="6" name="Onlinemedien 5" title="EDAY25: Der AI Act und seine Bedeutung für kleine Unternehmen">
            <a:hlinkClick r:id="" action="ppaction://media"/>
            <a:extLst>
              <a:ext uri="{FF2B5EF4-FFF2-40B4-BE49-F238E27FC236}">
                <a16:creationId xmlns:a16="http://schemas.microsoft.com/office/drawing/2014/main" id="{9999BBDB-9CB4-14DD-B1C7-0F1E185E0831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312995" y="1525612"/>
            <a:ext cx="3107352" cy="1754326"/>
          </a:xfrm>
          <a:prstGeom prst="roundRect">
            <a:avLst/>
          </a:prstGeom>
          <a:ln w="76200">
            <a:solidFill>
              <a:schemeClr val="bg1"/>
            </a:solidFill>
          </a:ln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39D1DDB-127E-2FCF-CB67-526274E11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32</a:t>
            </a:fld>
            <a:endParaRPr lang="de-AT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78FBF6C-8A37-B480-8904-93827E7116D8}"/>
              </a:ext>
            </a:extLst>
          </p:cNvPr>
          <p:cNvSpPr txBox="1"/>
          <p:nvPr/>
        </p:nvSpPr>
        <p:spPr>
          <a:xfrm>
            <a:off x="8558848" y="3507691"/>
            <a:ext cx="2840551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de-DE" b="1" dirty="0">
                <a:latin typeface="+mj-lt"/>
              </a:rPr>
              <a:t>Vortrag von</a:t>
            </a:r>
          </a:p>
          <a:p>
            <a:pPr algn="r"/>
            <a:r>
              <a:rPr lang="de-DE" b="1" dirty="0">
                <a:latin typeface="+mj-lt"/>
              </a:rPr>
              <a:t>Thomas Schreiber,</a:t>
            </a:r>
          </a:p>
          <a:p>
            <a:pPr algn="r"/>
            <a:r>
              <a:rPr lang="de-DE" sz="1200" dirty="0"/>
              <a:t>KI-Servicestelle in der RTR</a:t>
            </a:r>
            <a:endParaRPr lang="de-DE" dirty="0"/>
          </a:p>
          <a:p>
            <a:pPr algn="r"/>
            <a:r>
              <a:rPr lang="de-DE" dirty="0"/>
              <a:t>-</a:t>
            </a:r>
          </a:p>
          <a:p>
            <a:pPr algn="r"/>
            <a:r>
              <a:rPr lang="de-DE" sz="1200" dirty="0"/>
              <a:t>Inhaltlicher Teil zu AI Act ab </a:t>
            </a:r>
            <a:r>
              <a:rPr lang="de-DE" sz="1200" u="sng" dirty="0"/>
              <a:t>5:27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1A730D29-5D20-372A-367D-00669F691A6C}"/>
              </a:ext>
            </a:extLst>
          </p:cNvPr>
          <p:cNvSpPr txBox="1"/>
          <p:nvPr/>
        </p:nvSpPr>
        <p:spPr>
          <a:xfrm>
            <a:off x="8886284" y="5173099"/>
            <a:ext cx="25131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de-DE" sz="1200" dirty="0"/>
              <a:t>Weitere Informationen unter: </a:t>
            </a:r>
            <a:r>
              <a:rPr lang="de-DE" sz="1200" dirty="0">
                <a:hlinkClick r:id="rId4"/>
              </a:rPr>
              <a:t>KI-Servicestelle der RTR | RTR</a:t>
            </a:r>
            <a:endParaRPr lang="de-DE" sz="1200" dirty="0"/>
          </a:p>
        </p:txBody>
      </p:sp>
      <p:sp>
        <p:nvSpPr>
          <p:cNvPr id="14" name="Fußzeilenplatzhalter 5">
            <a:extLst>
              <a:ext uri="{FF2B5EF4-FFF2-40B4-BE49-F238E27FC236}">
                <a16:creationId xmlns:a16="http://schemas.microsoft.com/office/drawing/2014/main" id="{87D7262E-07CB-B9FF-5941-575D3D37297D}"/>
              </a:ext>
            </a:extLst>
          </p:cNvPr>
          <p:cNvSpPr txBox="1">
            <a:spLocks/>
          </p:cNvSpPr>
          <p:nvPr/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dirty="0"/>
              <a:t>Demografieberatung Digi+</a:t>
            </a:r>
            <a:endParaRPr lang="de-AT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7FD7069B-2FEF-B505-8539-6E34EA9329E4}"/>
              </a:ext>
            </a:extLst>
          </p:cNvPr>
          <p:cNvSpPr txBox="1"/>
          <p:nvPr/>
        </p:nvSpPr>
        <p:spPr>
          <a:xfrm>
            <a:off x="1414033" y="2206077"/>
            <a:ext cx="563259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Die meisten KI-Systeme unterliegen keiner Regulierung (bei normaler Endnutzung von Produkten)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Vorsicht bei Nutzung im Personalwesen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KI-Schulung für Mitarbeitende ist verpflichtend (Format allerdings recht frei)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Bei öffentlicher Verwendung von KI-Texten oder Bildern besteht Kennzeichnungspflicht</a:t>
            </a:r>
          </a:p>
        </p:txBody>
      </p:sp>
    </p:spTree>
    <p:extLst>
      <p:ext uri="{BB962C8B-B14F-4D97-AF65-F5344CB8AC3E}">
        <p14:creationId xmlns:p14="http://schemas.microsoft.com/office/powerpoint/2010/main" val="3610361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74C395-F8B1-0278-CF80-D2C753B94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776" y="1095353"/>
            <a:ext cx="9738592" cy="711097"/>
          </a:xfrm>
        </p:spPr>
        <p:txBody>
          <a:bodyPr>
            <a:normAutofit fontScale="90000"/>
          </a:bodyPr>
          <a:lstStyle/>
          <a:p>
            <a:r>
              <a:rPr lang="de-DE" dirty="0"/>
              <a:t>Der EU-AI Act – Weitere Informationen bzw. Informationsstellen 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39D1DDB-127E-2FCF-CB67-526274E11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5FB0E-4B63-47FD-937C-4B994ACB8B58}" type="slidenum">
              <a:rPr lang="de-AT" smtClean="0"/>
              <a:t>33</a:t>
            </a:fld>
            <a:endParaRPr lang="de-AT"/>
          </a:p>
        </p:txBody>
      </p:sp>
      <p:sp>
        <p:nvSpPr>
          <p:cNvPr id="14" name="Fußzeilenplatzhalter 5">
            <a:extLst>
              <a:ext uri="{FF2B5EF4-FFF2-40B4-BE49-F238E27FC236}">
                <a16:creationId xmlns:a16="http://schemas.microsoft.com/office/drawing/2014/main" id="{87D7262E-07CB-B9FF-5941-575D3D37297D}"/>
              </a:ext>
            </a:extLst>
          </p:cNvPr>
          <p:cNvSpPr txBox="1">
            <a:spLocks/>
          </p:cNvSpPr>
          <p:nvPr/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dirty="0"/>
              <a:t>Demografieberatung Digi+</a:t>
            </a:r>
            <a:endParaRPr lang="de-AT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7FD7069B-2FEF-B505-8539-6E34EA9329E4}"/>
              </a:ext>
            </a:extLst>
          </p:cNvPr>
          <p:cNvSpPr txBox="1"/>
          <p:nvPr/>
        </p:nvSpPr>
        <p:spPr>
          <a:xfrm>
            <a:off x="1078760" y="2760404"/>
            <a:ext cx="965806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hlinkClick r:id="rId2"/>
              </a:rPr>
              <a:t>KI-Servicestelle der RTR - RTR</a:t>
            </a:r>
            <a:endParaRPr lang="de-DE" dirty="0">
              <a:hlinkClick r:id="rId3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hlinkClick r:id="rId3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hlinkClick r:id="rId3"/>
              </a:rPr>
              <a:t>AI Act: Pflichten für Unternehmen – WKO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hlinkClick r:id="rId4"/>
              </a:rPr>
              <a:t>AI Act: Was Unternehmen jetzt wissen müssen - </a:t>
            </a:r>
            <a:r>
              <a:rPr lang="de-DE" dirty="0" err="1">
                <a:hlinkClick r:id="rId4"/>
              </a:rPr>
              <a:t>Unternehmensservice.gv</a:t>
            </a:r>
            <a:endParaRPr lang="de-DE" dirty="0"/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hlinkClick r:id="rId5"/>
              </a:rPr>
              <a:t>KI-Guideline #8: Transparenz und Kennzeichnungen – WKO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6"/>
              </a:rPr>
              <a:t>EU Icons for labelling AI-generated content - </a:t>
            </a:r>
            <a:r>
              <a:rPr lang="en-US" dirty="0" err="1">
                <a:hlinkClick r:id="rId6"/>
              </a:rPr>
              <a:t>Europäische</a:t>
            </a:r>
            <a:r>
              <a:rPr lang="en-US" dirty="0">
                <a:hlinkClick r:id="rId6"/>
              </a:rPr>
              <a:t> Union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hlinkClick r:id="rId7"/>
              </a:rPr>
              <a:t>Künstliche Intelligenz - KI - Österreich – WKO</a:t>
            </a:r>
            <a:endParaRPr lang="de-DE" dirty="0"/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AEF21C3F-EC19-436C-78CC-22F080B32415}"/>
              </a:ext>
            </a:extLst>
          </p:cNvPr>
          <p:cNvSpPr txBox="1">
            <a:spLocks/>
          </p:cNvSpPr>
          <p:nvPr/>
        </p:nvSpPr>
        <p:spPr>
          <a:xfrm>
            <a:off x="1078760" y="2088525"/>
            <a:ext cx="8999305" cy="539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2400" dirty="0"/>
              <a:t>Hyperlinks zu weiteren relevanten Inputs</a:t>
            </a:r>
          </a:p>
        </p:txBody>
      </p:sp>
      <p:sp>
        <p:nvSpPr>
          <p:cNvPr id="3" name="Textplatzhalter 3">
            <a:extLst>
              <a:ext uri="{FF2B5EF4-FFF2-40B4-BE49-F238E27FC236}">
                <a16:creationId xmlns:a16="http://schemas.microsoft.com/office/drawing/2014/main" id="{1C46ACB2-CDA0-F758-54EA-DA8292AE1451}"/>
              </a:ext>
            </a:extLst>
          </p:cNvPr>
          <p:cNvSpPr txBox="1">
            <a:spLocks/>
          </p:cNvSpPr>
          <p:nvPr/>
        </p:nvSpPr>
        <p:spPr>
          <a:xfrm rot="10800000" flipV="1">
            <a:off x="8080887" y="6356349"/>
            <a:ext cx="2964426" cy="314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1200" dirty="0"/>
              <a:t>Zugegriffen: August 2026</a:t>
            </a:r>
          </a:p>
        </p:txBody>
      </p:sp>
    </p:spTree>
    <p:extLst>
      <p:ext uri="{BB962C8B-B14F-4D97-AF65-F5344CB8AC3E}">
        <p14:creationId xmlns:p14="http://schemas.microsoft.com/office/powerpoint/2010/main" val="22171968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2A6006-8CBA-6217-9A10-58A42746F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464" y="111043"/>
            <a:ext cx="8369300" cy="1325563"/>
          </a:xfrm>
        </p:spPr>
        <p:txBody>
          <a:bodyPr/>
          <a:lstStyle/>
          <a:p>
            <a:r>
              <a:rPr lang="de-DE" dirty="0"/>
              <a:t>Nutzung von KI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8FC0219-1160-BBED-71AB-5DA874608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464" y="2054941"/>
            <a:ext cx="6880123" cy="4181639"/>
          </a:xfrm>
        </p:spPr>
        <p:txBody>
          <a:bodyPr>
            <a:normAutofit/>
          </a:bodyPr>
          <a:lstStyle/>
          <a:p>
            <a:r>
              <a:rPr lang="de-DE" sz="1600" dirty="0">
                <a:hlinkClick r:id="rId2"/>
              </a:rPr>
              <a:t>Was ist Künstliche Intelligenz und wie funktionieren moderne Sprachmodelle wie ChatGPT? (youtube.com)</a:t>
            </a:r>
            <a:endParaRPr lang="de-DE" sz="1600" dirty="0"/>
          </a:p>
          <a:p>
            <a:pPr marL="0" indent="0">
              <a:buNone/>
            </a:pPr>
            <a:endParaRPr lang="de-DE" sz="1600" dirty="0"/>
          </a:p>
          <a:p>
            <a:r>
              <a:rPr lang="de-DE" sz="1600" dirty="0">
                <a:hlinkClick r:id="rId3"/>
              </a:rPr>
              <a:t>Künstliche Intelligenz im Spannungsfeld der IT-Sicherheit (onlinesicherheit.gv.at)</a:t>
            </a:r>
            <a:endParaRPr lang="de-DE" sz="1600" dirty="0"/>
          </a:p>
          <a:p>
            <a:pPr marL="0" indent="0">
              <a:buNone/>
            </a:pPr>
            <a:endParaRPr lang="de-DE" sz="1600" dirty="0"/>
          </a:p>
          <a:p>
            <a:r>
              <a:rPr lang="de-DE" sz="1600" dirty="0">
                <a:hlinkClick r:id="rId4"/>
              </a:rPr>
              <a:t>at-deloitte-studie-digitalisierung-arbeitswelt-2023.pdf</a:t>
            </a:r>
            <a:endParaRPr lang="de-DE" sz="1600" dirty="0"/>
          </a:p>
          <a:p>
            <a:endParaRPr lang="de-DE" sz="1600" dirty="0"/>
          </a:p>
          <a:p>
            <a:endParaRPr lang="de-DE" sz="1600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8171746-EF54-357F-E5AA-6922DF073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8F5D3-696F-4784-84CA-AC11423F733D}" type="slidenum">
              <a:rPr lang="de-AT" smtClean="0"/>
              <a:pPr/>
              <a:t>34</a:t>
            </a:fld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51C3724-805A-6DBC-6FB8-263C50704E9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35464" y="1166731"/>
            <a:ext cx="11520487" cy="5397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dirty="0"/>
              <a:t>Hyperlinks zu weiteren relevanten Inputs</a:t>
            </a:r>
          </a:p>
        </p:txBody>
      </p:sp>
      <p:pic>
        <p:nvPicPr>
          <p:cNvPr id="7" name="Grafik 6" descr="Internet mit einfarbiger Füllung">
            <a:extLst>
              <a:ext uri="{FF2B5EF4-FFF2-40B4-BE49-F238E27FC236}">
                <a16:creationId xmlns:a16="http://schemas.microsoft.com/office/drawing/2014/main" id="{A4294AED-DE3A-BC87-F2C1-05668D9618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54186" y="2815326"/>
            <a:ext cx="3723586" cy="3723586"/>
          </a:xfrm>
          <a:prstGeom prst="rect">
            <a:avLst/>
          </a:prstGeom>
        </p:spPr>
      </p:pic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B153497-DF7B-EC8C-DE19-C65F407366B1}"/>
              </a:ext>
            </a:extLst>
          </p:cNvPr>
          <p:cNvSpPr txBox="1">
            <a:spLocks/>
          </p:cNvSpPr>
          <p:nvPr/>
        </p:nvSpPr>
        <p:spPr>
          <a:xfrm>
            <a:off x="838200" y="6356349"/>
            <a:ext cx="4114800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dirty="0"/>
              <a:t>Demografieberatung Digi+</a:t>
            </a:r>
            <a:endParaRPr lang="de-AT" dirty="0"/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09D37DCD-D548-7E29-CBBA-615292958675}"/>
              </a:ext>
            </a:extLst>
          </p:cNvPr>
          <p:cNvSpPr txBox="1">
            <a:spLocks/>
          </p:cNvSpPr>
          <p:nvPr/>
        </p:nvSpPr>
        <p:spPr>
          <a:xfrm rot="10800000" flipV="1">
            <a:off x="8080887" y="6356349"/>
            <a:ext cx="2964426" cy="314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1200" dirty="0"/>
              <a:t>Zugegriffen: August 2026</a:t>
            </a:r>
          </a:p>
        </p:txBody>
      </p:sp>
    </p:spTree>
    <p:extLst>
      <p:ext uri="{BB962C8B-B14F-4D97-AF65-F5344CB8AC3E}">
        <p14:creationId xmlns:p14="http://schemas.microsoft.com/office/powerpoint/2010/main" val="3096402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Demografieberatung Digi+">
      <a:dk1>
        <a:sysClr val="windowText" lastClr="000000"/>
      </a:dk1>
      <a:lt1>
        <a:sysClr val="window" lastClr="FFFFFF"/>
      </a:lt1>
      <a:dk2>
        <a:srgbClr val="595A5C"/>
      </a:dk2>
      <a:lt2>
        <a:srgbClr val="DADADA"/>
      </a:lt2>
      <a:accent1>
        <a:srgbClr val="E8784A"/>
      </a:accent1>
      <a:accent2>
        <a:srgbClr val="F39427"/>
      </a:accent2>
      <a:accent3>
        <a:srgbClr val="F5A05F"/>
      </a:accent3>
      <a:accent4>
        <a:srgbClr val="F8AD25"/>
      </a:accent4>
      <a:accent5>
        <a:srgbClr val="FCC554"/>
      </a:accent5>
      <a:accent6>
        <a:srgbClr val="3E38A6"/>
      </a:accent6>
      <a:hlink>
        <a:srgbClr val="3E38A6"/>
      </a:hlink>
      <a:folHlink>
        <a:srgbClr val="3767A6"/>
      </a:folHlink>
    </a:clrScheme>
    <a:fontScheme name="Demografieberatung Digi+">
      <a:majorFont>
        <a:latin typeface="Verdana Pro Regular"/>
        <a:ea typeface=""/>
        <a:cs typeface=""/>
      </a:majorFont>
      <a:minorFont>
        <a:latin typeface="Verdana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Demografieberatung Digi+">
    <a:dk1>
      <a:sysClr val="windowText" lastClr="000000"/>
    </a:dk1>
    <a:lt1>
      <a:sysClr val="window" lastClr="FFFFFF"/>
    </a:lt1>
    <a:dk2>
      <a:srgbClr val="595A5C"/>
    </a:dk2>
    <a:lt2>
      <a:srgbClr val="DADADA"/>
    </a:lt2>
    <a:accent1>
      <a:srgbClr val="E8784A"/>
    </a:accent1>
    <a:accent2>
      <a:srgbClr val="F39427"/>
    </a:accent2>
    <a:accent3>
      <a:srgbClr val="F5A05F"/>
    </a:accent3>
    <a:accent4>
      <a:srgbClr val="F8AD25"/>
    </a:accent4>
    <a:accent5>
      <a:srgbClr val="FCC554"/>
    </a:accent5>
    <a:accent6>
      <a:srgbClr val="3E38A6"/>
    </a:accent6>
    <a:hlink>
      <a:srgbClr val="3E38A6"/>
    </a:hlink>
    <a:folHlink>
      <a:srgbClr val="3767A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2048</Words>
  <Application>Microsoft Office PowerPoint</Application>
  <PresentationFormat>Breitbild</PresentationFormat>
  <Paragraphs>357</Paragraphs>
  <Slides>34</Slides>
  <Notes>6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34</vt:i4>
      </vt:variant>
    </vt:vector>
  </HeadingPairs>
  <TitlesOfParts>
    <vt:vector size="43" baseType="lpstr">
      <vt:lpstr>ＭＳ Ｐゴシック</vt:lpstr>
      <vt:lpstr>Arial</vt:lpstr>
      <vt:lpstr>Calibri</vt:lpstr>
      <vt:lpstr>kleine_sans</vt:lpstr>
      <vt:lpstr>Verdana Pro Black</vt:lpstr>
      <vt:lpstr>Verdana Pro Light</vt:lpstr>
      <vt:lpstr>Verdana Pro Regular</vt:lpstr>
      <vt:lpstr>Wingdings</vt:lpstr>
      <vt:lpstr>Office</vt:lpstr>
      <vt:lpstr>PowerPoint-Präsentation</vt:lpstr>
      <vt:lpstr>PowerPoint-Präsentation</vt:lpstr>
      <vt:lpstr>PowerPoint-Präsentation</vt:lpstr>
      <vt:lpstr>PowerPoint-Präsentation</vt:lpstr>
      <vt:lpstr>Umgang mit KI für unsere Tätigkeit  die drei „A‘s“</vt:lpstr>
      <vt:lpstr>PowerPoint-Präsentation</vt:lpstr>
      <vt:lpstr>PowerPoint-Präsentation</vt:lpstr>
      <vt:lpstr>PowerPoint-Präsentation</vt:lpstr>
      <vt:lpstr>PowerPoint-Präsentation</vt:lpstr>
      <vt:lpstr>Herausforderungen</vt:lpstr>
      <vt:lpstr>Zielsetzung</vt:lpstr>
      <vt:lpstr>In drei Schritten zum Erfolg</vt:lpstr>
      <vt:lpstr>Strategien zur Reduktion von Zukunftsängsten und Unsicherheiten</vt:lpstr>
      <vt:lpstr>a. Kommunikation  und Transparenz</vt:lpstr>
      <vt:lpstr>b. Weiterbildung und Training         </vt:lpstr>
      <vt:lpstr> c. Mentoring und Coaching</vt:lpstr>
      <vt:lpstr>Erforderliche zukünftige Kompetenzen</vt:lpstr>
      <vt:lpstr>a. Technische Kompetenzen</vt:lpstr>
      <vt:lpstr>b. Soziale und emotionale Kompetenzen</vt:lpstr>
      <vt:lpstr>c. Altersgerechte Anpassungen</vt:lpstr>
      <vt:lpstr>Umsetzungsschritte für Pilotprojekte</vt:lpstr>
      <vt:lpstr>a. Initiale Bedarfsanalyse</vt:lpstr>
      <vt:lpstr>Der Mensch steht im Mittelpunkt</vt:lpstr>
      <vt:lpstr>b. Entwicklungsprogramm</vt:lpstr>
      <vt:lpstr>c. Evaluierung und Anpassung</vt:lpstr>
      <vt:lpstr>Weitere Schritte zur Konkretisierung</vt:lpstr>
      <vt:lpstr>Mögliche Einsatzbereiche</vt:lpstr>
      <vt:lpstr>Mögliche Einsatzbereiche</vt:lpstr>
      <vt:lpstr>PowerPoint-Präsentation</vt:lpstr>
      <vt:lpstr>PowerPoint-Präsentation</vt:lpstr>
      <vt:lpstr>Erfolgreiche Umsetzung wenn Integration dann…</vt:lpstr>
      <vt:lpstr>Der EU-AI Act</vt:lpstr>
      <vt:lpstr>Der EU-AI Act – Weitere Informationen bzw. Informationsstellen  </vt:lpstr>
      <vt:lpstr>Nutzung von KI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Jannik Holletschek</dc:creator>
  <cp:lastModifiedBy>Anna Wieser</cp:lastModifiedBy>
  <cp:revision>48</cp:revision>
  <cp:lastPrinted>2023-01-02T16:20:00Z</cp:lastPrinted>
  <dcterms:created xsi:type="dcterms:W3CDTF">2023-01-02T12:05:37Z</dcterms:created>
  <dcterms:modified xsi:type="dcterms:W3CDTF">2026-10-15T13:07:44Z</dcterms:modified>
</cp:coreProperties>
</file>