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8" r:id="rId2"/>
    <p:sldId id="301" r:id="rId3"/>
    <p:sldId id="305" r:id="rId4"/>
    <p:sldId id="306" r:id="rId5"/>
    <p:sldId id="308" r:id="rId6"/>
    <p:sldId id="307" r:id="rId7"/>
    <p:sldId id="303" r:id="rId8"/>
    <p:sldId id="296" r:id="rId9"/>
    <p:sldId id="274" r:id="rId10"/>
    <p:sldId id="276" r:id="rId11"/>
    <p:sldId id="267" r:id="rId12"/>
    <p:sldId id="299" r:id="rId13"/>
    <p:sldId id="302" r:id="rId14"/>
    <p:sldId id="261" r:id="rId15"/>
    <p:sldId id="264" r:id="rId16"/>
    <p:sldId id="282" r:id="rId17"/>
    <p:sldId id="304" r:id="rId18"/>
    <p:sldId id="300" r:id="rId19"/>
    <p:sldId id="284" r:id="rId20"/>
    <p:sldId id="285" r:id="rId21"/>
    <p:sldId id="289" r:id="rId22"/>
    <p:sldId id="288" r:id="rId23"/>
    <p:sldId id="292" r:id="rId24"/>
    <p:sldId id="290" r:id="rId25"/>
    <p:sldId id="283" r:id="rId26"/>
    <p:sldId id="291" r:id="rId27"/>
    <p:sldId id="294" r:id="rId28"/>
  </p:sldIdLst>
  <p:sldSz cx="12192000" cy="6858000"/>
  <p:notesSz cx="9926638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457B79-6F89-F1D7-379F-E4B0DD5C005A}" name="Anna Wieser" initials="AW" userId="S::anna.wieser@oesb-gruppe.com::16bd6148-64b3-42dc-bda6-03a73d6e7b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64A1D"/>
    <a:srgbClr val="F39427"/>
    <a:srgbClr val="F38B3B"/>
    <a:srgbClr val="E44E35"/>
    <a:srgbClr val="FEF3DD"/>
    <a:srgbClr val="F5A952"/>
    <a:srgbClr val="F1F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283" autoAdjust="0"/>
  </p:normalViewPr>
  <p:slideViewPr>
    <p:cSldViewPr snapToGrid="0">
      <p:cViewPr varScale="1">
        <p:scale>
          <a:sx n="77" d="100"/>
          <a:sy n="77" d="100"/>
        </p:scale>
        <p:origin x="72" y="9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8.jpeg"/><Relationship Id="rId5" Type="http://schemas.openxmlformats.org/officeDocument/2006/relationships/image" Target="../media/image9.jpeg"/><Relationship Id="rId4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720322-9EB3-43EA-8062-0095B226C11D}" type="doc">
      <dgm:prSet loTypeId="urn:microsoft.com/office/officeart/2008/layout/AlternatingHexagons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e-DE"/>
        </a:p>
      </dgm:t>
    </dgm:pt>
    <dgm:pt modelId="{7786D554-FFBF-4E4E-8F35-B0173BC8F134}">
      <dgm:prSet phldrT="[Text]"/>
      <dgm:spPr/>
      <dgm:t>
        <a:bodyPr/>
        <a:lstStyle/>
        <a:p>
          <a:r>
            <a:rPr lang="de-DE" dirty="0"/>
            <a:t>Baby Boomer</a:t>
          </a:r>
        </a:p>
      </dgm:t>
    </dgm:pt>
    <dgm:pt modelId="{305CA704-D35D-4517-BA2F-A61167C350D9}" type="parTrans" cxnId="{3A9B96F6-4DBA-4F21-AA10-FD4DF6C57C17}">
      <dgm:prSet/>
      <dgm:spPr/>
      <dgm:t>
        <a:bodyPr/>
        <a:lstStyle/>
        <a:p>
          <a:endParaRPr lang="de-DE"/>
        </a:p>
      </dgm:t>
    </dgm:pt>
    <dgm:pt modelId="{861762DB-9C60-48A0-AD89-458B84170FE6}" type="sibTrans" cxnId="{3A9B96F6-4DBA-4F21-AA10-FD4DF6C57C17}">
      <dgm:prSet/>
      <dgm:spPr>
        <a:blipFill dpi="0" rotWithShape="0">
          <a:blip xmlns:r="http://schemas.openxmlformats.org/officeDocument/2006/relationships" r:embed="rId1"/>
          <a:srcRect/>
          <a:stretch>
            <a:fillRect l="-148607" t="-3011" r="-181491" b="-146447"/>
          </a:stretch>
        </a:blipFill>
      </dgm:spPr>
      <dgm:t>
        <a:bodyPr/>
        <a:lstStyle/>
        <a:p>
          <a:endParaRPr lang="de-DE" dirty="0"/>
        </a:p>
      </dgm:t>
    </dgm:pt>
    <dgm:pt modelId="{C28D4A2D-AD92-4C22-B873-E9D2BC6E3146}">
      <dgm:prSet phldrT="[Text]"/>
      <dgm:spPr/>
      <dgm:t>
        <a:bodyPr/>
        <a:lstStyle/>
        <a:p>
          <a:r>
            <a:rPr lang="de-DE" dirty="0"/>
            <a:t>Gen X</a:t>
          </a:r>
        </a:p>
      </dgm:t>
    </dgm:pt>
    <dgm:pt modelId="{D22BC70E-C4C1-49DD-88A3-41B0590C4561}" type="parTrans" cxnId="{90A69EA2-7393-4DC2-86CC-F72A53D80B02}">
      <dgm:prSet/>
      <dgm:spPr/>
      <dgm:t>
        <a:bodyPr/>
        <a:lstStyle/>
        <a:p>
          <a:endParaRPr lang="de-DE"/>
        </a:p>
      </dgm:t>
    </dgm:pt>
    <dgm:pt modelId="{1CC4BCE5-942A-4AA2-88A4-CD4C2C0178D7}" type="sibTrans" cxnId="{90A69EA2-7393-4DC2-86CC-F72A53D80B02}">
      <dgm:prSet/>
      <dgm:spPr>
        <a:blipFill dpi="0" rotWithShape="0">
          <a:blip xmlns:r="http://schemas.openxmlformats.org/officeDocument/2006/relationships" r:embed="rId2"/>
          <a:srcRect/>
          <a:stretch>
            <a:fillRect l="-231869" t="-59255" r="-194371" b="-146113"/>
          </a:stretch>
        </a:blipFill>
      </dgm:spPr>
      <dgm:t>
        <a:bodyPr/>
        <a:lstStyle/>
        <a:p>
          <a:endParaRPr lang="de-DE"/>
        </a:p>
      </dgm:t>
    </dgm:pt>
    <dgm:pt modelId="{0EA662E0-686D-4CF6-94F3-56F8819E1C2B}">
      <dgm:prSet phldrT="[Text]"/>
      <dgm:spPr/>
      <dgm:t>
        <a:bodyPr/>
        <a:lstStyle/>
        <a:p>
          <a:r>
            <a:rPr lang="de-DE" dirty="0"/>
            <a:t>Gen Y</a:t>
          </a:r>
        </a:p>
      </dgm:t>
    </dgm:pt>
    <dgm:pt modelId="{22365063-878E-406E-9F06-8AA5F0F29EC0}" type="parTrans" cxnId="{88DD773E-0C3A-43D3-85CF-23F65A8ED193}">
      <dgm:prSet/>
      <dgm:spPr/>
      <dgm:t>
        <a:bodyPr/>
        <a:lstStyle/>
        <a:p>
          <a:endParaRPr lang="de-DE"/>
        </a:p>
      </dgm:t>
    </dgm:pt>
    <dgm:pt modelId="{77D48E98-DE5B-469C-AD10-39AAF817B53F}" type="sibTrans" cxnId="{88DD773E-0C3A-43D3-85CF-23F65A8ED193}">
      <dgm:prSet/>
      <dgm:spPr>
        <a:blipFill dpi="0" rotWithShape="0">
          <a:blip xmlns:r="http://schemas.openxmlformats.org/officeDocument/2006/relationships" r:embed="rId3"/>
          <a:srcRect/>
          <a:stretch>
            <a:fillRect l="-181949" t="-15829" r="-120705" b="-117824"/>
          </a:stretch>
        </a:blipFill>
      </dgm:spPr>
      <dgm:t>
        <a:bodyPr/>
        <a:lstStyle/>
        <a:p>
          <a:endParaRPr lang="de-DE"/>
        </a:p>
      </dgm:t>
    </dgm:pt>
    <dgm:pt modelId="{435EA8AE-85CF-4A20-B52E-8C83E49F2BDB}">
      <dgm:prSet/>
      <dgm:spPr/>
      <dgm:t>
        <a:bodyPr/>
        <a:lstStyle/>
        <a:p>
          <a:r>
            <a:rPr lang="de-DE" dirty="0"/>
            <a:t>Gen Z</a:t>
          </a:r>
        </a:p>
      </dgm:t>
    </dgm:pt>
    <dgm:pt modelId="{8F61B292-1B25-4A04-B0D7-F739C37481CB}" type="parTrans" cxnId="{6D38F844-4B21-48E1-BAC8-4C6E4E4A8F8A}">
      <dgm:prSet/>
      <dgm:spPr/>
      <dgm:t>
        <a:bodyPr/>
        <a:lstStyle/>
        <a:p>
          <a:endParaRPr lang="de-DE"/>
        </a:p>
      </dgm:t>
    </dgm:pt>
    <dgm:pt modelId="{1506CA60-11B1-405D-A3B5-4D449F42F7BD}" type="sibTrans" cxnId="{6D38F844-4B21-48E1-BAC8-4C6E4E4A8F8A}">
      <dgm:prSet/>
      <dgm:spPr>
        <a:blipFill dpi="0" rotWithShape="0">
          <a:blip xmlns:r="http://schemas.openxmlformats.org/officeDocument/2006/relationships" r:embed="rId4"/>
          <a:srcRect/>
          <a:stretch>
            <a:fillRect l="-45818" t="-3116" r="-34818" b="-20707"/>
          </a:stretch>
        </a:blipFill>
      </dgm:spPr>
      <dgm:t>
        <a:bodyPr/>
        <a:lstStyle/>
        <a:p>
          <a:endParaRPr lang="de-DE"/>
        </a:p>
      </dgm:t>
    </dgm:pt>
    <dgm:pt modelId="{6A587BA5-971E-4EA1-9CDC-5912180AA6F3}">
      <dgm:prSet/>
      <dgm:spPr/>
      <dgm:t>
        <a:bodyPr/>
        <a:lstStyle/>
        <a:p>
          <a:r>
            <a:rPr lang="de-DE" dirty="0"/>
            <a:t>Gen Alpha</a:t>
          </a:r>
        </a:p>
      </dgm:t>
    </dgm:pt>
    <dgm:pt modelId="{4C60BF15-3F74-4275-B3FF-306A7B7C71CD}" type="parTrans" cxnId="{97956B18-FD6C-4F54-8412-1278A0E07983}">
      <dgm:prSet/>
      <dgm:spPr/>
      <dgm:t>
        <a:bodyPr/>
        <a:lstStyle/>
        <a:p>
          <a:endParaRPr lang="de-DE"/>
        </a:p>
      </dgm:t>
    </dgm:pt>
    <dgm:pt modelId="{10BBFD8D-A08E-49DE-8E5F-94209A893F51}" type="sibTrans" cxnId="{97956B18-FD6C-4F54-8412-1278A0E07983}">
      <dgm:prSet/>
      <dgm:spPr>
        <a:blipFill dpi="0" rotWithShape="0">
          <a:blip xmlns:r="http://schemas.openxmlformats.org/officeDocument/2006/relationships" r:embed="rId5"/>
          <a:srcRect/>
          <a:stretch>
            <a:fillRect l="-7980" t="-15598" r="-14729" b="-11532"/>
          </a:stretch>
        </a:blipFill>
      </dgm:spPr>
      <dgm:t>
        <a:bodyPr/>
        <a:lstStyle/>
        <a:p>
          <a:endParaRPr lang="de-DE"/>
        </a:p>
      </dgm:t>
    </dgm:pt>
    <dgm:pt modelId="{DBE2D206-C724-49FB-94B6-49181B4D723D}" type="pres">
      <dgm:prSet presAssocID="{F4720322-9EB3-43EA-8062-0095B226C11D}" presName="Name0" presStyleCnt="0">
        <dgm:presLayoutVars>
          <dgm:chMax/>
          <dgm:chPref/>
          <dgm:dir/>
          <dgm:animLvl val="lvl"/>
        </dgm:presLayoutVars>
      </dgm:prSet>
      <dgm:spPr/>
    </dgm:pt>
    <dgm:pt modelId="{1DB52408-F3CE-450B-B92E-C9425BF3C61C}" type="pres">
      <dgm:prSet presAssocID="{7786D554-FFBF-4E4E-8F35-B0173BC8F134}" presName="composite" presStyleCnt="0"/>
      <dgm:spPr/>
    </dgm:pt>
    <dgm:pt modelId="{0A22083F-78E7-47C3-BBAA-9D17060DD968}" type="pres">
      <dgm:prSet presAssocID="{7786D554-FFBF-4E4E-8F35-B0173BC8F134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</dgm:pt>
    <dgm:pt modelId="{E9F39CB6-518B-4534-AAFB-0EC267EB0F58}" type="pres">
      <dgm:prSet presAssocID="{7786D554-FFBF-4E4E-8F35-B0173BC8F134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CEB95CC8-B925-4DA9-8198-49C16654CBD6}" type="pres">
      <dgm:prSet presAssocID="{7786D554-FFBF-4E4E-8F35-B0173BC8F134}" presName="BalanceSpacing" presStyleCnt="0"/>
      <dgm:spPr/>
    </dgm:pt>
    <dgm:pt modelId="{E6E1730D-524F-42D7-8B11-786800CEA2BA}" type="pres">
      <dgm:prSet presAssocID="{7786D554-FFBF-4E4E-8F35-B0173BC8F134}" presName="BalanceSpacing1" presStyleCnt="0"/>
      <dgm:spPr/>
    </dgm:pt>
    <dgm:pt modelId="{59886D0A-3533-42FA-BAE2-60E2FD32AA83}" type="pres">
      <dgm:prSet presAssocID="{861762DB-9C60-48A0-AD89-458B84170FE6}" presName="Accent1Text" presStyleLbl="node1" presStyleIdx="1" presStyleCnt="10"/>
      <dgm:spPr/>
    </dgm:pt>
    <dgm:pt modelId="{143455D1-4AE9-485B-AC6F-57DCAF03FC30}" type="pres">
      <dgm:prSet presAssocID="{861762DB-9C60-48A0-AD89-458B84170FE6}" presName="spaceBetweenRectangles" presStyleCnt="0"/>
      <dgm:spPr/>
    </dgm:pt>
    <dgm:pt modelId="{960AC335-9393-4AA1-A887-006CE0F0C2AC}" type="pres">
      <dgm:prSet presAssocID="{C28D4A2D-AD92-4C22-B873-E9D2BC6E3146}" presName="composite" presStyleCnt="0"/>
      <dgm:spPr/>
    </dgm:pt>
    <dgm:pt modelId="{DBFB0443-5D6F-47D2-AE40-282F44571BF6}" type="pres">
      <dgm:prSet presAssocID="{C28D4A2D-AD92-4C22-B873-E9D2BC6E3146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</dgm:pt>
    <dgm:pt modelId="{73D9354D-4CC6-40F5-B4FA-D7E440083809}" type="pres">
      <dgm:prSet presAssocID="{C28D4A2D-AD92-4C22-B873-E9D2BC6E3146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3614F485-B6A8-4883-8686-D2B0831EBA18}" type="pres">
      <dgm:prSet presAssocID="{C28D4A2D-AD92-4C22-B873-E9D2BC6E3146}" presName="BalanceSpacing" presStyleCnt="0"/>
      <dgm:spPr/>
    </dgm:pt>
    <dgm:pt modelId="{EC1389D7-065A-4CE8-B8CA-E0816C401E3F}" type="pres">
      <dgm:prSet presAssocID="{C28D4A2D-AD92-4C22-B873-E9D2BC6E3146}" presName="BalanceSpacing1" presStyleCnt="0"/>
      <dgm:spPr/>
    </dgm:pt>
    <dgm:pt modelId="{B5989148-9103-43BC-A1FF-396C5A3FB50B}" type="pres">
      <dgm:prSet presAssocID="{1CC4BCE5-942A-4AA2-88A4-CD4C2C0178D7}" presName="Accent1Text" presStyleLbl="node1" presStyleIdx="3" presStyleCnt="10"/>
      <dgm:spPr/>
    </dgm:pt>
    <dgm:pt modelId="{2EBFDD97-C5BE-4C50-B50A-FD6F9CA276CB}" type="pres">
      <dgm:prSet presAssocID="{1CC4BCE5-942A-4AA2-88A4-CD4C2C0178D7}" presName="spaceBetweenRectangles" presStyleCnt="0"/>
      <dgm:spPr/>
    </dgm:pt>
    <dgm:pt modelId="{91E9D955-4B43-4315-BAE4-D5127EC4FAD0}" type="pres">
      <dgm:prSet presAssocID="{0EA662E0-686D-4CF6-94F3-56F8819E1C2B}" presName="composite" presStyleCnt="0"/>
      <dgm:spPr/>
    </dgm:pt>
    <dgm:pt modelId="{550F8B7C-5984-41BE-9954-CB6D780F2FBF}" type="pres">
      <dgm:prSet presAssocID="{0EA662E0-686D-4CF6-94F3-56F8819E1C2B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</dgm:pt>
    <dgm:pt modelId="{12C70626-101F-4EC9-9DD2-6F5A24DE007F}" type="pres">
      <dgm:prSet presAssocID="{0EA662E0-686D-4CF6-94F3-56F8819E1C2B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6BADECDD-EC15-441B-805F-7AD3647DC965}" type="pres">
      <dgm:prSet presAssocID="{0EA662E0-686D-4CF6-94F3-56F8819E1C2B}" presName="BalanceSpacing" presStyleCnt="0"/>
      <dgm:spPr/>
    </dgm:pt>
    <dgm:pt modelId="{A66AB7F2-9B21-445E-8D66-214090ED2674}" type="pres">
      <dgm:prSet presAssocID="{0EA662E0-686D-4CF6-94F3-56F8819E1C2B}" presName="BalanceSpacing1" presStyleCnt="0"/>
      <dgm:spPr/>
    </dgm:pt>
    <dgm:pt modelId="{8579BB1C-D3AA-42FB-8647-42C9DBA24564}" type="pres">
      <dgm:prSet presAssocID="{77D48E98-DE5B-469C-AD10-39AAF817B53F}" presName="Accent1Text" presStyleLbl="node1" presStyleIdx="5" presStyleCnt="10"/>
      <dgm:spPr/>
    </dgm:pt>
    <dgm:pt modelId="{96E79156-3DF3-4DC8-9012-94B11612F423}" type="pres">
      <dgm:prSet presAssocID="{77D48E98-DE5B-469C-AD10-39AAF817B53F}" presName="spaceBetweenRectangles" presStyleCnt="0"/>
      <dgm:spPr/>
    </dgm:pt>
    <dgm:pt modelId="{6C3A349C-49A5-4F4C-AD19-944C65340A1F}" type="pres">
      <dgm:prSet presAssocID="{435EA8AE-85CF-4A20-B52E-8C83E49F2BDB}" presName="composite" presStyleCnt="0"/>
      <dgm:spPr/>
    </dgm:pt>
    <dgm:pt modelId="{AAB75229-92C1-4DB0-B2ED-F70764BB9AC5}" type="pres">
      <dgm:prSet presAssocID="{435EA8AE-85CF-4A20-B52E-8C83E49F2BDB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</dgm:pt>
    <dgm:pt modelId="{6969E828-4FB0-46E4-A2D6-9CFCCC74A792}" type="pres">
      <dgm:prSet presAssocID="{435EA8AE-85CF-4A20-B52E-8C83E49F2BDB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318E3E23-A945-42E2-A645-C64C2B5351E0}" type="pres">
      <dgm:prSet presAssocID="{435EA8AE-85CF-4A20-B52E-8C83E49F2BDB}" presName="BalanceSpacing" presStyleCnt="0"/>
      <dgm:spPr/>
    </dgm:pt>
    <dgm:pt modelId="{88EBF261-601F-4A89-A4F7-1E81AEE757C6}" type="pres">
      <dgm:prSet presAssocID="{435EA8AE-85CF-4A20-B52E-8C83E49F2BDB}" presName="BalanceSpacing1" presStyleCnt="0"/>
      <dgm:spPr/>
    </dgm:pt>
    <dgm:pt modelId="{5C06F3C8-9CE9-48EB-BB0B-440E35A2FD6F}" type="pres">
      <dgm:prSet presAssocID="{1506CA60-11B1-405D-A3B5-4D449F42F7BD}" presName="Accent1Text" presStyleLbl="node1" presStyleIdx="7" presStyleCnt="10"/>
      <dgm:spPr/>
    </dgm:pt>
    <dgm:pt modelId="{2E69244F-F0DA-43DB-B0A7-B83EE055A9D5}" type="pres">
      <dgm:prSet presAssocID="{1506CA60-11B1-405D-A3B5-4D449F42F7BD}" presName="spaceBetweenRectangles" presStyleCnt="0"/>
      <dgm:spPr/>
    </dgm:pt>
    <dgm:pt modelId="{415AEBDF-0D81-42AE-A7C9-CDF7332490D2}" type="pres">
      <dgm:prSet presAssocID="{6A587BA5-971E-4EA1-9CDC-5912180AA6F3}" presName="composite" presStyleCnt="0"/>
      <dgm:spPr/>
    </dgm:pt>
    <dgm:pt modelId="{CB7B7071-A995-44CE-B034-8275A51C0EED}" type="pres">
      <dgm:prSet presAssocID="{6A587BA5-971E-4EA1-9CDC-5912180AA6F3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</dgm:pt>
    <dgm:pt modelId="{353AD212-150F-42E3-9E30-80E287846F98}" type="pres">
      <dgm:prSet presAssocID="{6A587BA5-971E-4EA1-9CDC-5912180AA6F3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79C836BA-C800-4712-8A8F-F8AD4DE685E2}" type="pres">
      <dgm:prSet presAssocID="{6A587BA5-971E-4EA1-9CDC-5912180AA6F3}" presName="BalanceSpacing" presStyleCnt="0"/>
      <dgm:spPr/>
    </dgm:pt>
    <dgm:pt modelId="{07FE7156-B7D0-488A-A620-4CA220133CE1}" type="pres">
      <dgm:prSet presAssocID="{6A587BA5-971E-4EA1-9CDC-5912180AA6F3}" presName="BalanceSpacing1" presStyleCnt="0"/>
      <dgm:spPr/>
    </dgm:pt>
    <dgm:pt modelId="{C29D8595-1751-4DCB-972C-60FB77C5CA3B}" type="pres">
      <dgm:prSet presAssocID="{10BBFD8D-A08E-49DE-8E5F-94209A893F51}" presName="Accent1Text" presStyleLbl="node1" presStyleIdx="9" presStyleCnt="10"/>
      <dgm:spPr/>
    </dgm:pt>
  </dgm:ptLst>
  <dgm:cxnLst>
    <dgm:cxn modelId="{DECEBC0C-BF5C-4AC0-8384-71A078E8028D}" type="presOf" srcId="{10BBFD8D-A08E-49DE-8E5F-94209A893F51}" destId="{C29D8595-1751-4DCB-972C-60FB77C5CA3B}" srcOrd="0" destOrd="0" presId="urn:microsoft.com/office/officeart/2008/layout/AlternatingHexagons"/>
    <dgm:cxn modelId="{97956B18-FD6C-4F54-8412-1278A0E07983}" srcId="{F4720322-9EB3-43EA-8062-0095B226C11D}" destId="{6A587BA5-971E-4EA1-9CDC-5912180AA6F3}" srcOrd="4" destOrd="0" parTransId="{4C60BF15-3F74-4275-B3FF-306A7B7C71CD}" sibTransId="{10BBFD8D-A08E-49DE-8E5F-94209A893F51}"/>
    <dgm:cxn modelId="{19E12527-FD1C-40CF-B729-CA5CE66A2DCC}" type="presOf" srcId="{7786D554-FFBF-4E4E-8F35-B0173BC8F134}" destId="{0A22083F-78E7-47C3-BBAA-9D17060DD968}" srcOrd="0" destOrd="0" presId="urn:microsoft.com/office/officeart/2008/layout/AlternatingHexagons"/>
    <dgm:cxn modelId="{0BF6FE2D-D941-46CC-944C-1495F9699380}" type="presOf" srcId="{77D48E98-DE5B-469C-AD10-39AAF817B53F}" destId="{8579BB1C-D3AA-42FB-8647-42C9DBA24564}" srcOrd="0" destOrd="0" presId="urn:microsoft.com/office/officeart/2008/layout/AlternatingHexagons"/>
    <dgm:cxn modelId="{88DD773E-0C3A-43D3-85CF-23F65A8ED193}" srcId="{F4720322-9EB3-43EA-8062-0095B226C11D}" destId="{0EA662E0-686D-4CF6-94F3-56F8819E1C2B}" srcOrd="2" destOrd="0" parTransId="{22365063-878E-406E-9F06-8AA5F0F29EC0}" sibTransId="{77D48E98-DE5B-469C-AD10-39AAF817B53F}"/>
    <dgm:cxn modelId="{514F2740-F20F-49A9-ABAC-626749059E1E}" type="presOf" srcId="{861762DB-9C60-48A0-AD89-458B84170FE6}" destId="{59886D0A-3533-42FA-BAE2-60E2FD32AA83}" srcOrd="0" destOrd="0" presId="urn:microsoft.com/office/officeart/2008/layout/AlternatingHexagons"/>
    <dgm:cxn modelId="{6D38F844-4B21-48E1-BAC8-4C6E4E4A8F8A}" srcId="{F4720322-9EB3-43EA-8062-0095B226C11D}" destId="{435EA8AE-85CF-4A20-B52E-8C83E49F2BDB}" srcOrd="3" destOrd="0" parTransId="{8F61B292-1B25-4A04-B0D7-F739C37481CB}" sibTransId="{1506CA60-11B1-405D-A3B5-4D449F42F7BD}"/>
    <dgm:cxn modelId="{65A59985-4364-4738-AAEF-D00F7CEDDB9B}" type="presOf" srcId="{0EA662E0-686D-4CF6-94F3-56F8819E1C2B}" destId="{550F8B7C-5984-41BE-9954-CB6D780F2FBF}" srcOrd="0" destOrd="0" presId="urn:microsoft.com/office/officeart/2008/layout/AlternatingHexagons"/>
    <dgm:cxn modelId="{E3A41895-CDA8-4357-ABDD-776902F35B31}" type="presOf" srcId="{6A587BA5-971E-4EA1-9CDC-5912180AA6F3}" destId="{CB7B7071-A995-44CE-B034-8275A51C0EED}" srcOrd="0" destOrd="0" presId="urn:microsoft.com/office/officeart/2008/layout/AlternatingHexagons"/>
    <dgm:cxn modelId="{90A69EA2-7393-4DC2-86CC-F72A53D80B02}" srcId="{F4720322-9EB3-43EA-8062-0095B226C11D}" destId="{C28D4A2D-AD92-4C22-B873-E9D2BC6E3146}" srcOrd="1" destOrd="0" parTransId="{D22BC70E-C4C1-49DD-88A3-41B0590C4561}" sibTransId="{1CC4BCE5-942A-4AA2-88A4-CD4C2C0178D7}"/>
    <dgm:cxn modelId="{1B8CC6AA-DE3A-4FAB-9CAF-71EDBA1AC142}" type="presOf" srcId="{F4720322-9EB3-43EA-8062-0095B226C11D}" destId="{DBE2D206-C724-49FB-94B6-49181B4D723D}" srcOrd="0" destOrd="0" presId="urn:microsoft.com/office/officeart/2008/layout/AlternatingHexagons"/>
    <dgm:cxn modelId="{E5C5F9B2-2931-426F-87AA-A68C128C734D}" type="presOf" srcId="{435EA8AE-85CF-4A20-B52E-8C83E49F2BDB}" destId="{AAB75229-92C1-4DB0-B2ED-F70764BB9AC5}" srcOrd="0" destOrd="0" presId="urn:microsoft.com/office/officeart/2008/layout/AlternatingHexagons"/>
    <dgm:cxn modelId="{F11C97B6-1B50-477F-BFCC-603D806D40FF}" type="presOf" srcId="{C28D4A2D-AD92-4C22-B873-E9D2BC6E3146}" destId="{DBFB0443-5D6F-47D2-AE40-282F44571BF6}" srcOrd="0" destOrd="0" presId="urn:microsoft.com/office/officeart/2008/layout/AlternatingHexagons"/>
    <dgm:cxn modelId="{45FFC9BB-E952-47CC-B3D5-81C3E79A575D}" type="presOf" srcId="{1506CA60-11B1-405D-A3B5-4D449F42F7BD}" destId="{5C06F3C8-9CE9-48EB-BB0B-440E35A2FD6F}" srcOrd="0" destOrd="0" presId="urn:microsoft.com/office/officeart/2008/layout/AlternatingHexagons"/>
    <dgm:cxn modelId="{2787DFC6-3022-45DE-A8BC-3C7D444C8A2F}" type="presOf" srcId="{1CC4BCE5-942A-4AA2-88A4-CD4C2C0178D7}" destId="{B5989148-9103-43BC-A1FF-396C5A3FB50B}" srcOrd="0" destOrd="0" presId="urn:microsoft.com/office/officeart/2008/layout/AlternatingHexagons"/>
    <dgm:cxn modelId="{3A9B96F6-4DBA-4F21-AA10-FD4DF6C57C17}" srcId="{F4720322-9EB3-43EA-8062-0095B226C11D}" destId="{7786D554-FFBF-4E4E-8F35-B0173BC8F134}" srcOrd="0" destOrd="0" parTransId="{305CA704-D35D-4517-BA2F-A61167C350D9}" sibTransId="{861762DB-9C60-48A0-AD89-458B84170FE6}"/>
    <dgm:cxn modelId="{3EBF10FD-A8AC-4F96-8223-54A94C8B9D3F}" type="presParOf" srcId="{DBE2D206-C724-49FB-94B6-49181B4D723D}" destId="{1DB52408-F3CE-450B-B92E-C9425BF3C61C}" srcOrd="0" destOrd="0" presId="urn:microsoft.com/office/officeart/2008/layout/AlternatingHexagons"/>
    <dgm:cxn modelId="{1DD79738-0ACC-414A-B2D6-D818D780947E}" type="presParOf" srcId="{1DB52408-F3CE-450B-B92E-C9425BF3C61C}" destId="{0A22083F-78E7-47C3-BBAA-9D17060DD968}" srcOrd="0" destOrd="0" presId="urn:microsoft.com/office/officeart/2008/layout/AlternatingHexagons"/>
    <dgm:cxn modelId="{E107FD53-731D-49D8-AD8E-211C8915D0BB}" type="presParOf" srcId="{1DB52408-F3CE-450B-B92E-C9425BF3C61C}" destId="{E9F39CB6-518B-4534-AAFB-0EC267EB0F58}" srcOrd="1" destOrd="0" presId="urn:microsoft.com/office/officeart/2008/layout/AlternatingHexagons"/>
    <dgm:cxn modelId="{CF222C1D-9E57-4681-A7DE-D8A142625F24}" type="presParOf" srcId="{1DB52408-F3CE-450B-B92E-C9425BF3C61C}" destId="{CEB95CC8-B925-4DA9-8198-49C16654CBD6}" srcOrd="2" destOrd="0" presId="urn:microsoft.com/office/officeart/2008/layout/AlternatingHexagons"/>
    <dgm:cxn modelId="{6A56B7A8-9557-4A23-98E2-6C492858FBFA}" type="presParOf" srcId="{1DB52408-F3CE-450B-B92E-C9425BF3C61C}" destId="{E6E1730D-524F-42D7-8B11-786800CEA2BA}" srcOrd="3" destOrd="0" presId="urn:microsoft.com/office/officeart/2008/layout/AlternatingHexagons"/>
    <dgm:cxn modelId="{2758F592-4C9C-4668-8FA0-C01C7B437D98}" type="presParOf" srcId="{1DB52408-F3CE-450B-B92E-C9425BF3C61C}" destId="{59886D0A-3533-42FA-BAE2-60E2FD32AA83}" srcOrd="4" destOrd="0" presId="urn:microsoft.com/office/officeart/2008/layout/AlternatingHexagons"/>
    <dgm:cxn modelId="{7215CEFC-6D55-4597-9CEC-6F11C4BF8B69}" type="presParOf" srcId="{DBE2D206-C724-49FB-94B6-49181B4D723D}" destId="{143455D1-4AE9-485B-AC6F-57DCAF03FC30}" srcOrd="1" destOrd="0" presId="urn:microsoft.com/office/officeart/2008/layout/AlternatingHexagons"/>
    <dgm:cxn modelId="{3BC38BE5-074F-4141-9512-00192AEBA766}" type="presParOf" srcId="{DBE2D206-C724-49FB-94B6-49181B4D723D}" destId="{960AC335-9393-4AA1-A887-006CE0F0C2AC}" srcOrd="2" destOrd="0" presId="urn:microsoft.com/office/officeart/2008/layout/AlternatingHexagons"/>
    <dgm:cxn modelId="{AC759E94-9202-4CE9-8FE8-D805A7223C76}" type="presParOf" srcId="{960AC335-9393-4AA1-A887-006CE0F0C2AC}" destId="{DBFB0443-5D6F-47D2-AE40-282F44571BF6}" srcOrd="0" destOrd="0" presId="urn:microsoft.com/office/officeart/2008/layout/AlternatingHexagons"/>
    <dgm:cxn modelId="{C75C99FF-709A-4292-8BE7-AE0C49E91F7F}" type="presParOf" srcId="{960AC335-9393-4AA1-A887-006CE0F0C2AC}" destId="{73D9354D-4CC6-40F5-B4FA-D7E440083809}" srcOrd="1" destOrd="0" presId="urn:microsoft.com/office/officeart/2008/layout/AlternatingHexagons"/>
    <dgm:cxn modelId="{9D15A2AE-0178-4682-A136-8875B5BFBAC2}" type="presParOf" srcId="{960AC335-9393-4AA1-A887-006CE0F0C2AC}" destId="{3614F485-B6A8-4883-8686-D2B0831EBA18}" srcOrd="2" destOrd="0" presId="urn:microsoft.com/office/officeart/2008/layout/AlternatingHexagons"/>
    <dgm:cxn modelId="{2B45AC18-5D03-4B59-AC0C-44BFEB0D241E}" type="presParOf" srcId="{960AC335-9393-4AA1-A887-006CE0F0C2AC}" destId="{EC1389D7-065A-4CE8-B8CA-E0816C401E3F}" srcOrd="3" destOrd="0" presId="urn:microsoft.com/office/officeart/2008/layout/AlternatingHexagons"/>
    <dgm:cxn modelId="{A50D69F1-7030-45E1-8E74-04008ED70A29}" type="presParOf" srcId="{960AC335-9393-4AA1-A887-006CE0F0C2AC}" destId="{B5989148-9103-43BC-A1FF-396C5A3FB50B}" srcOrd="4" destOrd="0" presId="urn:microsoft.com/office/officeart/2008/layout/AlternatingHexagons"/>
    <dgm:cxn modelId="{B95ECF91-5B92-45E6-8BAB-6C1BBD11DFD2}" type="presParOf" srcId="{DBE2D206-C724-49FB-94B6-49181B4D723D}" destId="{2EBFDD97-C5BE-4C50-B50A-FD6F9CA276CB}" srcOrd="3" destOrd="0" presId="urn:microsoft.com/office/officeart/2008/layout/AlternatingHexagons"/>
    <dgm:cxn modelId="{79049039-5D5B-4505-AA2C-B6A6D2F4EB25}" type="presParOf" srcId="{DBE2D206-C724-49FB-94B6-49181B4D723D}" destId="{91E9D955-4B43-4315-BAE4-D5127EC4FAD0}" srcOrd="4" destOrd="0" presId="urn:microsoft.com/office/officeart/2008/layout/AlternatingHexagons"/>
    <dgm:cxn modelId="{9FB537F5-6B89-4654-A4C8-7D59037254E7}" type="presParOf" srcId="{91E9D955-4B43-4315-BAE4-D5127EC4FAD0}" destId="{550F8B7C-5984-41BE-9954-CB6D780F2FBF}" srcOrd="0" destOrd="0" presId="urn:microsoft.com/office/officeart/2008/layout/AlternatingHexagons"/>
    <dgm:cxn modelId="{D868E00D-6D9C-449B-B8AE-35AB38B78ADA}" type="presParOf" srcId="{91E9D955-4B43-4315-BAE4-D5127EC4FAD0}" destId="{12C70626-101F-4EC9-9DD2-6F5A24DE007F}" srcOrd="1" destOrd="0" presId="urn:microsoft.com/office/officeart/2008/layout/AlternatingHexagons"/>
    <dgm:cxn modelId="{63CC377A-D9FC-4B0A-A360-4131BDF4190A}" type="presParOf" srcId="{91E9D955-4B43-4315-BAE4-D5127EC4FAD0}" destId="{6BADECDD-EC15-441B-805F-7AD3647DC965}" srcOrd="2" destOrd="0" presId="urn:microsoft.com/office/officeart/2008/layout/AlternatingHexagons"/>
    <dgm:cxn modelId="{AF480B64-FBF1-487E-98DD-9F0A22E9C092}" type="presParOf" srcId="{91E9D955-4B43-4315-BAE4-D5127EC4FAD0}" destId="{A66AB7F2-9B21-445E-8D66-214090ED2674}" srcOrd="3" destOrd="0" presId="urn:microsoft.com/office/officeart/2008/layout/AlternatingHexagons"/>
    <dgm:cxn modelId="{291982FA-DCE8-4B7A-BF0A-1D3043A35BA2}" type="presParOf" srcId="{91E9D955-4B43-4315-BAE4-D5127EC4FAD0}" destId="{8579BB1C-D3AA-42FB-8647-42C9DBA24564}" srcOrd="4" destOrd="0" presId="urn:microsoft.com/office/officeart/2008/layout/AlternatingHexagons"/>
    <dgm:cxn modelId="{2250DD31-EA66-4672-9FC9-70D1FD1E07E4}" type="presParOf" srcId="{DBE2D206-C724-49FB-94B6-49181B4D723D}" destId="{96E79156-3DF3-4DC8-9012-94B11612F423}" srcOrd="5" destOrd="0" presId="urn:microsoft.com/office/officeart/2008/layout/AlternatingHexagons"/>
    <dgm:cxn modelId="{715473CA-43BA-42DB-B3E2-E2A6C73E5F50}" type="presParOf" srcId="{DBE2D206-C724-49FB-94B6-49181B4D723D}" destId="{6C3A349C-49A5-4F4C-AD19-944C65340A1F}" srcOrd="6" destOrd="0" presId="urn:microsoft.com/office/officeart/2008/layout/AlternatingHexagons"/>
    <dgm:cxn modelId="{3FC15B43-979F-44F6-9634-A85EA2E004DE}" type="presParOf" srcId="{6C3A349C-49A5-4F4C-AD19-944C65340A1F}" destId="{AAB75229-92C1-4DB0-B2ED-F70764BB9AC5}" srcOrd="0" destOrd="0" presId="urn:microsoft.com/office/officeart/2008/layout/AlternatingHexagons"/>
    <dgm:cxn modelId="{E4EBF688-5559-4AE5-970C-FD20E141B319}" type="presParOf" srcId="{6C3A349C-49A5-4F4C-AD19-944C65340A1F}" destId="{6969E828-4FB0-46E4-A2D6-9CFCCC74A792}" srcOrd="1" destOrd="0" presId="urn:microsoft.com/office/officeart/2008/layout/AlternatingHexagons"/>
    <dgm:cxn modelId="{2D00FA1C-769E-437B-AEAE-0D0D3A80A6FF}" type="presParOf" srcId="{6C3A349C-49A5-4F4C-AD19-944C65340A1F}" destId="{318E3E23-A945-42E2-A645-C64C2B5351E0}" srcOrd="2" destOrd="0" presId="urn:microsoft.com/office/officeart/2008/layout/AlternatingHexagons"/>
    <dgm:cxn modelId="{9BEAA110-AF48-4896-A2FE-4F86021344DF}" type="presParOf" srcId="{6C3A349C-49A5-4F4C-AD19-944C65340A1F}" destId="{88EBF261-601F-4A89-A4F7-1E81AEE757C6}" srcOrd="3" destOrd="0" presId="urn:microsoft.com/office/officeart/2008/layout/AlternatingHexagons"/>
    <dgm:cxn modelId="{2E8AC745-E6BE-41E1-9767-8CCE41F91FCF}" type="presParOf" srcId="{6C3A349C-49A5-4F4C-AD19-944C65340A1F}" destId="{5C06F3C8-9CE9-48EB-BB0B-440E35A2FD6F}" srcOrd="4" destOrd="0" presId="urn:microsoft.com/office/officeart/2008/layout/AlternatingHexagons"/>
    <dgm:cxn modelId="{B23F3ADE-76AA-4F00-B35C-60B2D2DEA8C3}" type="presParOf" srcId="{DBE2D206-C724-49FB-94B6-49181B4D723D}" destId="{2E69244F-F0DA-43DB-B0A7-B83EE055A9D5}" srcOrd="7" destOrd="0" presId="urn:microsoft.com/office/officeart/2008/layout/AlternatingHexagons"/>
    <dgm:cxn modelId="{C824E5EC-4CA7-4FD0-86C9-DBFA8B86AA92}" type="presParOf" srcId="{DBE2D206-C724-49FB-94B6-49181B4D723D}" destId="{415AEBDF-0D81-42AE-A7C9-CDF7332490D2}" srcOrd="8" destOrd="0" presId="urn:microsoft.com/office/officeart/2008/layout/AlternatingHexagons"/>
    <dgm:cxn modelId="{F494B358-DAD4-4E37-A7F3-8D0511EF6F3E}" type="presParOf" srcId="{415AEBDF-0D81-42AE-A7C9-CDF7332490D2}" destId="{CB7B7071-A995-44CE-B034-8275A51C0EED}" srcOrd="0" destOrd="0" presId="urn:microsoft.com/office/officeart/2008/layout/AlternatingHexagons"/>
    <dgm:cxn modelId="{5A20FD98-5EB4-4CF9-9A27-E0E47A80FAC7}" type="presParOf" srcId="{415AEBDF-0D81-42AE-A7C9-CDF7332490D2}" destId="{353AD212-150F-42E3-9E30-80E287846F98}" srcOrd="1" destOrd="0" presId="urn:microsoft.com/office/officeart/2008/layout/AlternatingHexagons"/>
    <dgm:cxn modelId="{B7A87B60-48B8-4930-B557-8C9FAC37AF68}" type="presParOf" srcId="{415AEBDF-0D81-42AE-A7C9-CDF7332490D2}" destId="{79C836BA-C800-4712-8A8F-F8AD4DE685E2}" srcOrd="2" destOrd="0" presId="urn:microsoft.com/office/officeart/2008/layout/AlternatingHexagons"/>
    <dgm:cxn modelId="{977253CD-E2F0-4F3F-AC69-38833F822230}" type="presParOf" srcId="{415AEBDF-0D81-42AE-A7C9-CDF7332490D2}" destId="{07FE7156-B7D0-488A-A620-4CA220133CE1}" srcOrd="3" destOrd="0" presId="urn:microsoft.com/office/officeart/2008/layout/AlternatingHexagons"/>
    <dgm:cxn modelId="{1C77D840-3647-409B-AA3F-A0074BDD76CA}" type="presParOf" srcId="{415AEBDF-0D81-42AE-A7C9-CDF7332490D2}" destId="{C29D8595-1751-4DCB-972C-60FB77C5CA3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720322-9EB3-43EA-8062-0095B226C11D}" type="doc">
      <dgm:prSet loTypeId="urn:microsoft.com/office/officeart/2008/layout/AlternatingHexagons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de-DE"/>
        </a:p>
      </dgm:t>
    </dgm:pt>
    <dgm:pt modelId="{7786D554-FFBF-4E4E-8F35-B0173BC8F134}">
      <dgm:prSet phldrT="[Text]"/>
      <dgm:spPr>
        <a:solidFill>
          <a:srgbClr val="FEF3DD"/>
        </a:solidFill>
        <a:ln>
          <a:noFill/>
        </a:ln>
      </dgm:spPr>
      <dgm:t>
        <a:bodyPr/>
        <a:lstStyle/>
        <a:p>
          <a:endParaRPr lang="de-DE" dirty="0"/>
        </a:p>
      </dgm:t>
    </dgm:pt>
    <dgm:pt modelId="{305CA704-D35D-4517-BA2F-A61167C350D9}" type="parTrans" cxnId="{3A9B96F6-4DBA-4F21-AA10-FD4DF6C57C17}">
      <dgm:prSet/>
      <dgm:spPr/>
      <dgm:t>
        <a:bodyPr/>
        <a:lstStyle/>
        <a:p>
          <a:endParaRPr lang="de-DE"/>
        </a:p>
      </dgm:t>
    </dgm:pt>
    <dgm:pt modelId="{861762DB-9C60-48A0-AD89-458B84170FE6}" type="sibTrans" cxnId="{3A9B96F6-4DBA-4F21-AA10-FD4DF6C57C17}">
      <dgm:prSet/>
      <dgm:spPr>
        <a:blipFill dpi="0" rotWithShape="0">
          <a:blip xmlns:r="http://schemas.openxmlformats.org/officeDocument/2006/relationships" r:embed="rId1"/>
          <a:srcRect/>
          <a:stretch>
            <a:fillRect l="-148607" t="-3011" r="-181491" b="-146447"/>
          </a:stretch>
        </a:blipFill>
      </dgm:spPr>
      <dgm:t>
        <a:bodyPr/>
        <a:lstStyle/>
        <a:p>
          <a:endParaRPr lang="de-DE" dirty="0"/>
        </a:p>
      </dgm:t>
    </dgm:pt>
    <dgm:pt modelId="{0EA662E0-686D-4CF6-94F3-56F8819E1C2B}">
      <dgm:prSet phldrT="[Text]"/>
      <dgm:spPr>
        <a:solidFill>
          <a:srgbClr val="FEF3DD"/>
        </a:solidFill>
        <a:ln>
          <a:noFill/>
        </a:ln>
      </dgm:spPr>
      <dgm:t>
        <a:bodyPr/>
        <a:lstStyle/>
        <a:p>
          <a:endParaRPr lang="de-DE" dirty="0"/>
        </a:p>
      </dgm:t>
    </dgm:pt>
    <dgm:pt modelId="{22365063-878E-406E-9F06-8AA5F0F29EC0}" type="parTrans" cxnId="{88DD773E-0C3A-43D3-85CF-23F65A8ED193}">
      <dgm:prSet/>
      <dgm:spPr/>
      <dgm:t>
        <a:bodyPr/>
        <a:lstStyle/>
        <a:p>
          <a:endParaRPr lang="de-DE"/>
        </a:p>
      </dgm:t>
    </dgm:pt>
    <dgm:pt modelId="{77D48E98-DE5B-469C-AD10-39AAF817B53F}" type="sibTrans" cxnId="{88DD773E-0C3A-43D3-85CF-23F65A8ED193}">
      <dgm:prSet/>
      <dgm:spPr>
        <a:blipFill dpi="0" rotWithShape="0">
          <a:blip xmlns:r="http://schemas.openxmlformats.org/officeDocument/2006/relationships" r:embed="rId2"/>
          <a:srcRect/>
          <a:stretch>
            <a:fillRect l="-181949" t="-15829" r="-120705" b="-117824"/>
          </a:stretch>
        </a:blipFill>
      </dgm:spPr>
      <dgm:t>
        <a:bodyPr/>
        <a:lstStyle/>
        <a:p>
          <a:endParaRPr lang="de-DE"/>
        </a:p>
      </dgm:t>
    </dgm:pt>
    <dgm:pt modelId="{435EA8AE-85CF-4A20-B52E-8C83E49F2BDB}">
      <dgm:prSet/>
      <dgm:spPr/>
      <dgm:t>
        <a:bodyPr/>
        <a:lstStyle/>
        <a:p>
          <a:r>
            <a:rPr lang="de-DE" dirty="0"/>
            <a:t>Team</a:t>
          </a:r>
        </a:p>
      </dgm:t>
    </dgm:pt>
    <dgm:pt modelId="{8F61B292-1B25-4A04-B0D7-F739C37481CB}" type="parTrans" cxnId="{6D38F844-4B21-48E1-BAC8-4C6E4E4A8F8A}">
      <dgm:prSet/>
      <dgm:spPr/>
      <dgm:t>
        <a:bodyPr/>
        <a:lstStyle/>
        <a:p>
          <a:endParaRPr lang="de-DE"/>
        </a:p>
      </dgm:t>
    </dgm:pt>
    <dgm:pt modelId="{1506CA60-11B1-405D-A3B5-4D449F42F7BD}" type="sibTrans" cxnId="{6D38F844-4B21-48E1-BAC8-4C6E4E4A8F8A}">
      <dgm:prSet/>
      <dgm:spPr>
        <a:blipFill dpi="0" rotWithShape="0">
          <a:blip xmlns:r="http://schemas.openxmlformats.org/officeDocument/2006/relationships" r:embed="rId3"/>
          <a:srcRect/>
          <a:stretch>
            <a:fillRect l="-45818" t="-3116" r="-34818" b="-20707"/>
          </a:stretch>
        </a:blipFill>
      </dgm:spPr>
      <dgm:t>
        <a:bodyPr/>
        <a:lstStyle/>
        <a:p>
          <a:endParaRPr lang="de-DE" dirty="0"/>
        </a:p>
      </dgm:t>
    </dgm:pt>
    <dgm:pt modelId="{6A587BA5-971E-4EA1-9CDC-5912180AA6F3}">
      <dgm:prSet/>
      <dgm:spPr/>
      <dgm:t>
        <a:bodyPr/>
        <a:lstStyle/>
        <a:p>
          <a:r>
            <a:rPr lang="de-DE" dirty="0"/>
            <a:t>Agiles</a:t>
          </a:r>
        </a:p>
      </dgm:t>
    </dgm:pt>
    <dgm:pt modelId="{4C60BF15-3F74-4275-B3FF-306A7B7C71CD}" type="parTrans" cxnId="{97956B18-FD6C-4F54-8412-1278A0E07983}">
      <dgm:prSet/>
      <dgm:spPr/>
      <dgm:t>
        <a:bodyPr/>
        <a:lstStyle/>
        <a:p>
          <a:endParaRPr lang="de-DE"/>
        </a:p>
      </dgm:t>
    </dgm:pt>
    <dgm:pt modelId="{10BBFD8D-A08E-49DE-8E5F-94209A893F51}" type="sibTrans" cxnId="{97956B18-FD6C-4F54-8412-1278A0E07983}">
      <dgm:prSet/>
      <dgm:spPr>
        <a:blipFill dpi="0" rotWithShape="0">
          <a:blip xmlns:r="http://schemas.openxmlformats.org/officeDocument/2006/relationships" r:embed="rId4"/>
          <a:srcRect/>
          <a:stretch>
            <a:fillRect l="-7980" t="-15598" r="-14729" b="-11532"/>
          </a:stretch>
        </a:blipFill>
      </dgm:spPr>
      <dgm:t>
        <a:bodyPr/>
        <a:lstStyle/>
        <a:p>
          <a:endParaRPr lang="de-DE"/>
        </a:p>
      </dgm:t>
    </dgm:pt>
    <dgm:pt modelId="{C28D4A2D-AD92-4C22-B873-E9D2BC6E3146}">
      <dgm:prSet phldrT="[Text]" custT="1"/>
      <dgm:spPr>
        <a:solidFill>
          <a:srgbClr val="FEF3DD"/>
        </a:solidFill>
        <a:ln>
          <a:noFill/>
        </a:ln>
      </dgm:spPr>
      <dgm:t>
        <a:bodyPr/>
        <a:lstStyle/>
        <a:p>
          <a:endParaRPr lang="de-DE" sz="3600" b="1" dirty="0">
            <a:solidFill>
              <a:srgbClr val="F39427"/>
            </a:solidFill>
            <a:latin typeface="Verdana Pro Black" panose="020B0A04030504040204" pitchFamily="34" charset="0"/>
          </a:endParaRPr>
        </a:p>
      </dgm:t>
    </dgm:pt>
    <dgm:pt modelId="{1CC4BCE5-942A-4AA2-88A4-CD4C2C0178D7}" type="sibTrans" cxnId="{90A69EA2-7393-4DC2-86CC-F72A53D80B02}">
      <dgm:prSet/>
      <dgm:spPr>
        <a:blipFill dpi="0" rotWithShape="0">
          <a:blip xmlns:r="http://schemas.openxmlformats.org/officeDocument/2006/relationships" r:embed="rId5"/>
          <a:srcRect/>
          <a:stretch>
            <a:fillRect l="-231869" t="-59255" r="-194371" b="-146113"/>
          </a:stretch>
        </a:blipFill>
      </dgm:spPr>
      <dgm:t>
        <a:bodyPr/>
        <a:lstStyle/>
        <a:p>
          <a:endParaRPr lang="de-DE"/>
        </a:p>
      </dgm:t>
    </dgm:pt>
    <dgm:pt modelId="{D22BC70E-C4C1-49DD-88A3-41B0590C4561}" type="parTrans" cxnId="{90A69EA2-7393-4DC2-86CC-F72A53D80B02}">
      <dgm:prSet/>
      <dgm:spPr/>
      <dgm:t>
        <a:bodyPr/>
        <a:lstStyle/>
        <a:p>
          <a:endParaRPr lang="de-DE"/>
        </a:p>
      </dgm:t>
    </dgm:pt>
    <dgm:pt modelId="{DBE2D206-C724-49FB-94B6-49181B4D723D}" type="pres">
      <dgm:prSet presAssocID="{F4720322-9EB3-43EA-8062-0095B226C11D}" presName="Name0" presStyleCnt="0">
        <dgm:presLayoutVars>
          <dgm:chMax/>
          <dgm:chPref/>
          <dgm:dir/>
          <dgm:animLvl val="lvl"/>
        </dgm:presLayoutVars>
      </dgm:prSet>
      <dgm:spPr/>
    </dgm:pt>
    <dgm:pt modelId="{1DB52408-F3CE-450B-B92E-C9425BF3C61C}" type="pres">
      <dgm:prSet presAssocID="{7786D554-FFBF-4E4E-8F35-B0173BC8F134}" presName="composite" presStyleCnt="0"/>
      <dgm:spPr/>
    </dgm:pt>
    <dgm:pt modelId="{0A22083F-78E7-47C3-BBAA-9D17060DD968}" type="pres">
      <dgm:prSet presAssocID="{7786D554-FFBF-4E4E-8F35-B0173BC8F134}" presName="Parent1" presStyleLbl="node1" presStyleIdx="0" presStyleCnt="10" custLinFactY="4469" custLinFactNeighborX="24413" custLinFactNeighborY="100000">
        <dgm:presLayoutVars>
          <dgm:chMax val="1"/>
          <dgm:chPref val="1"/>
          <dgm:bulletEnabled val="1"/>
        </dgm:presLayoutVars>
      </dgm:prSet>
      <dgm:spPr/>
    </dgm:pt>
    <dgm:pt modelId="{E9F39CB6-518B-4534-AAFB-0EC267EB0F58}" type="pres">
      <dgm:prSet presAssocID="{7786D554-FFBF-4E4E-8F35-B0173BC8F134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CEB95CC8-B925-4DA9-8198-49C16654CBD6}" type="pres">
      <dgm:prSet presAssocID="{7786D554-FFBF-4E4E-8F35-B0173BC8F134}" presName="BalanceSpacing" presStyleCnt="0"/>
      <dgm:spPr/>
    </dgm:pt>
    <dgm:pt modelId="{E6E1730D-524F-42D7-8B11-786800CEA2BA}" type="pres">
      <dgm:prSet presAssocID="{7786D554-FFBF-4E4E-8F35-B0173BC8F134}" presName="BalanceSpacing1" presStyleCnt="0"/>
      <dgm:spPr/>
    </dgm:pt>
    <dgm:pt modelId="{59886D0A-3533-42FA-BAE2-60E2FD32AA83}" type="pres">
      <dgm:prSet presAssocID="{861762DB-9C60-48A0-AD89-458B84170FE6}" presName="Accent1Text" presStyleLbl="node1" presStyleIdx="1" presStyleCnt="10" custLinFactY="3180" custLinFactNeighborX="25878" custLinFactNeighborY="100000"/>
      <dgm:spPr/>
    </dgm:pt>
    <dgm:pt modelId="{143455D1-4AE9-485B-AC6F-57DCAF03FC30}" type="pres">
      <dgm:prSet presAssocID="{861762DB-9C60-48A0-AD89-458B84170FE6}" presName="spaceBetweenRectangles" presStyleCnt="0"/>
      <dgm:spPr/>
    </dgm:pt>
    <dgm:pt modelId="{960AC335-9393-4AA1-A887-006CE0F0C2AC}" type="pres">
      <dgm:prSet presAssocID="{C28D4A2D-AD92-4C22-B873-E9D2BC6E3146}" presName="composite" presStyleCnt="0"/>
      <dgm:spPr/>
    </dgm:pt>
    <dgm:pt modelId="{DBFB0443-5D6F-47D2-AE40-282F44571BF6}" type="pres">
      <dgm:prSet presAssocID="{C28D4A2D-AD92-4C22-B873-E9D2BC6E3146}" presName="Parent1" presStyleLbl="node1" presStyleIdx="2" presStyleCnt="10" custLinFactNeighborX="-78417" custLinFactNeighborY="99706">
        <dgm:presLayoutVars>
          <dgm:chMax val="1"/>
          <dgm:chPref val="1"/>
          <dgm:bulletEnabled val="1"/>
        </dgm:presLayoutVars>
      </dgm:prSet>
      <dgm:spPr/>
    </dgm:pt>
    <dgm:pt modelId="{73D9354D-4CC6-40F5-B4FA-D7E440083809}" type="pres">
      <dgm:prSet presAssocID="{C28D4A2D-AD92-4C22-B873-E9D2BC6E3146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3614F485-B6A8-4883-8686-D2B0831EBA18}" type="pres">
      <dgm:prSet presAssocID="{C28D4A2D-AD92-4C22-B873-E9D2BC6E3146}" presName="BalanceSpacing" presStyleCnt="0"/>
      <dgm:spPr/>
    </dgm:pt>
    <dgm:pt modelId="{EC1389D7-065A-4CE8-B8CA-E0816C401E3F}" type="pres">
      <dgm:prSet presAssocID="{C28D4A2D-AD92-4C22-B873-E9D2BC6E3146}" presName="BalanceSpacing1" presStyleCnt="0"/>
      <dgm:spPr/>
    </dgm:pt>
    <dgm:pt modelId="{B5989148-9103-43BC-A1FF-396C5A3FB50B}" type="pres">
      <dgm:prSet presAssocID="{1CC4BCE5-942A-4AA2-88A4-CD4C2C0178D7}" presName="Accent1Text" presStyleLbl="node1" presStyleIdx="3" presStyleCnt="10" custLinFactNeighborX="-30669" custLinFactNeighborY="19620"/>
      <dgm:spPr/>
    </dgm:pt>
    <dgm:pt modelId="{2EBFDD97-C5BE-4C50-B50A-FD6F9CA276CB}" type="pres">
      <dgm:prSet presAssocID="{1CC4BCE5-942A-4AA2-88A4-CD4C2C0178D7}" presName="spaceBetweenRectangles" presStyleCnt="0"/>
      <dgm:spPr/>
    </dgm:pt>
    <dgm:pt modelId="{91E9D955-4B43-4315-BAE4-D5127EC4FAD0}" type="pres">
      <dgm:prSet presAssocID="{0EA662E0-686D-4CF6-94F3-56F8819E1C2B}" presName="composite" presStyleCnt="0"/>
      <dgm:spPr/>
    </dgm:pt>
    <dgm:pt modelId="{550F8B7C-5984-41BE-9954-CB6D780F2FBF}" type="pres">
      <dgm:prSet presAssocID="{0EA662E0-686D-4CF6-94F3-56F8819E1C2B}" presName="Parent1" presStyleLbl="node1" presStyleIdx="4" presStyleCnt="10" custLinFactNeighborX="74038" custLinFactNeighborY="14826">
        <dgm:presLayoutVars>
          <dgm:chMax val="1"/>
          <dgm:chPref val="1"/>
          <dgm:bulletEnabled val="1"/>
        </dgm:presLayoutVars>
      </dgm:prSet>
      <dgm:spPr/>
    </dgm:pt>
    <dgm:pt modelId="{12C70626-101F-4EC9-9DD2-6F5A24DE007F}" type="pres">
      <dgm:prSet presAssocID="{0EA662E0-686D-4CF6-94F3-56F8819E1C2B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6BADECDD-EC15-441B-805F-7AD3647DC965}" type="pres">
      <dgm:prSet presAssocID="{0EA662E0-686D-4CF6-94F3-56F8819E1C2B}" presName="BalanceSpacing" presStyleCnt="0"/>
      <dgm:spPr/>
    </dgm:pt>
    <dgm:pt modelId="{A66AB7F2-9B21-445E-8D66-214090ED2674}" type="pres">
      <dgm:prSet presAssocID="{0EA662E0-686D-4CF6-94F3-56F8819E1C2B}" presName="BalanceSpacing1" presStyleCnt="0"/>
      <dgm:spPr/>
    </dgm:pt>
    <dgm:pt modelId="{8579BB1C-D3AA-42FB-8647-42C9DBA24564}" type="pres">
      <dgm:prSet presAssocID="{77D48E98-DE5B-469C-AD10-39AAF817B53F}" presName="Accent1Text" presStyleLbl="node1" presStyleIdx="5" presStyleCnt="10" custLinFactNeighborX="-25485" custLinFactNeighborY="13410"/>
      <dgm:spPr/>
    </dgm:pt>
    <dgm:pt modelId="{96E79156-3DF3-4DC8-9012-94B11612F423}" type="pres">
      <dgm:prSet presAssocID="{77D48E98-DE5B-469C-AD10-39AAF817B53F}" presName="spaceBetweenRectangles" presStyleCnt="0"/>
      <dgm:spPr/>
    </dgm:pt>
    <dgm:pt modelId="{6C3A349C-49A5-4F4C-AD19-944C65340A1F}" type="pres">
      <dgm:prSet presAssocID="{435EA8AE-85CF-4A20-B52E-8C83E49F2BDB}" presName="composite" presStyleCnt="0"/>
      <dgm:spPr/>
    </dgm:pt>
    <dgm:pt modelId="{AAB75229-92C1-4DB0-B2ED-F70764BB9AC5}" type="pres">
      <dgm:prSet presAssocID="{435EA8AE-85CF-4A20-B52E-8C83E49F2BDB}" presName="Parent1" presStyleLbl="node1" presStyleIdx="6" presStyleCnt="10" custLinFactNeighborX="75284" custLinFactNeighborY="11103">
        <dgm:presLayoutVars>
          <dgm:chMax val="1"/>
          <dgm:chPref val="1"/>
          <dgm:bulletEnabled val="1"/>
        </dgm:presLayoutVars>
      </dgm:prSet>
      <dgm:spPr/>
    </dgm:pt>
    <dgm:pt modelId="{6969E828-4FB0-46E4-A2D6-9CFCCC74A792}" type="pres">
      <dgm:prSet presAssocID="{435EA8AE-85CF-4A20-B52E-8C83E49F2BDB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318E3E23-A945-42E2-A645-C64C2B5351E0}" type="pres">
      <dgm:prSet presAssocID="{435EA8AE-85CF-4A20-B52E-8C83E49F2BDB}" presName="BalanceSpacing" presStyleCnt="0"/>
      <dgm:spPr/>
    </dgm:pt>
    <dgm:pt modelId="{88EBF261-601F-4A89-A4F7-1E81AEE757C6}" type="pres">
      <dgm:prSet presAssocID="{435EA8AE-85CF-4A20-B52E-8C83E49F2BDB}" presName="BalanceSpacing1" presStyleCnt="0"/>
      <dgm:spPr/>
    </dgm:pt>
    <dgm:pt modelId="{5C06F3C8-9CE9-48EB-BB0B-440E35A2FD6F}" type="pres">
      <dgm:prSet presAssocID="{1506CA60-11B1-405D-A3B5-4D449F42F7BD}" presName="Accent1Text" presStyleLbl="node1" presStyleIdx="7" presStyleCnt="10" custLinFactNeighborX="19869" custLinFactNeighborY="-69367"/>
      <dgm:spPr/>
    </dgm:pt>
    <dgm:pt modelId="{2E69244F-F0DA-43DB-B0A7-B83EE055A9D5}" type="pres">
      <dgm:prSet presAssocID="{1506CA60-11B1-405D-A3B5-4D449F42F7BD}" presName="spaceBetweenRectangles" presStyleCnt="0"/>
      <dgm:spPr/>
    </dgm:pt>
    <dgm:pt modelId="{415AEBDF-0D81-42AE-A7C9-CDF7332490D2}" type="pres">
      <dgm:prSet presAssocID="{6A587BA5-971E-4EA1-9CDC-5912180AA6F3}" presName="composite" presStyleCnt="0"/>
      <dgm:spPr/>
    </dgm:pt>
    <dgm:pt modelId="{CB7B7071-A995-44CE-B034-8275A51C0EED}" type="pres">
      <dgm:prSet presAssocID="{6A587BA5-971E-4EA1-9CDC-5912180AA6F3}" presName="Parent1" presStyleLbl="node1" presStyleIdx="8" presStyleCnt="10" custLinFactNeighborX="-82120" custLinFactNeighborY="-75047">
        <dgm:presLayoutVars>
          <dgm:chMax val="1"/>
          <dgm:chPref val="1"/>
          <dgm:bulletEnabled val="1"/>
        </dgm:presLayoutVars>
      </dgm:prSet>
      <dgm:spPr/>
    </dgm:pt>
    <dgm:pt modelId="{353AD212-150F-42E3-9E30-80E287846F98}" type="pres">
      <dgm:prSet presAssocID="{6A587BA5-971E-4EA1-9CDC-5912180AA6F3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79C836BA-C800-4712-8A8F-F8AD4DE685E2}" type="pres">
      <dgm:prSet presAssocID="{6A587BA5-971E-4EA1-9CDC-5912180AA6F3}" presName="BalanceSpacing" presStyleCnt="0"/>
      <dgm:spPr/>
    </dgm:pt>
    <dgm:pt modelId="{07FE7156-B7D0-488A-A620-4CA220133CE1}" type="pres">
      <dgm:prSet presAssocID="{6A587BA5-971E-4EA1-9CDC-5912180AA6F3}" presName="BalanceSpacing1" presStyleCnt="0"/>
      <dgm:spPr/>
    </dgm:pt>
    <dgm:pt modelId="{C29D8595-1751-4DCB-972C-60FB77C5CA3B}" type="pres">
      <dgm:prSet presAssocID="{10BBFD8D-A08E-49DE-8E5F-94209A893F51}" presName="Accent1Text" presStyleLbl="node1" presStyleIdx="9" presStyleCnt="10" custLinFactY="-54934" custLinFactNeighborX="78886" custLinFactNeighborY="-100000"/>
      <dgm:spPr/>
    </dgm:pt>
  </dgm:ptLst>
  <dgm:cxnLst>
    <dgm:cxn modelId="{DECEBC0C-BF5C-4AC0-8384-71A078E8028D}" type="presOf" srcId="{10BBFD8D-A08E-49DE-8E5F-94209A893F51}" destId="{C29D8595-1751-4DCB-972C-60FB77C5CA3B}" srcOrd="0" destOrd="0" presId="urn:microsoft.com/office/officeart/2008/layout/AlternatingHexagons"/>
    <dgm:cxn modelId="{97956B18-FD6C-4F54-8412-1278A0E07983}" srcId="{F4720322-9EB3-43EA-8062-0095B226C11D}" destId="{6A587BA5-971E-4EA1-9CDC-5912180AA6F3}" srcOrd="4" destOrd="0" parTransId="{4C60BF15-3F74-4275-B3FF-306A7B7C71CD}" sibTransId="{10BBFD8D-A08E-49DE-8E5F-94209A893F51}"/>
    <dgm:cxn modelId="{19E12527-FD1C-40CF-B729-CA5CE66A2DCC}" type="presOf" srcId="{7786D554-FFBF-4E4E-8F35-B0173BC8F134}" destId="{0A22083F-78E7-47C3-BBAA-9D17060DD968}" srcOrd="0" destOrd="0" presId="urn:microsoft.com/office/officeart/2008/layout/AlternatingHexagons"/>
    <dgm:cxn modelId="{0BF6FE2D-D941-46CC-944C-1495F9699380}" type="presOf" srcId="{77D48E98-DE5B-469C-AD10-39AAF817B53F}" destId="{8579BB1C-D3AA-42FB-8647-42C9DBA24564}" srcOrd="0" destOrd="0" presId="urn:microsoft.com/office/officeart/2008/layout/AlternatingHexagons"/>
    <dgm:cxn modelId="{88DD773E-0C3A-43D3-85CF-23F65A8ED193}" srcId="{F4720322-9EB3-43EA-8062-0095B226C11D}" destId="{0EA662E0-686D-4CF6-94F3-56F8819E1C2B}" srcOrd="2" destOrd="0" parTransId="{22365063-878E-406E-9F06-8AA5F0F29EC0}" sibTransId="{77D48E98-DE5B-469C-AD10-39AAF817B53F}"/>
    <dgm:cxn modelId="{514F2740-F20F-49A9-ABAC-626749059E1E}" type="presOf" srcId="{861762DB-9C60-48A0-AD89-458B84170FE6}" destId="{59886D0A-3533-42FA-BAE2-60E2FD32AA83}" srcOrd="0" destOrd="0" presId="urn:microsoft.com/office/officeart/2008/layout/AlternatingHexagons"/>
    <dgm:cxn modelId="{6D38F844-4B21-48E1-BAC8-4C6E4E4A8F8A}" srcId="{F4720322-9EB3-43EA-8062-0095B226C11D}" destId="{435EA8AE-85CF-4A20-B52E-8C83E49F2BDB}" srcOrd="3" destOrd="0" parTransId="{8F61B292-1B25-4A04-B0D7-F739C37481CB}" sibTransId="{1506CA60-11B1-405D-A3B5-4D449F42F7BD}"/>
    <dgm:cxn modelId="{65A59985-4364-4738-AAEF-D00F7CEDDB9B}" type="presOf" srcId="{0EA662E0-686D-4CF6-94F3-56F8819E1C2B}" destId="{550F8B7C-5984-41BE-9954-CB6D780F2FBF}" srcOrd="0" destOrd="0" presId="urn:microsoft.com/office/officeart/2008/layout/AlternatingHexagons"/>
    <dgm:cxn modelId="{E3A41895-CDA8-4357-ABDD-776902F35B31}" type="presOf" srcId="{6A587BA5-971E-4EA1-9CDC-5912180AA6F3}" destId="{CB7B7071-A995-44CE-B034-8275A51C0EED}" srcOrd="0" destOrd="0" presId="urn:microsoft.com/office/officeart/2008/layout/AlternatingHexagons"/>
    <dgm:cxn modelId="{90A69EA2-7393-4DC2-86CC-F72A53D80B02}" srcId="{F4720322-9EB3-43EA-8062-0095B226C11D}" destId="{C28D4A2D-AD92-4C22-B873-E9D2BC6E3146}" srcOrd="1" destOrd="0" parTransId="{D22BC70E-C4C1-49DD-88A3-41B0590C4561}" sibTransId="{1CC4BCE5-942A-4AA2-88A4-CD4C2C0178D7}"/>
    <dgm:cxn modelId="{1B8CC6AA-DE3A-4FAB-9CAF-71EDBA1AC142}" type="presOf" srcId="{F4720322-9EB3-43EA-8062-0095B226C11D}" destId="{DBE2D206-C724-49FB-94B6-49181B4D723D}" srcOrd="0" destOrd="0" presId="urn:microsoft.com/office/officeart/2008/layout/AlternatingHexagons"/>
    <dgm:cxn modelId="{E5C5F9B2-2931-426F-87AA-A68C128C734D}" type="presOf" srcId="{435EA8AE-85CF-4A20-B52E-8C83E49F2BDB}" destId="{AAB75229-92C1-4DB0-B2ED-F70764BB9AC5}" srcOrd="0" destOrd="0" presId="urn:microsoft.com/office/officeart/2008/layout/AlternatingHexagons"/>
    <dgm:cxn modelId="{F11C97B6-1B50-477F-BFCC-603D806D40FF}" type="presOf" srcId="{C28D4A2D-AD92-4C22-B873-E9D2BC6E3146}" destId="{DBFB0443-5D6F-47D2-AE40-282F44571BF6}" srcOrd="0" destOrd="0" presId="urn:microsoft.com/office/officeart/2008/layout/AlternatingHexagons"/>
    <dgm:cxn modelId="{45FFC9BB-E952-47CC-B3D5-81C3E79A575D}" type="presOf" srcId="{1506CA60-11B1-405D-A3B5-4D449F42F7BD}" destId="{5C06F3C8-9CE9-48EB-BB0B-440E35A2FD6F}" srcOrd="0" destOrd="0" presId="urn:microsoft.com/office/officeart/2008/layout/AlternatingHexagons"/>
    <dgm:cxn modelId="{2787DFC6-3022-45DE-A8BC-3C7D444C8A2F}" type="presOf" srcId="{1CC4BCE5-942A-4AA2-88A4-CD4C2C0178D7}" destId="{B5989148-9103-43BC-A1FF-396C5A3FB50B}" srcOrd="0" destOrd="0" presId="urn:microsoft.com/office/officeart/2008/layout/AlternatingHexagons"/>
    <dgm:cxn modelId="{3A9B96F6-4DBA-4F21-AA10-FD4DF6C57C17}" srcId="{F4720322-9EB3-43EA-8062-0095B226C11D}" destId="{7786D554-FFBF-4E4E-8F35-B0173BC8F134}" srcOrd="0" destOrd="0" parTransId="{305CA704-D35D-4517-BA2F-A61167C350D9}" sibTransId="{861762DB-9C60-48A0-AD89-458B84170FE6}"/>
    <dgm:cxn modelId="{3EBF10FD-A8AC-4F96-8223-54A94C8B9D3F}" type="presParOf" srcId="{DBE2D206-C724-49FB-94B6-49181B4D723D}" destId="{1DB52408-F3CE-450B-B92E-C9425BF3C61C}" srcOrd="0" destOrd="0" presId="urn:microsoft.com/office/officeart/2008/layout/AlternatingHexagons"/>
    <dgm:cxn modelId="{1DD79738-0ACC-414A-B2D6-D818D780947E}" type="presParOf" srcId="{1DB52408-F3CE-450B-B92E-C9425BF3C61C}" destId="{0A22083F-78E7-47C3-BBAA-9D17060DD968}" srcOrd="0" destOrd="0" presId="urn:microsoft.com/office/officeart/2008/layout/AlternatingHexagons"/>
    <dgm:cxn modelId="{E107FD53-731D-49D8-AD8E-211C8915D0BB}" type="presParOf" srcId="{1DB52408-F3CE-450B-B92E-C9425BF3C61C}" destId="{E9F39CB6-518B-4534-AAFB-0EC267EB0F58}" srcOrd="1" destOrd="0" presId="urn:microsoft.com/office/officeart/2008/layout/AlternatingHexagons"/>
    <dgm:cxn modelId="{CF222C1D-9E57-4681-A7DE-D8A142625F24}" type="presParOf" srcId="{1DB52408-F3CE-450B-B92E-C9425BF3C61C}" destId="{CEB95CC8-B925-4DA9-8198-49C16654CBD6}" srcOrd="2" destOrd="0" presId="urn:microsoft.com/office/officeart/2008/layout/AlternatingHexagons"/>
    <dgm:cxn modelId="{6A56B7A8-9557-4A23-98E2-6C492858FBFA}" type="presParOf" srcId="{1DB52408-F3CE-450B-B92E-C9425BF3C61C}" destId="{E6E1730D-524F-42D7-8B11-786800CEA2BA}" srcOrd="3" destOrd="0" presId="urn:microsoft.com/office/officeart/2008/layout/AlternatingHexagons"/>
    <dgm:cxn modelId="{2758F592-4C9C-4668-8FA0-C01C7B437D98}" type="presParOf" srcId="{1DB52408-F3CE-450B-B92E-C9425BF3C61C}" destId="{59886D0A-3533-42FA-BAE2-60E2FD32AA83}" srcOrd="4" destOrd="0" presId="urn:microsoft.com/office/officeart/2008/layout/AlternatingHexagons"/>
    <dgm:cxn modelId="{7215CEFC-6D55-4597-9CEC-6F11C4BF8B69}" type="presParOf" srcId="{DBE2D206-C724-49FB-94B6-49181B4D723D}" destId="{143455D1-4AE9-485B-AC6F-57DCAF03FC30}" srcOrd="1" destOrd="0" presId="urn:microsoft.com/office/officeart/2008/layout/AlternatingHexagons"/>
    <dgm:cxn modelId="{3BC38BE5-074F-4141-9512-00192AEBA766}" type="presParOf" srcId="{DBE2D206-C724-49FB-94B6-49181B4D723D}" destId="{960AC335-9393-4AA1-A887-006CE0F0C2AC}" srcOrd="2" destOrd="0" presId="urn:microsoft.com/office/officeart/2008/layout/AlternatingHexagons"/>
    <dgm:cxn modelId="{AC759E94-9202-4CE9-8FE8-D805A7223C76}" type="presParOf" srcId="{960AC335-9393-4AA1-A887-006CE0F0C2AC}" destId="{DBFB0443-5D6F-47D2-AE40-282F44571BF6}" srcOrd="0" destOrd="0" presId="urn:microsoft.com/office/officeart/2008/layout/AlternatingHexagons"/>
    <dgm:cxn modelId="{C75C99FF-709A-4292-8BE7-AE0C49E91F7F}" type="presParOf" srcId="{960AC335-9393-4AA1-A887-006CE0F0C2AC}" destId="{73D9354D-4CC6-40F5-B4FA-D7E440083809}" srcOrd="1" destOrd="0" presId="urn:microsoft.com/office/officeart/2008/layout/AlternatingHexagons"/>
    <dgm:cxn modelId="{9D15A2AE-0178-4682-A136-8875B5BFBAC2}" type="presParOf" srcId="{960AC335-9393-4AA1-A887-006CE0F0C2AC}" destId="{3614F485-B6A8-4883-8686-D2B0831EBA18}" srcOrd="2" destOrd="0" presId="urn:microsoft.com/office/officeart/2008/layout/AlternatingHexagons"/>
    <dgm:cxn modelId="{2B45AC18-5D03-4B59-AC0C-44BFEB0D241E}" type="presParOf" srcId="{960AC335-9393-4AA1-A887-006CE0F0C2AC}" destId="{EC1389D7-065A-4CE8-B8CA-E0816C401E3F}" srcOrd="3" destOrd="0" presId="urn:microsoft.com/office/officeart/2008/layout/AlternatingHexagons"/>
    <dgm:cxn modelId="{A50D69F1-7030-45E1-8E74-04008ED70A29}" type="presParOf" srcId="{960AC335-9393-4AA1-A887-006CE0F0C2AC}" destId="{B5989148-9103-43BC-A1FF-396C5A3FB50B}" srcOrd="4" destOrd="0" presId="urn:microsoft.com/office/officeart/2008/layout/AlternatingHexagons"/>
    <dgm:cxn modelId="{B95ECF91-5B92-45E6-8BAB-6C1BBD11DFD2}" type="presParOf" srcId="{DBE2D206-C724-49FB-94B6-49181B4D723D}" destId="{2EBFDD97-C5BE-4C50-B50A-FD6F9CA276CB}" srcOrd="3" destOrd="0" presId="urn:microsoft.com/office/officeart/2008/layout/AlternatingHexagons"/>
    <dgm:cxn modelId="{79049039-5D5B-4505-AA2C-B6A6D2F4EB25}" type="presParOf" srcId="{DBE2D206-C724-49FB-94B6-49181B4D723D}" destId="{91E9D955-4B43-4315-BAE4-D5127EC4FAD0}" srcOrd="4" destOrd="0" presId="urn:microsoft.com/office/officeart/2008/layout/AlternatingHexagons"/>
    <dgm:cxn modelId="{9FB537F5-6B89-4654-A4C8-7D59037254E7}" type="presParOf" srcId="{91E9D955-4B43-4315-BAE4-D5127EC4FAD0}" destId="{550F8B7C-5984-41BE-9954-CB6D780F2FBF}" srcOrd="0" destOrd="0" presId="urn:microsoft.com/office/officeart/2008/layout/AlternatingHexagons"/>
    <dgm:cxn modelId="{D868E00D-6D9C-449B-B8AE-35AB38B78ADA}" type="presParOf" srcId="{91E9D955-4B43-4315-BAE4-D5127EC4FAD0}" destId="{12C70626-101F-4EC9-9DD2-6F5A24DE007F}" srcOrd="1" destOrd="0" presId="urn:microsoft.com/office/officeart/2008/layout/AlternatingHexagons"/>
    <dgm:cxn modelId="{63CC377A-D9FC-4B0A-A360-4131BDF4190A}" type="presParOf" srcId="{91E9D955-4B43-4315-BAE4-D5127EC4FAD0}" destId="{6BADECDD-EC15-441B-805F-7AD3647DC965}" srcOrd="2" destOrd="0" presId="urn:microsoft.com/office/officeart/2008/layout/AlternatingHexagons"/>
    <dgm:cxn modelId="{AF480B64-FBF1-487E-98DD-9F0A22E9C092}" type="presParOf" srcId="{91E9D955-4B43-4315-BAE4-D5127EC4FAD0}" destId="{A66AB7F2-9B21-445E-8D66-214090ED2674}" srcOrd="3" destOrd="0" presId="urn:microsoft.com/office/officeart/2008/layout/AlternatingHexagons"/>
    <dgm:cxn modelId="{291982FA-DCE8-4B7A-BF0A-1D3043A35BA2}" type="presParOf" srcId="{91E9D955-4B43-4315-BAE4-D5127EC4FAD0}" destId="{8579BB1C-D3AA-42FB-8647-42C9DBA24564}" srcOrd="4" destOrd="0" presId="urn:microsoft.com/office/officeart/2008/layout/AlternatingHexagons"/>
    <dgm:cxn modelId="{2250DD31-EA66-4672-9FC9-70D1FD1E07E4}" type="presParOf" srcId="{DBE2D206-C724-49FB-94B6-49181B4D723D}" destId="{96E79156-3DF3-4DC8-9012-94B11612F423}" srcOrd="5" destOrd="0" presId="urn:microsoft.com/office/officeart/2008/layout/AlternatingHexagons"/>
    <dgm:cxn modelId="{715473CA-43BA-42DB-B3E2-E2A6C73E5F50}" type="presParOf" srcId="{DBE2D206-C724-49FB-94B6-49181B4D723D}" destId="{6C3A349C-49A5-4F4C-AD19-944C65340A1F}" srcOrd="6" destOrd="0" presId="urn:microsoft.com/office/officeart/2008/layout/AlternatingHexagons"/>
    <dgm:cxn modelId="{3FC15B43-979F-44F6-9634-A85EA2E004DE}" type="presParOf" srcId="{6C3A349C-49A5-4F4C-AD19-944C65340A1F}" destId="{AAB75229-92C1-4DB0-B2ED-F70764BB9AC5}" srcOrd="0" destOrd="0" presId="urn:microsoft.com/office/officeart/2008/layout/AlternatingHexagons"/>
    <dgm:cxn modelId="{E4EBF688-5559-4AE5-970C-FD20E141B319}" type="presParOf" srcId="{6C3A349C-49A5-4F4C-AD19-944C65340A1F}" destId="{6969E828-4FB0-46E4-A2D6-9CFCCC74A792}" srcOrd="1" destOrd="0" presId="urn:microsoft.com/office/officeart/2008/layout/AlternatingHexagons"/>
    <dgm:cxn modelId="{2D00FA1C-769E-437B-AEAE-0D0D3A80A6FF}" type="presParOf" srcId="{6C3A349C-49A5-4F4C-AD19-944C65340A1F}" destId="{318E3E23-A945-42E2-A645-C64C2B5351E0}" srcOrd="2" destOrd="0" presId="urn:microsoft.com/office/officeart/2008/layout/AlternatingHexagons"/>
    <dgm:cxn modelId="{9BEAA110-AF48-4896-A2FE-4F86021344DF}" type="presParOf" srcId="{6C3A349C-49A5-4F4C-AD19-944C65340A1F}" destId="{88EBF261-601F-4A89-A4F7-1E81AEE757C6}" srcOrd="3" destOrd="0" presId="urn:microsoft.com/office/officeart/2008/layout/AlternatingHexagons"/>
    <dgm:cxn modelId="{2E8AC745-E6BE-41E1-9767-8CCE41F91FCF}" type="presParOf" srcId="{6C3A349C-49A5-4F4C-AD19-944C65340A1F}" destId="{5C06F3C8-9CE9-48EB-BB0B-440E35A2FD6F}" srcOrd="4" destOrd="0" presId="urn:microsoft.com/office/officeart/2008/layout/AlternatingHexagons"/>
    <dgm:cxn modelId="{B23F3ADE-76AA-4F00-B35C-60B2D2DEA8C3}" type="presParOf" srcId="{DBE2D206-C724-49FB-94B6-49181B4D723D}" destId="{2E69244F-F0DA-43DB-B0A7-B83EE055A9D5}" srcOrd="7" destOrd="0" presId="urn:microsoft.com/office/officeart/2008/layout/AlternatingHexagons"/>
    <dgm:cxn modelId="{C824E5EC-4CA7-4FD0-86C9-DBFA8B86AA92}" type="presParOf" srcId="{DBE2D206-C724-49FB-94B6-49181B4D723D}" destId="{415AEBDF-0D81-42AE-A7C9-CDF7332490D2}" srcOrd="8" destOrd="0" presId="urn:microsoft.com/office/officeart/2008/layout/AlternatingHexagons"/>
    <dgm:cxn modelId="{F494B358-DAD4-4E37-A7F3-8D0511EF6F3E}" type="presParOf" srcId="{415AEBDF-0D81-42AE-A7C9-CDF7332490D2}" destId="{CB7B7071-A995-44CE-B034-8275A51C0EED}" srcOrd="0" destOrd="0" presId="urn:microsoft.com/office/officeart/2008/layout/AlternatingHexagons"/>
    <dgm:cxn modelId="{5A20FD98-5EB4-4CF9-9A27-E0E47A80FAC7}" type="presParOf" srcId="{415AEBDF-0D81-42AE-A7C9-CDF7332490D2}" destId="{353AD212-150F-42E3-9E30-80E287846F98}" srcOrd="1" destOrd="0" presId="urn:microsoft.com/office/officeart/2008/layout/AlternatingHexagons"/>
    <dgm:cxn modelId="{B7A87B60-48B8-4930-B557-8C9FAC37AF68}" type="presParOf" srcId="{415AEBDF-0D81-42AE-A7C9-CDF7332490D2}" destId="{79C836BA-C800-4712-8A8F-F8AD4DE685E2}" srcOrd="2" destOrd="0" presId="urn:microsoft.com/office/officeart/2008/layout/AlternatingHexagons"/>
    <dgm:cxn modelId="{977253CD-E2F0-4F3F-AC69-38833F822230}" type="presParOf" srcId="{415AEBDF-0D81-42AE-A7C9-CDF7332490D2}" destId="{07FE7156-B7D0-488A-A620-4CA220133CE1}" srcOrd="3" destOrd="0" presId="urn:microsoft.com/office/officeart/2008/layout/AlternatingHexagons"/>
    <dgm:cxn modelId="{1C77D840-3647-409B-AA3F-A0074BDD76CA}" type="presParOf" srcId="{415AEBDF-0D81-42AE-A7C9-CDF7332490D2}" destId="{C29D8595-1751-4DCB-972C-60FB77C5CA3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2083F-78E7-47C3-BBAA-9D17060DD968}">
      <dsp:nvSpPr>
        <dsp:cNvPr id="0" name=""/>
        <dsp:cNvSpPr/>
      </dsp:nvSpPr>
      <dsp:spPr>
        <a:xfrm rot="5400000">
          <a:off x="2411044" y="90872"/>
          <a:ext cx="1373975" cy="119535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Baby Boomer</a:t>
          </a:r>
        </a:p>
      </dsp:txBody>
      <dsp:txXfrm rot="-5400000">
        <a:off x="2686629" y="215675"/>
        <a:ext cx="822804" cy="945753"/>
      </dsp:txXfrm>
    </dsp:sp>
    <dsp:sp modelId="{E9F39CB6-518B-4534-AAFB-0EC267EB0F58}">
      <dsp:nvSpPr>
        <dsp:cNvPr id="0" name=""/>
        <dsp:cNvSpPr/>
      </dsp:nvSpPr>
      <dsp:spPr>
        <a:xfrm>
          <a:off x="3731984" y="276358"/>
          <a:ext cx="1533357" cy="8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886D0A-3533-42FA-BAE2-60E2FD32AA83}">
      <dsp:nvSpPr>
        <dsp:cNvPr id="0" name=""/>
        <dsp:cNvSpPr/>
      </dsp:nvSpPr>
      <dsp:spPr>
        <a:xfrm rot="5400000">
          <a:off x="1120056" y="90872"/>
          <a:ext cx="1373975" cy="11953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1"/>
          <a:srcRect/>
          <a:stretch>
            <a:fillRect l="-148607" t="-3011" r="-181491" b="-14644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 dirty="0"/>
        </a:p>
      </dsp:txBody>
      <dsp:txXfrm rot="-5400000">
        <a:off x="1395641" y="215675"/>
        <a:ext cx="822804" cy="945753"/>
      </dsp:txXfrm>
    </dsp:sp>
    <dsp:sp modelId="{DBFB0443-5D6F-47D2-AE40-282F44571BF6}">
      <dsp:nvSpPr>
        <dsp:cNvPr id="0" name=""/>
        <dsp:cNvSpPr/>
      </dsp:nvSpPr>
      <dsp:spPr>
        <a:xfrm rot="5400000">
          <a:off x="1763077" y="1257102"/>
          <a:ext cx="1373975" cy="119535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Gen X</a:t>
          </a:r>
        </a:p>
      </dsp:txBody>
      <dsp:txXfrm rot="-5400000">
        <a:off x="2038662" y="1381905"/>
        <a:ext cx="822804" cy="945753"/>
      </dsp:txXfrm>
    </dsp:sp>
    <dsp:sp modelId="{73D9354D-4CC6-40F5-B4FA-D7E440083809}">
      <dsp:nvSpPr>
        <dsp:cNvPr id="0" name=""/>
        <dsp:cNvSpPr/>
      </dsp:nvSpPr>
      <dsp:spPr>
        <a:xfrm>
          <a:off x="319029" y="1442589"/>
          <a:ext cx="1483893" cy="8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89148-9103-43BC-A1FF-396C5A3FB50B}">
      <dsp:nvSpPr>
        <dsp:cNvPr id="0" name=""/>
        <dsp:cNvSpPr/>
      </dsp:nvSpPr>
      <dsp:spPr>
        <a:xfrm rot="5400000">
          <a:off x="3054065" y="1257102"/>
          <a:ext cx="1373975" cy="11953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2"/>
          <a:srcRect/>
          <a:stretch>
            <a:fillRect l="-231869" t="-59255" r="-194371" b="-146113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/>
        </a:p>
      </dsp:txBody>
      <dsp:txXfrm rot="-5400000">
        <a:off x="3329650" y="1381905"/>
        <a:ext cx="822804" cy="945753"/>
      </dsp:txXfrm>
    </dsp:sp>
    <dsp:sp modelId="{550F8B7C-5984-41BE-9954-CB6D780F2FBF}">
      <dsp:nvSpPr>
        <dsp:cNvPr id="0" name=""/>
        <dsp:cNvSpPr/>
      </dsp:nvSpPr>
      <dsp:spPr>
        <a:xfrm rot="5400000">
          <a:off x="2411044" y="2423333"/>
          <a:ext cx="1373975" cy="119535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Gen Y</a:t>
          </a:r>
        </a:p>
      </dsp:txBody>
      <dsp:txXfrm rot="-5400000">
        <a:off x="2686629" y="2548136"/>
        <a:ext cx="822804" cy="945753"/>
      </dsp:txXfrm>
    </dsp:sp>
    <dsp:sp modelId="{12C70626-101F-4EC9-9DD2-6F5A24DE007F}">
      <dsp:nvSpPr>
        <dsp:cNvPr id="0" name=""/>
        <dsp:cNvSpPr/>
      </dsp:nvSpPr>
      <dsp:spPr>
        <a:xfrm>
          <a:off x="3731984" y="2608820"/>
          <a:ext cx="1533357" cy="8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9BB1C-D3AA-42FB-8647-42C9DBA24564}">
      <dsp:nvSpPr>
        <dsp:cNvPr id="0" name=""/>
        <dsp:cNvSpPr/>
      </dsp:nvSpPr>
      <dsp:spPr>
        <a:xfrm rot="5400000">
          <a:off x="1120056" y="2423333"/>
          <a:ext cx="1373975" cy="11953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3"/>
          <a:srcRect/>
          <a:stretch>
            <a:fillRect l="-181949" t="-15829" r="-120705" b="-117824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/>
        </a:p>
      </dsp:txBody>
      <dsp:txXfrm rot="-5400000">
        <a:off x="1395641" y="2548136"/>
        <a:ext cx="822804" cy="945753"/>
      </dsp:txXfrm>
    </dsp:sp>
    <dsp:sp modelId="{AAB75229-92C1-4DB0-B2ED-F70764BB9AC5}">
      <dsp:nvSpPr>
        <dsp:cNvPr id="0" name=""/>
        <dsp:cNvSpPr/>
      </dsp:nvSpPr>
      <dsp:spPr>
        <a:xfrm rot="5400000">
          <a:off x="1763077" y="3589564"/>
          <a:ext cx="1373975" cy="119535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Gen Z</a:t>
          </a:r>
        </a:p>
      </dsp:txBody>
      <dsp:txXfrm rot="-5400000">
        <a:off x="2038662" y="3714367"/>
        <a:ext cx="822804" cy="945753"/>
      </dsp:txXfrm>
    </dsp:sp>
    <dsp:sp modelId="{6969E828-4FB0-46E4-A2D6-9CFCCC74A792}">
      <dsp:nvSpPr>
        <dsp:cNvPr id="0" name=""/>
        <dsp:cNvSpPr/>
      </dsp:nvSpPr>
      <dsp:spPr>
        <a:xfrm>
          <a:off x="319029" y="3775050"/>
          <a:ext cx="1483893" cy="8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06F3C8-9CE9-48EB-BB0B-440E35A2FD6F}">
      <dsp:nvSpPr>
        <dsp:cNvPr id="0" name=""/>
        <dsp:cNvSpPr/>
      </dsp:nvSpPr>
      <dsp:spPr>
        <a:xfrm rot="5400000">
          <a:off x="3054065" y="3589564"/>
          <a:ext cx="1373975" cy="11953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4"/>
          <a:srcRect/>
          <a:stretch>
            <a:fillRect l="-45818" t="-3116" r="-34818" b="-2070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/>
        </a:p>
      </dsp:txBody>
      <dsp:txXfrm rot="-5400000">
        <a:off x="3329650" y="3714367"/>
        <a:ext cx="822804" cy="945753"/>
      </dsp:txXfrm>
    </dsp:sp>
    <dsp:sp modelId="{CB7B7071-A995-44CE-B034-8275A51C0EED}">
      <dsp:nvSpPr>
        <dsp:cNvPr id="0" name=""/>
        <dsp:cNvSpPr/>
      </dsp:nvSpPr>
      <dsp:spPr>
        <a:xfrm rot="5400000">
          <a:off x="2411044" y="4755794"/>
          <a:ext cx="1373975" cy="119535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Gen Alpha</a:t>
          </a:r>
        </a:p>
      </dsp:txBody>
      <dsp:txXfrm rot="-5400000">
        <a:off x="2686629" y="4880597"/>
        <a:ext cx="822804" cy="945753"/>
      </dsp:txXfrm>
    </dsp:sp>
    <dsp:sp modelId="{353AD212-150F-42E3-9E30-80E287846F98}">
      <dsp:nvSpPr>
        <dsp:cNvPr id="0" name=""/>
        <dsp:cNvSpPr/>
      </dsp:nvSpPr>
      <dsp:spPr>
        <a:xfrm>
          <a:off x="3731984" y="4941281"/>
          <a:ext cx="1533357" cy="8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9D8595-1751-4DCB-972C-60FB77C5CA3B}">
      <dsp:nvSpPr>
        <dsp:cNvPr id="0" name=""/>
        <dsp:cNvSpPr/>
      </dsp:nvSpPr>
      <dsp:spPr>
        <a:xfrm rot="5400000">
          <a:off x="1120056" y="4755794"/>
          <a:ext cx="1373975" cy="11953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5"/>
          <a:srcRect/>
          <a:stretch>
            <a:fillRect l="-7980" t="-15598" r="-14729" b="-11532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/>
        </a:p>
      </dsp:txBody>
      <dsp:txXfrm rot="-5400000">
        <a:off x="1395641" y="4880597"/>
        <a:ext cx="822804" cy="9457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2083F-78E7-47C3-BBAA-9D17060DD968}">
      <dsp:nvSpPr>
        <dsp:cNvPr id="0" name=""/>
        <dsp:cNvSpPr/>
      </dsp:nvSpPr>
      <dsp:spPr>
        <a:xfrm rot="5400000">
          <a:off x="2702867" y="1526250"/>
          <a:ext cx="1373975" cy="1195358"/>
        </a:xfrm>
        <a:prstGeom prst="hexagon">
          <a:avLst>
            <a:gd name="adj" fmla="val 25000"/>
            <a:gd name="vf" fmla="val 115470"/>
          </a:avLst>
        </a:prstGeom>
        <a:solidFill>
          <a:srgbClr val="FEF3DD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 dirty="0"/>
        </a:p>
      </dsp:txBody>
      <dsp:txXfrm rot="-5400000">
        <a:off x="2978452" y="1651053"/>
        <a:ext cx="822804" cy="945753"/>
      </dsp:txXfrm>
    </dsp:sp>
    <dsp:sp modelId="{E9F39CB6-518B-4534-AAFB-0EC267EB0F58}">
      <dsp:nvSpPr>
        <dsp:cNvPr id="0" name=""/>
        <dsp:cNvSpPr/>
      </dsp:nvSpPr>
      <dsp:spPr>
        <a:xfrm>
          <a:off x="3731984" y="276358"/>
          <a:ext cx="1533357" cy="8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886D0A-3533-42FA-BAE2-60E2FD32AA83}">
      <dsp:nvSpPr>
        <dsp:cNvPr id="0" name=""/>
        <dsp:cNvSpPr/>
      </dsp:nvSpPr>
      <dsp:spPr>
        <a:xfrm rot="5400000">
          <a:off x="1429391" y="1508540"/>
          <a:ext cx="1373975" cy="11953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1"/>
          <a:srcRect/>
          <a:stretch>
            <a:fillRect l="-148607" t="-3011" r="-181491" b="-14644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 dirty="0"/>
        </a:p>
      </dsp:txBody>
      <dsp:txXfrm rot="-5400000">
        <a:off x="1704976" y="1633343"/>
        <a:ext cx="822804" cy="945753"/>
      </dsp:txXfrm>
    </dsp:sp>
    <dsp:sp modelId="{DBFB0443-5D6F-47D2-AE40-282F44571BF6}">
      <dsp:nvSpPr>
        <dsp:cNvPr id="0" name=""/>
        <dsp:cNvSpPr/>
      </dsp:nvSpPr>
      <dsp:spPr>
        <a:xfrm rot="5400000">
          <a:off x="825712" y="2627039"/>
          <a:ext cx="1373975" cy="1195358"/>
        </a:xfrm>
        <a:prstGeom prst="hexagon">
          <a:avLst>
            <a:gd name="adj" fmla="val 25000"/>
            <a:gd name="vf" fmla="val 115470"/>
          </a:avLst>
        </a:prstGeom>
        <a:solidFill>
          <a:srgbClr val="FEF3DD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b="1" kern="1200" dirty="0">
            <a:solidFill>
              <a:srgbClr val="F39427"/>
            </a:solidFill>
            <a:latin typeface="Verdana Pro Black" panose="020B0A04030504040204" pitchFamily="34" charset="0"/>
          </a:endParaRPr>
        </a:p>
      </dsp:txBody>
      <dsp:txXfrm rot="-5400000">
        <a:off x="1101297" y="2751842"/>
        <a:ext cx="822804" cy="945753"/>
      </dsp:txXfrm>
    </dsp:sp>
    <dsp:sp modelId="{73D9354D-4CC6-40F5-B4FA-D7E440083809}">
      <dsp:nvSpPr>
        <dsp:cNvPr id="0" name=""/>
        <dsp:cNvSpPr/>
      </dsp:nvSpPr>
      <dsp:spPr>
        <a:xfrm>
          <a:off x="319029" y="1442589"/>
          <a:ext cx="1483893" cy="8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89148-9103-43BC-A1FF-396C5A3FB50B}">
      <dsp:nvSpPr>
        <dsp:cNvPr id="0" name=""/>
        <dsp:cNvSpPr/>
      </dsp:nvSpPr>
      <dsp:spPr>
        <a:xfrm rot="5400000">
          <a:off x="2687460" y="1526676"/>
          <a:ext cx="1373975" cy="11953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2"/>
          <a:srcRect/>
          <a:stretch>
            <a:fillRect l="-231869" t="-59255" r="-194371" b="-146113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/>
        </a:p>
      </dsp:txBody>
      <dsp:txXfrm rot="-5400000">
        <a:off x="2963045" y="1651479"/>
        <a:ext cx="822804" cy="945753"/>
      </dsp:txXfrm>
    </dsp:sp>
    <dsp:sp modelId="{550F8B7C-5984-41BE-9954-CB6D780F2FBF}">
      <dsp:nvSpPr>
        <dsp:cNvPr id="0" name=""/>
        <dsp:cNvSpPr/>
      </dsp:nvSpPr>
      <dsp:spPr>
        <a:xfrm rot="5400000">
          <a:off x="3296064" y="2627039"/>
          <a:ext cx="1373975" cy="1195358"/>
        </a:xfrm>
        <a:prstGeom prst="hexagon">
          <a:avLst>
            <a:gd name="adj" fmla="val 25000"/>
            <a:gd name="vf" fmla="val 115470"/>
          </a:avLst>
        </a:prstGeom>
        <a:solidFill>
          <a:srgbClr val="FEF3DD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 dirty="0"/>
        </a:p>
      </dsp:txBody>
      <dsp:txXfrm rot="-5400000">
        <a:off x="3571649" y="2751842"/>
        <a:ext cx="822804" cy="945753"/>
      </dsp:txXfrm>
    </dsp:sp>
    <dsp:sp modelId="{12C70626-101F-4EC9-9DD2-6F5A24DE007F}">
      <dsp:nvSpPr>
        <dsp:cNvPr id="0" name=""/>
        <dsp:cNvSpPr/>
      </dsp:nvSpPr>
      <dsp:spPr>
        <a:xfrm>
          <a:off x="3731984" y="2608820"/>
          <a:ext cx="1533357" cy="8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9BB1C-D3AA-42FB-8647-42C9DBA24564}">
      <dsp:nvSpPr>
        <dsp:cNvPr id="0" name=""/>
        <dsp:cNvSpPr/>
      </dsp:nvSpPr>
      <dsp:spPr>
        <a:xfrm rot="5400000">
          <a:off x="815419" y="2607583"/>
          <a:ext cx="1373975" cy="11953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3"/>
          <a:srcRect/>
          <a:stretch>
            <a:fillRect l="-181949" t="-15829" r="-120705" b="-117824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/>
        </a:p>
      </dsp:txBody>
      <dsp:txXfrm rot="-5400000">
        <a:off x="1091004" y="2732386"/>
        <a:ext cx="822804" cy="945753"/>
      </dsp:txXfrm>
    </dsp:sp>
    <dsp:sp modelId="{AAB75229-92C1-4DB0-B2ED-F70764BB9AC5}">
      <dsp:nvSpPr>
        <dsp:cNvPr id="0" name=""/>
        <dsp:cNvSpPr/>
      </dsp:nvSpPr>
      <dsp:spPr>
        <a:xfrm rot="5400000">
          <a:off x="2662991" y="3742116"/>
          <a:ext cx="1373975" cy="119535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Team</a:t>
          </a:r>
        </a:p>
      </dsp:txBody>
      <dsp:txXfrm rot="-5400000">
        <a:off x="2938576" y="3866919"/>
        <a:ext cx="822804" cy="945753"/>
      </dsp:txXfrm>
    </dsp:sp>
    <dsp:sp modelId="{6969E828-4FB0-46E4-A2D6-9CFCCC74A792}">
      <dsp:nvSpPr>
        <dsp:cNvPr id="0" name=""/>
        <dsp:cNvSpPr/>
      </dsp:nvSpPr>
      <dsp:spPr>
        <a:xfrm>
          <a:off x="319029" y="3775050"/>
          <a:ext cx="1483893" cy="8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06F3C8-9CE9-48EB-BB0B-440E35A2FD6F}">
      <dsp:nvSpPr>
        <dsp:cNvPr id="0" name=""/>
        <dsp:cNvSpPr/>
      </dsp:nvSpPr>
      <dsp:spPr>
        <a:xfrm rot="5400000">
          <a:off x="3291571" y="2636478"/>
          <a:ext cx="1373975" cy="11953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4"/>
          <a:srcRect/>
          <a:stretch>
            <a:fillRect l="-45818" t="-3116" r="-34818" b="-2070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 dirty="0"/>
        </a:p>
      </dsp:txBody>
      <dsp:txXfrm rot="-5400000">
        <a:off x="3567156" y="2761281"/>
        <a:ext cx="822804" cy="945753"/>
      </dsp:txXfrm>
    </dsp:sp>
    <dsp:sp modelId="{CB7B7071-A995-44CE-B034-8275A51C0EED}">
      <dsp:nvSpPr>
        <dsp:cNvPr id="0" name=""/>
        <dsp:cNvSpPr/>
      </dsp:nvSpPr>
      <dsp:spPr>
        <a:xfrm rot="5400000">
          <a:off x="1429415" y="3724667"/>
          <a:ext cx="1373975" cy="119535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Agiles</a:t>
          </a:r>
        </a:p>
      </dsp:txBody>
      <dsp:txXfrm rot="-5400000">
        <a:off x="1705000" y="3849470"/>
        <a:ext cx="822804" cy="945753"/>
      </dsp:txXfrm>
    </dsp:sp>
    <dsp:sp modelId="{353AD212-150F-42E3-9E30-80E287846F98}">
      <dsp:nvSpPr>
        <dsp:cNvPr id="0" name=""/>
        <dsp:cNvSpPr/>
      </dsp:nvSpPr>
      <dsp:spPr>
        <a:xfrm>
          <a:off x="3731984" y="4941281"/>
          <a:ext cx="1533357" cy="8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9D8595-1751-4DCB-972C-60FB77C5CA3B}">
      <dsp:nvSpPr>
        <dsp:cNvPr id="0" name=""/>
        <dsp:cNvSpPr/>
      </dsp:nvSpPr>
      <dsp:spPr>
        <a:xfrm rot="5400000">
          <a:off x="2063027" y="2627039"/>
          <a:ext cx="1373975" cy="11953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5"/>
          <a:srcRect/>
          <a:stretch>
            <a:fillRect l="-7980" t="-15598" r="-14729" b="-11532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/>
        </a:p>
      </dsp:txBody>
      <dsp:txXfrm rot="-5400000">
        <a:off x="2338612" y="2751842"/>
        <a:ext cx="822804" cy="945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D714-FFF3-46B0-914B-E098E160E7E2}" type="datetimeFigureOut">
              <a:rPr lang="de-AT" smtClean="0"/>
              <a:t>15.10.2026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15D20-66AA-4CAD-9038-0AAA8DCE832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256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5204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1887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de-DE" sz="1000" dirty="0"/>
              <a:t>Dabei wird ein großer Berg an Aufgaben in viele </a:t>
            </a:r>
            <a:r>
              <a:rPr lang="de-DE" sz="1000" b="1" dirty="0"/>
              <a:t>kleine in sich abgeschlossene </a:t>
            </a:r>
            <a:r>
              <a:rPr lang="de-DE" sz="1000" dirty="0"/>
              <a:t>Berge aufteilt, sprich ein Vorhaben wird schrittweise in </a:t>
            </a:r>
            <a:r>
              <a:rPr lang="de-DE" sz="1000" b="1" dirty="0">
                <a:solidFill>
                  <a:srgbClr val="C00000"/>
                </a:solidFill>
              </a:rPr>
              <a:t>Iterationen = Sprints </a:t>
            </a:r>
            <a:r>
              <a:rPr lang="de-DE" sz="1000" dirty="0"/>
              <a:t>umgesetzt. Diese </a:t>
            </a:r>
            <a:r>
              <a:rPr lang="de-DE" sz="1000" b="1" dirty="0">
                <a:solidFill>
                  <a:srgbClr val="C00000"/>
                </a:solidFill>
              </a:rPr>
              <a:t>Time-Boxen</a:t>
            </a:r>
            <a:r>
              <a:rPr lang="de-DE" sz="1000" dirty="0"/>
              <a:t> dürfen nicht überschritten werden. In jedem Sprint werden in sich fertige</a:t>
            </a:r>
            <a:r>
              <a:rPr lang="de-DE" sz="1000" dirty="0">
                <a:solidFill>
                  <a:srgbClr val="C00000"/>
                </a:solidFill>
              </a:rPr>
              <a:t> </a:t>
            </a:r>
            <a:r>
              <a:rPr lang="de-DE" sz="1000" b="1" dirty="0">
                <a:solidFill>
                  <a:srgbClr val="C00000"/>
                </a:solidFill>
              </a:rPr>
              <a:t>Teil-Ergebnisse</a:t>
            </a:r>
            <a:r>
              <a:rPr lang="de-DE" sz="1000" dirty="0">
                <a:solidFill>
                  <a:srgbClr val="C00000"/>
                </a:solidFill>
              </a:rPr>
              <a:t> </a:t>
            </a:r>
            <a:r>
              <a:rPr lang="de-DE" sz="1000" dirty="0"/>
              <a:t>fertiggestellt: „</a:t>
            </a:r>
            <a:r>
              <a:rPr lang="de-DE" sz="1000" dirty="0" err="1"/>
              <a:t>Potentially</a:t>
            </a:r>
            <a:r>
              <a:rPr lang="de-DE" sz="1000" dirty="0"/>
              <a:t> </a:t>
            </a:r>
            <a:r>
              <a:rPr lang="de-DE" sz="1000" dirty="0" err="1"/>
              <a:t>shippable</a:t>
            </a:r>
            <a:r>
              <a:rPr lang="de-DE" sz="1000" dirty="0"/>
              <a:t> </a:t>
            </a:r>
            <a:r>
              <a:rPr lang="de-DE" sz="1000" dirty="0" err="1"/>
              <a:t>product</a:t>
            </a:r>
            <a:r>
              <a:rPr lang="de-DE" sz="1000" dirty="0"/>
              <a:t> </a:t>
            </a:r>
            <a:r>
              <a:rPr lang="de-DE" sz="1000" dirty="0" err="1"/>
              <a:t>Increment</a:t>
            </a:r>
            <a:r>
              <a:rPr lang="de-DE" sz="1000" dirty="0"/>
              <a:t>“.</a:t>
            </a:r>
          </a:p>
          <a:p>
            <a:pPr>
              <a:spcAft>
                <a:spcPts val="1000"/>
              </a:spcAft>
            </a:pPr>
            <a:r>
              <a:rPr lang="de-DE" sz="1000" dirty="0"/>
              <a:t>Bei </a:t>
            </a:r>
            <a:r>
              <a:rPr lang="de-DE" sz="1000" dirty="0" err="1"/>
              <a:t>Scrum</a:t>
            </a:r>
            <a:r>
              <a:rPr lang="de-DE" sz="1000" dirty="0"/>
              <a:t> gibt es kein Projektmanagement, das die Aufgaben verteilt, sondern das Team agiert </a:t>
            </a:r>
            <a:r>
              <a:rPr lang="de-DE" sz="1000" b="1" dirty="0">
                <a:solidFill>
                  <a:srgbClr val="C00000"/>
                </a:solidFill>
              </a:rPr>
              <a:t>selbstorganisiert</a:t>
            </a:r>
            <a:r>
              <a:rPr lang="de-DE" sz="1000" dirty="0"/>
              <a:t> und </a:t>
            </a:r>
            <a:r>
              <a:rPr lang="de-DE" sz="1000" b="1" dirty="0">
                <a:solidFill>
                  <a:srgbClr val="C00000"/>
                </a:solidFill>
              </a:rPr>
              <a:t>committet</a:t>
            </a:r>
            <a:r>
              <a:rPr lang="de-DE" sz="1000" dirty="0">
                <a:solidFill>
                  <a:srgbClr val="C00000"/>
                </a:solidFill>
              </a:rPr>
              <a:t> </a:t>
            </a:r>
            <a:r>
              <a:rPr lang="de-DE" sz="1000" dirty="0"/>
              <a:t>sich gemeinsam auf ein bestimmtes Ausmaß an Aufgaben, die in einem Sprint umgesetzt werden.</a:t>
            </a:r>
          </a:p>
          <a:p>
            <a:pPr>
              <a:spcAft>
                <a:spcPts val="1000"/>
              </a:spcAft>
            </a:pPr>
            <a:r>
              <a:rPr lang="de-DE" sz="1000" dirty="0"/>
              <a:t>Mithilfe eines </a:t>
            </a:r>
            <a:r>
              <a:rPr lang="de-DE" sz="1000" b="1" dirty="0">
                <a:solidFill>
                  <a:srgbClr val="C00000"/>
                </a:solidFill>
              </a:rPr>
              <a:t>Taskboards</a:t>
            </a:r>
            <a:r>
              <a:rPr lang="de-DE" sz="1000" dirty="0"/>
              <a:t> wird der Fertigstellungsgrad von Teilaufgaben visualisiert. Themen mit </a:t>
            </a:r>
            <a:r>
              <a:rPr lang="de-DE" sz="1000" b="1" dirty="0"/>
              <a:t>hoher Komplexität </a:t>
            </a:r>
            <a:r>
              <a:rPr lang="de-DE" sz="1000" dirty="0"/>
              <a:t>können so gemanagt werden.</a:t>
            </a:r>
          </a:p>
          <a:p>
            <a:pPr>
              <a:spcAft>
                <a:spcPts val="1000"/>
              </a:spcAft>
            </a:pPr>
            <a:r>
              <a:rPr lang="de-DE" sz="1000" dirty="0"/>
              <a:t>Der </a:t>
            </a:r>
            <a:r>
              <a:rPr lang="de-DE" sz="1000" b="1" dirty="0">
                <a:solidFill>
                  <a:srgbClr val="C00000"/>
                </a:solidFill>
              </a:rPr>
              <a:t>Retrospektiven</a:t>
            </a:r>
            <a:r>
              <a:rPr lang="de-DE" sz="1000" dirty="0"/>
              <a:t> am Ende jedes Sprints helfen, den Prozess zu verbessern (</a:t>
            </a:r>
            <a:r>
              <a:rPr lang="de-DE" sz="1000" dirty="0" err="1"/>
              <a:t>Lessons</a:t>
            </a:r>
            <a:r>
              <a:rPr lang="de-DE" sz="1000" dirty="0"/>
              <a:t> </a:t>
            </a:r>
            <a:r>
              <a:rPr lang="de-DE" sz="1000" dirty="0" err="1"/>
              <a:t>Learned</a:t>
            </a:r>
            <a:r>
              <a:rPr lang="de-DE" sz="1000" dirty="0"/>
              <a:t>) und damit die </a:t>
            </a:r>
            <a:r>
              <a:rPr lang="de-DE" sz="1000" b="1" dirty="0" err="1">
                <a:solidFill>
                  <a:srgbClr val="C00000"/>
                </a:solidFill>
              </a:rPr>
              <a:t>velocity</a:t>
            </a:r>
            <a:r>
              <a:rPr lang="de-DE" sz="1000" dirty="0"/>
              <a:t> des Teams zu erhöhen.</a:t>
            </a:r>
          </a:p>
          <a:p>
            <a:pPr>
              <a:spcAft>
                <a:spcPts val="1000"/>
              </a:spcAft>
            </a:pPr>
            <a:r>
              <a:rPr lang="de-DE" sz="1000" b="1" dirty="0"/>
              <a:t>Grundprinzip: </a:t>
            </a:r>
            <a:r>
              <a:rPr lang="de-DE" sz="1000" dirty="0"/>
              <a:t>Aufteilung von Vorhaben in Sprints mit Time Boxing und selbstorganisierte, sich stetig optimierende Teams</a:t>
            </a:r>
          </a:p>
          <a:p>
            <a:r>
              <a:rPr lang="de-DE" sz="1000" b="1" dirty="0"/>
              <a:t>Ziel: </a:t>
            </a:r>
            <a:r>
              <a:rPr lang="de-DE" sz="1000" dirty="0"/>
              <a:t>Erhöhung der </a:t>
            </a:r>
            <a:r>
              <a:rPr lang="de-DE" sz="1000" dirty="0" err="1"/>
              <a:t>velocity</a:t>
            </a:r>
            <a:r>
              <a:rPr lang="de-DE" sz="1000" dirty="0"/>
              <a:t>/</a:t>
            </a:r>
            <a:r>
              <a:rPr lang="de-DE" sz="1000" dirty="0" err="1"/>
              <a:t>quality</a:t>
            </a:r>
            <a:r>
              <a:rPr lang="de-DE" sz="1000" dirty="0"/>
              <a:t> durch Retrospektiven und Kund*innennähe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7956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428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8823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3492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21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3881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32929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26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9366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27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3881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ildplatzhalter 8">
            <a:extLst>
              <a:ext uri="{FF2B5EF4-FFF2-40B4-BE49-F238E27FC236}">
                <a16:creationId xmlns:a16="http://schemas.microsoft.com/office/drawing/2014/main" id="{88B06C53-840E-0D2F-15BC-0297D84425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4100" y="189000"/>
            <a:ext cx="6480000" cy="6480000"/>
          </a:xfrm>
          <a:prstGeom prst="ellipse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F718D6-27FF-3621-812B-3694B0E55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574" y="2108478"/>
            <a:ext cx="6037163" cy="1655763"/>
          </a:xfrm>
        </p:spPr>
        <p:txBody>
          <a:bodyPr anchor="ctr">
            <a:normAutofit/>
          </a:bodyPr>
          <a:lstStyle>
            <a:lvl1pPr algn="l">
              <a:defRPr sz="4800">
                <a:solidFill>
                  <a:schemeClr val="accent2"/>
                </a:solidFill>
                <a:latin typeface="Verdana Pro Black" panose="020B0A04030504040204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628D61-E581-19B7-B824-72EBA6C42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574" y="3764241"/>
            <a:ext cx="6037163" cy="117877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AT" dirty="0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654EF17C-C6C0-30A4-1B58-B75C7FB287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65" y="400118"/>
            <a:ext cx="4242720" cy="99411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D2C495A-AA99-EF90-8680-F3A86C17D8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211" y="5505501"/>
            <a:ext cx="7619048" cy="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66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956408" y="2957329"/>
            <a:ext cx="3204796" cy="662781"/>
          </a:xfrm>
        </p:spPr>
        <p:txBody>
          <a:bodyPr>
            <a:normAutofit/>
          </a:bodyPr>
          <a:lstStyle>
            <a:lvl1pPr algn="ctr">
              <a:defRPr sz="2400">
                <a:solidFill>
                  <a:srgbClr val="F39427"/>
                </a:solidFill>
                <a:latin typeface="+mn-lt"/>
              </a:defRPr>
            </a:lvl1pPr>
          </a:lstStyle>
          <a:p>
            <a:r>
              <a:rPr lang="de-DE" dirty="0"/>
              <a:t>Agenda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808" y="1566801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0F1087-6C02-EDA5-98D5-750CF0ADE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D762D5F9-82D1-7811-7641-BEB1254508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5007" y="747346"/>
            <a:ext cx="4202112" cy="5090746"/>
          </a:xfrm>
          <a:prstGeom prst="roundRect">
            <a:avLst>
              <a:gd name="adj" fmla="val 7251"/>
            </a:avLst>
          </a:prstGeom>
        </p:spPr>
        <p:txBody>
          <a:bodyPr/>
          <a:lstStyle/>
          <a:p>
            <a:endParaRPr lang="de-AT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9BF4ACD1-0617-AA44-9B78-8EA50FFCD8E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34808" y="2542839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EAEDFAB0-D640-E936-9EBE-6CFE3D45267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34808" y="3529074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BC21ED04-2C7E-D530-1C55-50DB2FD77E6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34807" y="4515309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C7ECFF6C-81BE-6861-1504-41EDB1137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55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foli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AA13BCDE-5E6E-5534-D8CE-3C98941A7F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6AF8A2-140A-04A9-3657-90A2076BA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CD6CB7-E9F0-0B30-B263-7ED68A54D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606" y="1855177"/>
            <a:ext cx="7988788" cy="1411714"/>
          </a:xfrm>
          <a:prstGeom prst="roundRect">
            <a:avLst>
              <a:gd name="adj" fmla="val 50000"/>
            </a:avLst>
          </a:prstGeom>
          <a:solidFill>
            <a:schemeClr val="bg1">
              <a:alpha val="69804"/>
            </a:schemeClr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06A14D-BEE7-B410-D9CB-9C7690CF9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66891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4790ACEA-0547-59B3-8BF4-6B0973DED9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770" y="298722"/>
            <a:ext cx="2304630" cy="540000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720F6E9E-F22D-3BF5-2264-04686841B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9133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693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F685D8A0-1E6C-2E6F-76BF-991D022D6A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C5801CAE-672E-AB6C-89ED-E71AD5F35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9673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318500" cy="94138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2675"/>
            <a:ext cx="10515600" cy="382428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7FBF08E-6138-B5FC-0287-B7275FBDD7BE}"/>
              </a:ext>
            </a:extLst>
          </p:cNvPr>
          <p:cNvSpPr txBox="1">
            <a:spLocks/>
          </p:cNvSpPr>
          <p:nvPr userDrawn="1"/>
        </p:nvSpPr>
        <p:spPr>
          <a:xfrm>
            <a:off x="838200" y="1312865"/>
            <a:ext cx="10515600" cy="7826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>
                <a:solidFill>
                  <a:schemeClr val="accent2"/>
                </a:solidFill>
                <a:latin typeface="+mn-lt"/>
              </a:rPr>
              <a:t>Mastertitelformat bearbeiten</a:t>
            </a:r>
            <a:endParaRPr lang="de-AT" sz="24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4DCA8A6D-6AB8-1B93-E283-AEED02433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72A3F494-4131-D617-4140-DAEEDB75C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94955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B2C1C950-1B00-4B66-BFC4-DC8F087E3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29200" cy="6858000"/>
          </a:xfrm>
        </p:spPr>
        <p:txBody>
          <a:bodyPr/>
          <a:lstStyle/>
          <a:p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726" y="1481932"/>
            <a:ext cx="5553074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0726" y="2876550"/>
            <a:ext cx="5553074" cy="24479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E4698524-9E41-5F0A-69DA-B42D4E119CC9}"/>
              </a:ext>
            </a:extLst>
          </p:cNvPr>
          <p:cNvSpPr/>
          <p:nvPr userDrawn="1"/>
        </p:nvSpPr>
        <p:spPr>
          <a:xfrm>
            <a:off x="4855551" y="1702991"/>
            <a:ext cx="347297" cy="34520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E8B494F9-3DE0-2D7D-A1B8-63730FF52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0F47B94E-2EA4-1813-EBBD-8B46C71D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57412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F700836-BACE-0391-55A5-74992F614F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37500" y="1011040"/>
            <a:ext cx="3871912" cy="5205657"/>
          </a:xfrm>
          <a:prstGeom prst="roundRect">
            <a:avLst>
              <a:gd name="adj" fmla="val 26597"/>
            </a:avLst>
          </a:prstGeom>
        </p:spPr>
        <p:txBody>
          <a:bodyPr/>
          <a:lstStyle/>
          <a:p>
            <a:endParaRPr lang="de-AT"/>
          </a:p>
        </p:txBody>
      </p:sp>
      <p:sp>
        <p:nvSpPr>
          <p:cNvPr id="7" name="Rechteck: obere Ecken abgerundet 6">
            <a:extLst>
              <a:ext uri="{FF2B5EF4-FFF2-40B4-BE49-F238E27FC236}">
                <a16:creationId xmlns:a16="http://schemas.microsoft.com/office/drawing/2014/main" id="{162B9AA7-248C-8111-86B4-E908ACB5E6C8}"/>
              </a:ext>
            </a:extLst>
          </p:cNvPr>
          <p:cNvSpPr/>
          <p:nvPr userDrawn="1"/>
        </p:nvSpPr>
        <p:spPr>
          <a:xfrm rot="5400000">
            <a:off x="2546094" y="-1567054"/>
            <a:ext cx="5745656" cy="982184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E770AE-CC21-B54E-BCC0-E6D94478F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66" y="1333500"/>
            <a:ext cx="6223000" cy="13255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C7A89C-2B3B-8FAE-9B4E-89F0B623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1D671DA-BA31-4972-0913-E2E092ADA6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4532" y="3193280"/>
            <a:ext cx="6216668" cy="248920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50575D42-F33A-667A-9C2B-28DF137F6D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E61810A2-575B-F546-6CF1-720BD5A6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71445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6C196-F4CA-68EE-4682-385C49E6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6" y="807733"/>
            <a:ext cx="3781425" cy="827882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EC4E16B-FE92-143B-DEFC-B35502BD2CD1}"/>
              </a:ext>
            </a:extLst>
          </p:cNvPr>
          <p:cNvSpPr/>
          <p:nvPr userDrawn="1"/>
        </p:nvSpPr>
        <p:spPr>
          <a:xfrm>
            <a:off x="1690688" y="1635616"/>
            <a:ext cx="4114800" cy="4000501"/>
          </a:xfrm>
          <a:prstGeom prst="roundRect">
            <a:avLst/>
          </a:prstGeom>
          <a:solidFill>
            <a:srgbClr val="F394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3CBE67-FC61-00AD-AFBD-125E8C0D69F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7376" y="1993102"/>
            <a:ext cx="3781425" cy="347791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0E8D10BF-FCDC-9929-FC23-79F22C9B16D6}"/>
              </a:ext>
            </a:extLst>
          </p:cNvPr>
          <p:cNvSpPr/>
          <p:nvPr userDrawn="1"/>
        </p:nvSpPr>
        <p:spPr>
          <a:xfrm>
            <a:off x="6096000" y="1635616"/>
            <a:ext cx="4114800" cy="4000500"/>
          </a:xfrm>
          <a:prstGeom prst="roundRect">
            <a:avLst/>
          </a:prstGeom>
          <a:solidFill>
            <a:srgbClr val="F394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51FCE71-AF3A-2C23-F825-FBF594C5808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2688" y="1993498"/>
            <a:ext cx="3781425" cy="347751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41DECCBD-6E08-2F9B-D59E-A858BC841E2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62688" y="808526"/>
            <a:ext cx="3781425" cy="8270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latin typeface="+mj-lt"/>
              </a:defRPr>
            </a:lvl1pPr>
            <a:lvl2pPr marL="457200" indent="0" algn="ctr">
              <a:buNone/>
              <a:defRPr>
                <a:latin typeface="+mj-lt"/>
              </a:defRPr>
            </a:lvl2pPr>
            <a:lvl3pPr marL="914400" indent="0" algn="ctr">
              <a:buNone/>
              <a:defRPr>
                <a:latin typeface="+mj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AA59B3CF-A133-69AF-5827-B5394AE08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1006B47C-28E8-5B3C-BFF4-C12FF7EF8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142BF479-CFE4-3172-3C09-B96F6E2AD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837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6C196-F4CA-68EE-4682-385C49E6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582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3CBE67-FC61-00AD-AFBD-125E8C0D6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1D39C65-A5E4-75CF-1E0C-9E1BCD179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334901-0987-C5AC-D407-391C5C496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9CBF9F11-4132-9DFB-205F-BD38D4E6C2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8C98BF7D-4767-641C-E68C-5B33F57B6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3089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CEA99F-FEAD-C6CD-9E91-E0EE18012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329612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0322A7-AA17-7E67-35CB-22D659004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4420606-9AA3-93B4-DAEB-79821905C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DD1D7E-C883-C8C7-D1A4-80D98917A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BC9E24C-77F8-DDA1-8553-6749B0FC81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9F3C645-1D49-EA3B-7207-4A0111CD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27B7ABF3-5CD7-4B47-A326-828E900423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55FF43F3-3984-B44D-8380-ADE8B0285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2346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E770AE-CC21-B54E-BCC0-E6D94478F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693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C7A89C-2B3B-8FAE-9B4E-89F0B623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F42DC399-88C6-BDFB-6124-5FA9773FDA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A4BD0DEF-4ED5-1244-1C1F-F0DB2A79F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53800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43EA5B-73A5-7246-AC0D-99E9AC485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E9323926-DE94-42D3-A1D6-41F27FC17C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AA74919D-C809-AB6D-A811-0779552D2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96449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3E2CC-70EB-C3C1-9576-4DC65F287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11ED0F-7C34-2D79-3368-0FC15ABCD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B5665E1-C75A-5259-316A-2CE6880C3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312641-09D7-D1B9-D636-4FF329B2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192D0B76-04E6-AF90-29F5-844E43E9FC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D6A816B-0A26-ADA7-EB52-92353C3A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28304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F74F0-D31F-6D83-B72C-83BC4CD74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399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88F6D5D-A560-ADB1-B673-97F8EA639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72C605-7744-66C2-F7DD-2B99891F4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40100"/>
            <a:ext cx="3932237" cy="252888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8ADEC35-2DF7-7929-C6FE-3D451BFB6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10E89EED-DBF0-143B-084B-59AB4896EE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C06ED1D3-3956-6EE7-5C27-5CC004C4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39958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4216D276-6B7A-0980-34E9-7820D94A9714}"/>
              </a:ext>
            </a:extLst>
          </p:cNvPr>
          <p:cNvSpPr/>
          <p:nvPr userDrawn="1"/>
        </p:nvSpPr>
        <p:spPr>
          <a:xfrm rot="16200000">
            <a:off x="-396140" y="295743"/>
            <a:ext cx="3764080" cy="7080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4500" y="3002756"/>
            <a:ext cx="5829300" cy="85248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de-DE" dirty="0"/>
              <a:t>Vorname Nachname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963986"/>
            <a:ext cx="5257800" cy="612775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74E46C7C-C1A8-AB30-45E5-7DC1661FD55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0" y="4576761"/>
            <a:ext cx="5257800" cy="612775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9" name="Grafik 8" descr="Receiver Silhouette">
            <a:extLst>
              <a:ext uri="{FF2B5EF4-FFF2-40B4-BE49-F238E27FC236}">
                <a16:creationId xmlns:a16="http://schemas.microsoft.com/office/drawing/2014/main" id="{8B8E50C4-BAA8-C78F-2A00-673A159F8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4500" y="4036374"/>
            <a:ext cx="468000" cy="468000"/>
          </a:xfrm>
          <a:prstGeom prst="rect">
            <a:avLst/>
          </a:prstGeom>
        </p:spPr>
      </p:pic>
      <p:pic>
        <p:nvPicPr>
          <p:cNvPr id="11" name="Grafik 10" descr="Umschlag Silhouette">
            <a:extLst>
              <a:ext uri="{FF2B5EF4-FFF2-40B4-BE49-F238E27FC236}">
                <a16:creationId xmlns:a16="http://schemas.microsoft.com/office/drawing/2014/main" id="{7C065B97-F3C5-D38C-E906-B994B1CAF9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4500" y="4649149"/>
            <a:ext cx="468000" cy="468000"/>
          </a:xfrm>
          <a:prstGeom prst="rect">
            <a:avLst/>
          </a:prstGeom>
        </p:spPr>
      </p:pic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C9A7380-97BA-E9D4-314B-396A988FB7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5900" y="2215868"/>
            <a:ext cx="3240000" cy="3240000"/>
          </a:xfrm>
          <a:prstGeom prst="ellipse">
            <a:avLst/>
          </a:prstGeom>
          <a:ln w="3175">
            <a:solidFill>
              <a:schemeClr val="accent3"/>
            </a:solidFill>
          </a:ln>
        </p:spPr>
        <p:txBody>
          <a:bodyPr/>
          <a:lstStyle/>
          <a:p>
            <a:endParaRPr lang="de-AT"/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2A376F9A-24AE-B0E0-62FD-8E0CD7322A1C}"/>
              </a:ext>
            </a:extLst>
          </p:cNvPr>
          <p:cNvSpPr/>
          <p:nvPr userDrawn="1"/>
        </p:nvSpPr>
        <p:spPr>
          <a:xfrm rot="16200000">
            <a:off x="7983049" y="-4026392"/>
            <a:ext cx="365126" cy="80527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EE800DFD-19A2-1FC4-3ED8-B45FF85FE8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2" y="577878"/>
            <a:ext cx="4185178" cy="980633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86218CF-7490-F28D-F025-43AEAE5EB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A0B947-F507-1B6F-4C88-27D536D3AB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000" y="598772"/>
            <a:ext cx="6936991" cy="86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06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ABEC13F-F1FC-A28A-F7D0-E6F8FAE1C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40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DE601D-BC85-66CC-157D-A04DD8958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F61C3FC-DF98-23D7-0131-D8AA23950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100"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2A665A70-7701-D09C-5252-B13B645AD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100"/>
            </a:lvl1pPr>
          </a:lstStyle>
          <a:p>
            <a:fld id="{5355FB0E-4B63-47FD-937C-4B994ACB8B58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33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3" r:id="rId5"/>
    <p:sldLayoutId id="2147483661" r:id="rId6"/>
    <p:sldLayoutId id="2147483664" r:id="rId7"/>
    <p:sldLayoutId id="2147483652" r:id="rId8"/>
    <p:sldLayoutId id="214748366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65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D74D060-8B6C-D8E3-9491-895C5FB257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Agiles Arbeiten</a:t>
            </a:r>
            <a:endParaRPr lang="de-AT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B705BA2E-6552-240B-1FF6-CB0586E5E9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AT" dirty="0"/>
              <a:t>Vorstellung des agilen Modells</a:t>
            </a:r>
          </a:p>
        </p:txBody>
      </p:sp>
      <p:pic>
        <p:nvPicPr>
          <p:cNvPr id="7" name="Bildplatzhalter 6" descr="Ein Bild, das Text, Person, computer, Tisch enthält.&#10;&#10;Automatisch generierte Beschreibung">
            <a:extLst>
              <a:ext uri="{FF2B5EF4-FFF2-40B4-BE49-F238E27FC236}">
                <a16:creationId xmlns:a16="http://schemas.microsoft.com/office/drawing/2014/main" id="{598C2F92-707B-9AAA-840E-C15CDDE8F3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4" r="10236"/>
          <a:stretch/>
        </p:blipFill>
        <p:spPr>
          <a:xfrm>
            <a:off x="7174100" y="189000"/>
            <a:ext cx="6480000" cy="6480000"/>
          </a:xfrm>
        </p:spPr>
      </p:pic>
    </p:spTree>
    <p:extLst>
      <p:ext uri="{BB962C8B-B14F-4D97-AF65-F5344CB8AC3E}">
        <p14:creationId xmlns:p14="http://schemas.microsoft.com/office/powerpoint/2010/main" val="95575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platzhalter 16" descr="Ein Bild, das Fenster, Person, drinnen enthält.&#10;&#10;Automatisch generierte Beschreibung">
            <a:extLst>
              <a:ext uri="{FF2B5EF4-FFF2-40B4-BE49-F238E27FC236}">
                <a16:creationId xmlns:a16="http://schemas.microsoft.com/office/drawing/2014/main" id="{3212A89F-7A97-7A59-8A51-C39424F696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7" r="22487"/>
          <a:stretch>
            <a:fillRect/>
          </a:stretch>
        </p:blipFill>
        <p:spPr/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DED63E-017F-3646-CD0F-090BFD2B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F2E787-AECC-2C7B-ED38-79092FAA8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808" y="1622379"/>
            <a:ext cx="6043245" cy="829652"/>
          </a:xfrm>
        </p:spPr>
        <p:txBody>
          <a:bodyPr>
            <a:normAutofit/>
          </a:bodyPr>
          <a:lstStyle/>
          <a:p>
            <a:r>
              <a:rPr lang="de-DE" sz="2400" dirty="0"/>
              <a:t>Ausgangssituation und Agiles Manifest</a:t>
            </a:r>
            <a:endParaRPr lang="de-AT" sz="24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63BB00D-086A-92D9-B203-99EAB163A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296F736-E638-6E58-5177-4344CB17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</a:t>
            </a:fld>
            <a:endParaRPr lang="de-AT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15563D6-E2A4-1F96-A6CC-9C0D2CCC748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34808" y="2309648"/>
            <a:ext cx="6043245" cy="829652"/>
          </a:xfrm>
        </p:spPr>
        <p:txBody>
          <a:bodyPr>
            <a:normAutofit/>
          </a:bodyPr>
          <a:lstStyle/>
          <a:p>
            <a:r>
              <a:rPr lang="de-DE" sz="2400" dirty="0"/>
              <a:t>Generelles Vorgehen und Rollen</a:t>
            </a:r>
            <a:endParaRPr lang="de-AT" sz="2400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2FC402B4-6D53-3F26-DFD6-D2F4984E665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23088" y="3734333"/>
            <a:ext cx="4859372" cy="435146"/>
          </a:xfrm>
        </p:spPr>
        <p:txBody>
          <a:bodyPr>
            <a:normAutofit/>
          </a:bodyPr>
          <a:lstStyle/>
          <a:p>
            <a:r>
              <a:rPr lang="de-DE" sz="2000" dirty="0" err="1"/>
              <a:t>Estimation</a:t>
            </a:r>
            <a:r>
              <a:rPr lang="de-DE" sz="2000" dirty="0"/>
              <a:t> und Festpreis</a:t>
            </a:r>
            <a:endParaRPr lang="de-AT" sz="2000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736FC31B-3F38-E33E-789B-4755FC6BF34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003452" y="4545661"/>
            <a:ext cx="4859372" cy="435146"/>
          </a:xfrm>
        </p:spPr>
        <p:txBody>
          <a:bodyPr>
            <a:normAutofit/>
          </a:bodyPr>
          <a:lstStyle/>
          <a:p>
            <a:r>
              <a:rPr lang="de-DE" sz="2000" dirty="0"/>
              <a:t>Impediments und Burn Down Chat</a:t>
            </a:r>
            <a:endParaRPr lang="de-AT" sz="2000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88D35F1-A351-E122-B366-F09952168785}"/>
              </a:ext>
            </a:extLst>
          </p:cNvPr>
          <p:cNvSpPr/>
          <p:nvPr/>
        </p:nvSpPr>
        <p:spPr>
          <a:xfrm>
            <a:off x="5093963" y="2411706"/>
            <a:ext cx="612000" cy="612000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/>
              <a:t>02</a:t>
            </a:r>
            <a:endParaRPr lang="de-AT" sz="1600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B82A56C-370E-4A58-CF23-62822C7E77C2}"/>
              </a:ext>
            </a:extLst>
          </p:cNvPr>
          <p:cNvSpPr/>
          <p:nvPr/>
        </p:nvSpPr>
        <p:spPr>
          <a:xfrm>
            <a:off x="5093963" y="3069604"/>
            <a:ext cx="612000" cy="612000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/>
              <a:t>03</a:t>
            </a:r>
            <a:endParaRPr lang="de-AT" sz="1600" dirty="0"/>
          </a:p>
        </p:txBody>
      </p:sp>
      <p:sp>
        <p:nvSpPr>
          <p:cNvPr id="16" name="Inhaltsplatzhalter 8">
            <a:extLst>
              <a:ext uri="{FF2B5EF4-FFF2-40B4-BE49-F238E27FC236}">
                <a16:creationId xmlns:a16="http://schemas.microsoft.com/office/drawing/2014/main" id="{C189AC64-2280-BDF8-2704-4A760EDDF165}"/>
              </a:ext>
            </a:extLst>
          </p:cNvPr>
          <p:cNvSpPr txBox="1">
            <a:spLocks/>
          </p:cNvSpPr>
          <p:nvPr/>
        </p:nvSpPr>
        <p:spPr>
          <a:xfrm>
            <a:off x="6003452" y="4137857"/>
            <a:ext cx="4859372" cy="435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Daily </a:t>
            </a:r>
            <a:r>
              <a:rPr lang="de-DE" sz="2000" dirty="0" err="1"/>
              <a:t>Standup</a:t>
            </a:r>
            <a:r>
              <a:rPr lang="de-DE" sz="2000" dirty="0"/>
              <a:t> und Taskboard</a:t>
            </a:r>
            <a:endParaRPr lang="de-AT" sz="2000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350300F-C7DB-3665-8557-2F2E3A18A17B}"/>
              </a:ext>
            </a:extLst>
          </p:cNvPr>
          <p:cNvSpPr/>
          <p:nvPr/>
        </p:nvSpPr>
        <p:spPr>
          <a:xfrm>
            <a:off x="5114093" y="1754588"/>
            <a:ext cx="612000" cy="61200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/>
              <a:t>01</a:t>
            </a:r>
            <a:endParaRPr lang="de-AT" sz="1600" dirty="0"/>
          </a:p>
        </p:txBody>
      </p:sp>
      <p:sp>
        <p:nvSpPr>
          <p:cNvPr id="19" name="Inhaltsplatzhalter 7">
            <a:extLst>
              <a:ext uri="{FF2B5EF4-FFF2-40B4-BE49-F238E27FC236}">
                <a16:creationId xmlns:a16="http://schemas.microsoft.com/office/drawing/2014/main" id="{D6E9E76E-03D4-A545-C49C-E6D581B9B1C3}"/>
              </a:ext>
            </a:extLst>
          </p:cNvPr>
          <p:cNvSpPr txBox="1">
            <a:spLocks/>
          </p:cNvSpPr>
          <p:nvPr/>
        </p:nvSpPr>
        <p:spPr>
          <a:xfrm>
            <a:off x="5944778" y="2595422"/>
            <a:ext cx="6043245" cy="82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400" dirty="0"/>
          </a:p>
        </p:txBody>
      </p:sp>
      <p:sp>
        <p:nvSpPr>
          <p:cNvPr id="6" name="Inhaltsplatzhalter 8">
            <a:extLst>
              <a:ext uri="{FF2B5EF4-FFF2-40B4-BE49-F238E27FC236}">
                <a16:creationId xmlns:a16="http://schemas.microsoft.com/office/drawing/2014/main" id="{84DB729F-D11E-81E7-6B01-2134ABA856EF}"/>
              </a:ext>
            </a:extLst>
          </p:cNvPr>
          <p:cNvSpPr txBox="1">
            <a:spLocks/>
          </p:cNvSpPr>
          <p:nvPr/>
        </p:nvSpPr>
        <p:spPr>
          <a:xfrm>
            <a:off x="6003452" y="4963439"/>
            <a:ext cx="4859372" cy="435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Review und Retrospektive</a:t>
            </a:r>
            <a:endParaRPr lang="de-AT" sz="2000" dirty="0"/>
          </a:p>
        </p:txBody>
      </p:sp>
      <p:sp>
        <p:nvSpPr>
          <p:cNvPr id="20" name="Inhaltsplatzhalter 6">
            <a:extLst>
              <a:ext uri="{FF2B5EF4-FFF2-40B4-BE49-F238E27FC236}">
                <a16:creationId xmlns:a16="http://schemas.microsoft.com/office/drawing/2014/main" id="{3741BAAC-0CE0-CEB0-5F73-71184093B9F4}"/>
              </a:ext>
            </a:extLst>
          </p:cNvPr>
          <p:cNvSpPr txBox="1">
            <a:spLocks/>
          </p:cNvSpPr>
          <p:nvPr/>
        </p:nvSpPr>
        <p:spPr>
          <a:xfrm>
            <a:off x="5934075" y="3042558"/>
            <a:ext cx="6043245" cy="82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/>
              <a:t>Der </a:t>
            </a:r>
            <a:r>
              <a:rPr lang="de-DE" sz="2400" dirty="0" err="1"/>
              <a:t>Scrum</a:t>
            </a:r>
            <a:r>
              <a:rPr lang="de-DE" sz="2400" dirty="0"/>
              <a:t> Prozess</a:t>
            </a:r>
            <a:endParaRPr lang="de-AT" sz="2400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BF70479-1F24-B7C3-DBE0-BED047C34905}"/>
              </a:ext>
            </a:extLst>
          </p:cNvPr>
          <p:cNvSpPr/>
          <p:nvPr/>
        </p:nvSpPr>
        <p:spPr>
          <a:xfrm>
            <a:off x="5654649" y="3836625"/>
            <a:ext cx="239081" cy="244829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600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8BDCEBF-B2EC-6F6C-E5D1-803B94AB9F28}"/>
              </a:ext>
            </a:extLst>
          </p:cNvPr>
          <p:cNvSpPr/>
          <p:nvPr/>
        </p:nvSpPr>
        <p:spPr>
          <a:xfrm>
            <a:off x="5654649" y="4233015"/>
            <a:ext cx="239081" cy="244829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600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C00D667-0BA7-982C-567A-68898B483123}"/>
              </a:ext>
            </a:extLst>
          </p:cNvPr>
          <p:cNvSpPr/>
          <p:nvPr/>
        </p:nvSpPr>
        <p:spPr>
          <a:xfrm>
            <a:off x="5654649" y="4629405"/>
            <a:ext cx="239081" cy="244829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600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A6C9007-FED0-A222-3431-94F609994745}"/>
              </a:ext>
            </a:extLst>
          </p:cNvPr>
          <p:cNvSpPr/>
          <p:nvPr/>
        </p:nvSpPr>
        <p:spPr>
          <a:xfrm>
            <a:off x="5654649" y="5025795"/>
            <a:ext cx="239081" cy="244829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600" dirty="0"/>
          </a:p>
        </p:txBody>
      </p:sp>
    </p:spTree>
    <p:extLst>
      <p:ext uri="{BB962C8B-B14F-4D97-AF65-F5344CB8AC3E}">
        <p14:creationId xmlns:p14="http://schemas.microsoft.com/office/powerpoint/2010/main" val="95432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feil: Fünfeck 9">
            <a:extLst>
              <a:ext uri="{FF2B5EF4-FFF2-40B4-BE49-F238E27FC236}">
                <a16:creationId xmlns:a16="http://schemas.microsoft.com/office/drawing/2014/main" id="{D20375B3-3598-19E6-D160-97CB749068D4}"/>
              </a:ext>
            </a:extLst>
          </p:cNvPr>
          <p:cNvSpPr/>
          <p:nvPr/>
        </p:nvSpPr>
        <p:spPr>
          <a:xfrm>
            <a:off x="-154215" y="0"/>
            <a:ext cx="5107215" cy="8519886"/>
          </a:xfrm>
          <a:prstGeom prst="homePlate">
            <a:avLst>
              <a:gd name="adj" fmla="val 20444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2C8CFA-167D-8F29-FFCC-24FD5A7B8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215909"/>
            <a:ext cx="7124700" cy="1325563"/>
          </a:xfrm>
        </p:spPr>
        <p:txBody>
          <a:bodyPr/>
          <a:lstStyle/>
          <a:p>
            <a:pPr>
              <a:tabLst>
                <a:tab pos="4397375" algn="l"/>
              </a:tabLst>
            </a:pPr>
            <a:r>
              <a:rPr lang="de-DE" dirty="0"/>
              <a:t>Ausgangssituation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3D7013-26D1-3BA3-9B63-F31FDF378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090" y="1485904"/>
            <a:ext cx="6784520" cy="4926015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de-DE" dirty="0"/>
              <a:t>Verschiedene Menschen haben…</a:t>
            </a:r>
          </a:p>
          <a:p>
            <a:pPr marL="0" indent="0">
              <a:spcAft>
                <a:spcPts val="600"/>
              </a:spcAft>
              <a:buNone/>
            </a:pPr>
            <a:endParaRPr lang="de-DE" sz="100" dirty="0"/>
          </a:p>
          <a:p>
            <a:pPr marL="0" indent="0">
              <a:spcAft>
                <a:spcPts val="600"/>
              </a:spcAft>
              <a:buNone/>
            </a:pPr>
            <a:endParaRPr lang="de-DE" sz="100" dirty="0"/>
          </a:p>
          <a:p>
            <a:pPr marL="0" indent="0">
              <a:spcAft>
                <a:spcPts val="600"/>
              </a:spcAft>
              <a:buNone/>
            </a:pPr>
            <a:endParaRPr lang="de-DE" sz="100" dirty="0"/>
          </a:p>
          <a:p>
            <a:pPr marL="0" indent="0">
              <a:spcAft>
                <a:spcPts val="600"/>
              </a:spcAft>
              <a:buNone/>
            </a:pPr>
            <a:r>
              <a:rPr lang="de-DE" sz="2400" dirty="0"/>
              <a:t>…unterschiedliche Ansichten bzgl. Prozessen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2400" dirty="0"/>
              <a:t>…unterschiedliche Wissensstände bzgl. Methoden/Techniken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2400" dirty="0"/>
              <a:t>…unterschiedliche Ansichten bzgl. Digitalisierung und KI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sz="2400" dirty="0"/>
              <a:t>…unterschiedliche Wissensstände bzgl. Projektmanagement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4B2930-0CFB-5599-5A8B-3A7A0ABB1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0B5BE1-7C46-1553-3BA0-C96D04C2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  <p:graphicFrame>
        <p:nvGraphicFramePr>
          <p:cNvPr id="14" name="Diagramm 13">
            <a:extLst>
              <a:ext uri="{FF2B5EF4-FFF2-40B4-BE49-F238E27FC236}">
                <a16:creationId xmlns:a16="http://schemas.microsoft.com/office/drawing/2014/main" id="{67E7B6E0-F4BF-2078-0E4F-6C592BECA6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0098431"/>
              </p:ext>
            </p:extLst>
          </p:nvPr>
        </p:nvGraphicFramePr>
        <p:xfrm>
          <a:off x="-275771" y="136526"/>
          <a:ext cx="5584371" cy="6042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4544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feil: Fünfeck 9">
            <a:extLst>
              <a:ext uri="{FF2B5EF4-FFF2-40B4-BE49-F238E27FC236}">
                <a16:creationId xmlns:a16="http://schemas.microsoft.com/office/drawing/2014/main" id="{D20375B3-3598-19E6-D160-97CB749068D4}"/>
              </a:ext>
            </a:extLst>
          </p:cNvPr>
          <p:cNvSpPr/>
          <p:nvPr/>
        </p:nvSpPr>
        <p:spPr>
          <a:xfrm>
            <a:off x="-154215" y="-1509486"/>
            <a:ext cx="5107215" cy="8367486"/>
          </a:xfrm>
          <a:prstGeom prst="homePlate">
            <a:avLst>
              <a:gd name="adj" fmla="val 20444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3D7013-26D1-3BA3-9B63-F31FDF378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090" y="1878483"/>
            <a:ext cx="6784520" cy="404898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de-DE" dirty="0"/>
              <a:t>Diese Unterschiede können wir für uns Nutzen!!!</a:t>
            </a:r>
          </a:p>
          <a:p>
            <a:pPr marL="0" indent="0">
              <a:spcAft>
                <a:spcPts val="600"/>
              </a:spcAft>
              <a:buNone/>
            </a:pPr>
            <a:endParaRPr lang="de-DE" dirty="0"/>
          </a:p>
          <a:p>
            <a:pPr marL="0" indent="0">
              <a:spcAft>
                <a:spcPts val="600"/>
              </a:spcAft>
              <a:buNone/>
            </a:pPr>
            <a:r>
              <a:rPr lang="de-DE" sz="2000" dirty="0"/>
              <a:t>Und dabei können wir auch noch</a:t>
            </a:r>
          </a:p>
          <a:p>
            <a:pPr>
              <a:spcAft>
                <a:spcPts val="600"/>
              </a:spcAft>
            </a:pPr>
            <a:r>
              <a:rPr lang="de-DE" sz="2000" dirty="0"/>
              <a:t>Das Miteinander durch die Einführung neuer Methoden fördern</a:t>
            </a:r>
          </a:p>
          <a:p>
            <a:pPr>
              <a:spcAft>
                <a:spcPts val="600"/>
              </a:spcAft>
            </a:pPr>
            <a:r>
              <a:rPr lang="de-DE" sz="2000" dirty="0"/>
              <a:t>unterschiedliche Wissensstände ausgleichen</a:t>
            </a:r>
          </a:p>
          <a:p>
            <a:pPr>
              <a:spcAft>
                <a:spcPts val="600"/>
              </a:spcAft>
            </a:pPr>
            <a:r>
              <a:rPr lang="de-DE" sz="2000" dirty="0"/>
              <a:t>Nachhaltig veränderungsfähig sein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4B2930-0CFB-5599-5A8B-3A7A0ABB1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0B5BE1-7C46-1553-3BA0-C96D04C2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AEAC04A9-A0ED-F660-063D-E10B8BAA92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9526234"/>
              </p:ext>
            </p:extLst>
          </p:nvPr>
        </p:nvGraphicFramePr>
        <p:xfrm>
          <a:off x="-275771" y="136526"/>
          <a:ext cx="5584371" cy="6042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Ellipse 5">
            <a:extLst>
              <a:ext uri="{FF2B5EF4-FFF2-40B4-BE49-F238E27FC236}">
                <a16:creationId xmlns:a16="http://schemas.microsoft.com/office/drawing/2014/main" id="{27AC2704-0386-2EB4-3173-801FAC70EFA3}"/>
              </a:ext>
            </a:extLst>
          </p:cNvPr>
          <p:cNvSpPr/>
          <p:nvPr/>
        </p:nvSpPr>
        <p:spPr>
          <a:xfrm>
            <a:off x="239392" y="1173399"/>
            <a:ext cx="4320000" cy="432000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9999A499-8D05-58AF-C65F-C73F5F23ED29}"/>
              </a:ext>
            </a:extLst>
          </p:cNvPr>
          <p:cNvSpPr txBox="1">
            <a:spLocks/>
          </p:cNvSpPr>
          <p:nvPr/>
        </p:nvSpPr>
        <p:spPr>
          <a:xfrm>
            <a:off x="4953000" y="215909"/>
            <a:ext cx="7124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Ausgangssituation</a:t>
            </a:r>
          </a:p>
        </p:txBody>
      </p:sp>
    </p:spTree>
    <p:extLst>
      <p:ext uri="{BB962C8B-B14F-4D97-AF65-F5344CB8AC3E}">
        <p14:creationId xmlns:p14="http://schemas.microsoft.com/office/powerpoint/2010/main" val="978693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 descr="Wegweiser Silhouette">
            <a:extLst>
              <a:ext uri="{FF2B5EF4-FFF2-40B4-BE49-F238E27FC236}">
                <a16:creationId xmlns:a16="http://schemas.microsoft.com/office/drawing/2014/main" id="{DBEFB8E6-2EB6-8226-64D1-D636FAF6D5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34272" y="3624445"/>
            <a:ext cx="3533505" cy="3533505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816FBC5-C13C-6A8C-1581-9FCB13A3C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B28CBCD-52F5-F9C3-020A-C628040BD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4AEB0A9F-4450-4CD6-CC12-8799C098CBD4}"/>
              </a:ext>
            </a:extLst>
          </p:cNvPr>
          <p:cNvSpPr/>
          <p:nvPr/>
        </p:nvSpPr>
        <p:spPr>
          <a:xfrm>
            <a:off x="838200" y="1525130"/>
            <a:ext cx="4505121" cy="993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+mj-lt"/>
              </a:rPr>
              <a:t>Individuen und Interaktionen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C7EDAE3B-C18E-C7DB-FE67-87726A02AEFB}"/>
              </a:ext>
            </a:extLst>
          </p:cNvPr>
          <p:cNvSpPr/>
          <p:nvPr/>
        </p:nvSpPr>
        <p:spPr>
          <a:xfrm>
            <a:off x="7068160" y="1633516"/>
            <a:ext cx="3259576" cy="885217"/>
          </a:xfrm>
          <a:prstGeom prst="roundRect">
            <a:avLst/>
          </a:prstGeom>
          <a:solidFill>
            <a:srgbClr val="FFFFFF">
              <a:alpha val="72941"/>
            </a:srgbClr>
          </a:solidFill>
          <a:ln>
            <a:solidFill>
              <a:srgbClr val="B64A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64A1D"/>
                </a:solidFill>
              </a:rPr>
              <a:t>sind wichtiger als Prozesse und Werkzeuge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6D0BDFEF-9120-60D7-2FD4-C71A61930B3C}"/>
              </a:ext>
            </a:extLst>
          </p:cNvPr>
          <p:cNvSpPr/>
          <p:nvPr/>
        </p:nvSpPr>
        <p:spPr>
          <a:xfrm>
            <a:off x="838200" y="2611386"/>
            <a:ext cx="4505121" cy="993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+mj-lt"/>
              </a:rPr>
              <a:t>Funktionierendes Produkt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E3074AE0-8DFB-3093-D999-941588C72832}"/>
              </a:ext>
            </a:extLst>
          </p:cNvPr>
          <p:cNvSpPr/>
          <p:nvPr/>
        </p:nvSpPr>
        <p:spPr>
          <a:xfrm>
            <a:off x="7068160" y="2719772"/>
            <a:ext cx="3259576" cy="885217"/>
          </a:xfrm>
          <a:prstGeom prst="roundRect">
            <a:avLst/>
          </a:prstGeom>
          <a:solidFill>
            <a:srgbClr val="FFFFFF">
              <a:alpha val="72941"/>
            </a:srgbClr>
          </a:solidFill>
          <a:ln>
            <a:solidFill>
              <a:srgbClr val="B64A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64A1D"/>
                </a:solidFill>
              </a:rPr>
              <a:t>Ist wichtiger als umfassende Dokumentation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CF6266EF-5595-92CD-0185-2D7E2950149D}"/>
              </a:ext>
            </a:extLst>
          </p:cNvPr>
          <p:cNvSpPr/>
          <p:nvPr/>
        </p:nvSpPr>
        <p:spPr>
          <a:xfrm>
            <a:off x="838200" y="3703066"/>
            <a:ext cx="4505121" cy="993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+mj-lt"/>
              </a:rPr>
              <a:t>Zusammenarbeit mit Kund*innen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1B4A4E7E-42B4-BA6F-FA14-655A3E03411E}"/>
              </a:ext>
            </a:extLst>
          </p:cNvPr>
          <p:cNvSpPr/>
          <p:nvPr/>
        </p:nvSpPr>
        <p:spPr>
          <a:xfrm>
            <a:off x="7068160" y="3811452"/>
            <a:ext cx="3259576" cy="885217"/>
          </a:xfrm>
          <a:prstGeom prst="roundRect">
            <a:avLst/>
          </a:prstGeom>
          <a:solidFill>
            <a:srgbClr val="FFFFFF">
              <a:alpha val="72941"/>
            </a:srgbClr>
          </a:solidFill>
          <a:ln>
            <a:solidFill>
              <a:srgbClr val="B64A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64A1D"/>
                </a:solidFill>
              </a:rPr>
              <a:t>Ist wichtiger als Vertragsverhandlungen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83FBD27A-E112-2907-2C85-A78581533729}"/>
              </a:ext>
            </a:extLst>
          </p:cNvPr>
          <p:cNvSpPr/>
          <p:nvPr/>
        </p:nvSpPr>
        <p:spPr>
          <a:xfrm>
            <a:off x="838200" y="4855224"/>
            <a:ext cx="4505121" cy="993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+mj-lt"/>
              </a:rPr>
              <a:t>Reagieren auf Veränderung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33FED46F-3BD1-BE67-09B8-4E4D22CA2F10}"/>
              </a:ext>
            </a:extLst>
          </p:cNvPr>
          <p:cNvSpPr/>
          <p:nvPr/>
        </p:nvSpPr>
        <p:spPr>
          <a:xfrm>
            <a:off x="7068160" y="4963610"/>
            <a:ext cx="3259576" cy="885217"/>
          </a:xfrm>
          <a:prstGeom prst="roundRect">
            <a:avLst/>
          </a:prstGeom>
          <a:solidFill>
            <a:srgbClr val="FFFFFF">
              <a:alpha val="72941"/>
            </a:srgbClr>
          </a:solidFill>
          <a:ln>
            <a:solidFill>
              <a:srgbClr val="B64A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64A1D"/>
                </a:solidFill>
              </a:rPr>
              <a:t>Ist wichtiger als das Befolgen eines Plans 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92A34B9D-3612-A1A3-4F99-D78EB068A6A5}"/>
              </a:ext>
            </a:extLst>
          </p:cNvPr>
          <p:cNvSpPr txBox="1">
            <a:spLocks/>
          </p:cNvSpPr>
          <p:nvPr/>
        </p:nvSpPr>
        <p:spPr>
          <a:xfrm>
            <a:off x="468549" y="207433"/>
            <a:ext cx="7124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Das Agile Manifest</a:t>
            </a:r>
          </a:p>
        </p:txBody>
      </p:sp>
      <p:pic>
        <p:nvPicPr>
          <p:cNvPr id="21" name="Grafik 20" descr="Pfeil: Gerade Silhouette">
            <a:extLst>
              <a:ext uri="{FF2B5EF4-FFF2-40B4-BE49-F238E27FC236}">
                <a16:creationId xmlns:a16="http://schemas.microsoft.com/office/drawing/2014/main" id="{71D1213A-1234-045C-D18C-623835A13F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096000" y="1669184"/>
            <a:ext cx="914400" cy="914400"/>
          </a:xfrm>
          <a:prstGeom prst="rect">
            <a:avLst/>
          </a:prstGeom>
        </p:spPr>
      </p:pic>
      <p:sp>
        <p:nvSpPr>
          <p:cNvPr id="23" name="Grafik 21" descr="Pfeil: Gerade mit einfarbiger Füllung">
            <a:extLst>
              <a:ext uri="{FF2B5EF4-FFF2-40B4-BE49-F238E27FC236}">
                <a16:creationId xmlns:a16="http://schemas.microsoft.com/office/drawing/2014/main" id="{E0E36767-73A6-CB73-A2D7-D2636F6D297B}"/>
              </a:ext>
            </a:extLst>
          </p:cNvPr>
          <p:cNvSpPr/>
          <p:nvPr/>
        </p:nvSpPr>
        <p:spPr>
          <a:xfrm>
            <a:off x="5483091" y="1709394"/>
            <a:ext cx="1111517" cy="633162"/>
          </a:xfrm>
          <a:custGeom>
            <a:avLst/>
            <a:gdLst>
              <a:gd name="connsiteX0" fmla="*/ 397391 w 1456979"/>
              <a:gd name="connsiteY0" fmla="*/ 198673 h 794691"/>
              <a:gd name="connsiteX1" fmla="*/ 397391 w 1456979"/>
              <a:gd name="connsiteY1" fmla="*/ 0 h 794691"/>
              <a:gd name="connsiteX2" fmla="*/ 46 w 1456979"/>
              <a:gd name="connsiteY2" fmla="*/ 397346 h 794691"/>
              <a:gd name="connsiteX3" fmla="*/ 397391 w 1456979"/>
              <a:gd name="connsiteY3" fmla="*/ 794691 h 794691"/>
              <a:gd name="connsiteX4" fmla="*/ 397391 w 1456979"/>
              <a:gd name="connsiteY4" fmla="*/ 596018 h 794691"/>
              <a:gd name="connsiteX5" fmla="*/ 1456979 w 1456979"/>
              <a:gd name="connsiteY5" fmla="*/ 397346 h 794691"/>
              <a:gd name="connsiteX6" fmla="*/ 397391 w 1456979"/>
              <a:gd name="connsiteY6" fmla="*/ 198673 h 79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6979" h="794691">
                <a:moveTo>
                  <a:pt x="397391" y="198673"/>
                </a:moveTo>
                <a:lnTo>
                  <a:pt x="397391" y="0"/>
                </a:lnTo>
                <a:lnTo>
                  <a:pt x="46" y="397346"/>
                </a:lnTo>
                <a:cubicBezTo>
                  <a:pt x="-4921" y="397346"/>
                  <a:pt x="397391" y="794691"/>
                  <a:pt x="397391" y="794691"/>
                </a:cubicBezTo>
                <a:lnTo>
                  <a:pt x="397391" y="596018"/>
                </a:lnTo>
                <a:lnTo>
                  <a:pt x="1456979" y="397346"/>
                </a:lnTo>
                <a:lnTo>
                  <a:pt x="397391" y="198673"/>
                </a:lnTo>
                <a:close/>
              </a:path>
            </a:pathLst>
          </a:custGeom>
          <a:gradFill>
            <a:gsLst>
              <a:gs pos="100000">
                <a:srgbClr val="B64A1D"/>
              </a:gs>
              <a:gs pos="0">
                <a:srgbClr val="F38B3B"/>
              </a:gs>
            </a:gsLst>
            <a:lin ang="0" scaled="1"/>
          </a:gradFill>
          <a:ln w="1647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4" name="Grafik 23" descr="Pfeil: Gerade Silhouette">
            <a:extLst>
              <a:ext uri="{FF2B5EF4-FFF2-40B4-BE49-F238E27FC236}">
                <a16:creationId xmlns:a16="http://schemas.microsoft.com/office/drawing/2014/main" id="{80B456A3-6ED9-B73D-5CA1-B1B2DEE42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096000" y="2719772"/>
            <a:ext cx="914400" cy="914400"/>
          </a:xfrm>
          <a:prstGeom prst="rect">
            <a:avLst/>
          </a:prstGeom>
        </p:spPr>
      </p:pic>
      <p:sp>
        <p:nvSpPr>
          <p:cNvPr id="25" name="Grafik 21" descr="Pfeil: Gerade mit einfarbiger Füllung">
            <a:extLst>
              <a:ext uri="{FF2B5EF4-FFF2-40B4-BE49-F238E27FC236}">
                <a16:creationId xmlns:a16="http://schemas.microsoft.com/office/drawing/2014/main" id="{D8FDE717-D40E-B8CF-6C00-BB616EBB8A0F}"/>
              </a:ext>
            </a:extLst>
          </p:cNvPr>
          <p:cNvSpPr/>
          <p:nvPr/>
        </p:nvSpPr>
        <p:spPr>
          <a:xfrm>
            <a:off x="5483091" y="2759982"/>
            <a:ext cx="1111517" cy="633162"/>
          </a:xfrm>
          <a:custGeom>
            <a:avLst/>
            <a:gdLst>
              <a:gd name="connsiteX0" fmla="*/ 397391 w 1456979"/>
              <a:gd name="connsiteY0" fmla="*/ 198673 h 794691"/>
              <a:gd name="connsiteX1" fmla="*/ 397391 w 1456979"/>
              <a:gd name="connsiteY1" fmla="*/ 0 h 794691"/>
              <a:gd name="connsiteX2" fmla="*/ 46 w 1456979"/>
              <a:gd name="connsiteY2" fmla="*/ 397346 h 794691"/>
              <a:gd name="connsiteX3" fmla="*/ 397391 w 1456979"/>
              <a:gd name="connsiteY3" fmla="*/ 794691 h 794691"/>
              <a:gd name="connsiteX4" fmla="*/ 397391 w 1456979"/>
              <a:gd name="connsiteY4" fmla="*/ 596018 h 794691"/>
              <a:gd name="connsiteX5" fmla="*/ 1456979 w 1456979"/>
              <a:gd name="connsiteY5" fmla="*/ 397346 h 794691"/>
              <a:gd name="connsiteX6" fmla="*/ 397391 w 1456979"/>
              <a:gd name="connsiteY6" fmla="*/ 198673 h 79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6979" h="794691">
                <a:moveTo>
                  <a:pt x="397391" y="198673"/>
                </a:moveTo>
                <a:lnTo>
                  <a:pt x="397391" y="0"/>
                </a:lnTo>
                <a:lnTo>
                  <a:pt x="46" y="397346"/>
                </a:lnTo>
                <a:cubicBezTo>
                  <a:pt x="-4921" y="397346"/>
                  <a:pt x="397391" y="794691"/>
                  <a:pt x="397391" y="794691"/>
                </a:cubicBezTo>
                <a:lnTo>
                  <a:pt x="397391" y="596018"/>
                </a:lnTo>
                <a:lnTo>
                  <a:pt x="1456979" y="397346"/>
                </a:lnTo>
                <a:lnTo>
                  <a:pt x="397391" y="198673"/>
                </a:lnTo>
                <a:close/>
              </a:path>
            </a:pathLst>
          </a:custGeom>
          <a:gradFill>
            <a:gsLst>
              <a:gs pos="100000">
                <a:srgbClr val="B64A1D"/>
              </a:gs>
              <a:gs pos="0">
                <a:srgbClr val="F38B3B"/>
              </a:gs>
            </a:gsLst>
            <a:lin ang="0" scaled="1"/>
          </a:gradFill>
          <a:ln w="1647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6" name="Grafik 25" descr="Pfeil: Gerade Silhouette">
            <a:extLst>
              <a:ext uri="{FF2B5EF4-FFF2-40B4-BE49-F238E27FC236}">
                <a16:creationId xmlns:a16="http://schemas.microsoft.com/office/drawing/2014/main" id="{F18C8406-C4E2-99DD-D716-0133614B59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096000" y="3831720"/>
            <a:ext cx="914400" cy="914400"/>
          </a:xfrm>
          <a:prstGeom prst="rect">
            <a:avLst/>
          </a:prstGeom>
        </p:spPr>
      </p:pic>
      <p:sp>
        <p:nvSpPr>
          <p:cNvPr id="27" name="Grafik 21" descr="Pfeil: Gerade mit einfarbiger Füllung">
            <a:extLst>
              <a:ext uri="{FF2B5EF4-FFF2-40B4-BE49-F238E27FC236}">
                <a16:creationId xmlns:a16="http://schemas.microsoft.com/office/drawing/2014/main" id="{1413DE93-B923-865D-5B0A-F896C6FA0233}"/>
              </a:ext>
            </a:extLst>
          </p:cNvPr>
          <p:cNvSpPr/>
          <p:nvPr/>
        </p:nvSpPr>
        <p:spPr>
          <a:xfrm>
            <a:off x="5483091" y="3871930"/>
            <a:ext cx="1111517" cy="633162"/>
          </a:xfrm>
          <a:custGeom>
            <a:avLst/>
            <a:gdLst>
              <a:gd name="connsiteX0" fmla="*/ 397391 w 1456979"/>
              <a:gd name="connsiteY0" fmla="*/ 198673 h 794691"/>
              <a:gd name="connsiteX1" fmla="*/ 397391 w 1456979"/>
              <a:gd name="connsiteY1" fmla="*/ 0 h 794691"/>
              <a:gd name="connsiteX2" fmla="*/ 46 w 1456979"/>
              <a:gd name="connsiteY2" fmla="*/ 397346 h 794691"/>
              <a:gd name="connsiteX3" fmla="*/ 397391 w 1456979"/>
              <a:gd name="connsiteY3" fmla="*/ 794691 h 794691"/>
              <a:gd name="connsiteX4" fmla="*/ 397391 w 1456979"/>
              <a:gd name="connsiteY4" fmla="*/ 596018 h 794691"/>
              <a:gd name="connsiteX5" fmla="*/ 1456979 w 1456979"/>
              <a:gd name="connsiteY5" fmla="*/ 397346 h 794691"/>
              <a:gd name="connsiteX6" fmla="*/ 397391 w 1456979"/>
              <a:gd name="connsiteY6" fmla="*/ 198673 h 79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6979" h="794691">
                <a:moveTo>
                  <a:pt x="397391" y="198673"/>
                </a:moveTo>
                <a:lnTo>
                  <a:pt x="397391" y="0"/>
                </a:lnTo>
                <a:lnTo>
                  <a:pt x="46" y="397346"/>
                </a:lnTo>
                <a:cubicBezTo>
                  <a:pt x="-4921" y="397346"/>
                  <a:pt x="397391" y="794691"/>
                  <a:pt x="397391" y="794691"/>
                </a:cubicBezTo>
                <a:lnTo>
                  <a:pt x="397391" y="596018"/>
                </a:lnTo>
                <a:lnTo>
                  <a:pt x="1456979" y="397346"/>
                </a:lnTo>
                <a:lnTo>
                  <a:pt x="397391" y="198673"/>
                </a:lnTo>
                <a:close/>
              </a:path>
            </a:pathLst>
          </a:custGeom>
          <a:gradFill>
            <a:gsLst>
              <a:gs pos="100000">
                <a:srgbClr val="B64A1D"/>
              </a:gs>
              <a:gs pos="0">
                <a:srgbClr val="F38B3B"/>
              </a:gs>
            </a:gsLst>
            <a:lin ang="0" scaled="1"/>
          </a:gradFill>
          <a:ln w="1647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8" name="Grafik 27" descr="Pfeil: Gerade Silhouette">
            <a:extLst>
              <a:ext uri="{FF2B5EF4-FFF2-40B4-BE49-F238E27FC236}">
                <a16:creationId xmlns:a16="http://schemas.microsoft.com/office/drawing/2014/main" id="{C13B5778-1185-5D7A-CCDC-C2CA3C357C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095999" y="4978699"/>
            <a:ext cx="914400" cy="914400"/>
          </a:xfrm>
          <a:prstGeom prst="rect">
            <a:avLst/>
          </a:prstGeom>
        </p:spPr>
      </p:pic>
      <p:sp>
        <p:nvSpPr>
          <p:cNvPr id="29" name="Grafik 21" descr="Pfeil: Gerade mit einfarbiger Füllung">
            <a:extLst>
              <a:ext uri="{FF2B5EF4-FFF2-40B4-BE49-F238E27FC236}">
                <a16:creationId xmlns:a16="http://schemas.microsoft.com/office/drawing/2014/main" id="{60A4AD56-A930-4CA7-3EA8-6093453863AC}"/>
              </a:ext>
            </a:extLst>
          </p:cNvPr>
          <p:cNvSpPr/>
          <p:nvPr/>
        </p:nvSpPr>
        <p:spPr>
          <a:xfrm>
            <a:off x="5483090" y="5018909"/>
            <a:ext cx="1111517" cy="633162"/>
          </a:xfrm>
          <a:custGeom>
            <a:avLst/>
            <a:gdLst>
              <a:gd name="connsiteX0" fmla="*/ 397391 w 1456979"/>
              <a:gd name="connsiteY0" fmla="*/ 198673 h 794691"/>
              <a:gd name="connsiteX1" fmla="*/ 397391 w 1456979"/>
              <a:gd name="connsiteY1" fmla="*/ 0 h 794691"/>
              <a:gd name="connsiteX2" fmla="*/ 46 w 1456979"/>
              <a:gd name="connsiteY2" fmla="*/ 397346 h 794691"/>
              <a:gd name="connsiteX3" fmla="*/ 397391 w 1456979"/>
              <a:gd name="connsiteY3" fmla="*/ 794691 h 794691"/>
              <a:gd name="connsiteX4" fmla="*/ 397391 w 1456979"/>
              <a:gd name="connsiteY4" fmla="*/ 596018 h 794691"/>
              <a:gd name="connsiteX5" fmla="*/ 1456979 w 1456979"/>
              <a:gd name="connsiteY5" fmla="*/ 397346 h 794691"/>
              <a:gd name="connsiteX6" fmla="*/ 397391 w 1456979"/>
              <a:gd name="connsiteY6" fmla="*/ 198673 h 79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6979" h="794691">
                <a:moveTo>
                  <a:pt x="397391" y="198673"/>
                </a:moveTo>
                <a:lnTo>
                  <a:pt x="397391" y="0"/>
                </a:lnTo>
                <a:lnTo>
                  <a:pt x="46" y="397346"/>
                </a:lnTo>
                <a:cubicBezTo>
                  <a:pt x="-4921" y="397346"/>
                  <a:pt x="397391" y="794691"/>
                  <a:pt x="397391" y="794691"/>
                </a:cubicBezTo>
                <a:lnTo>
                  <a:pt x="397391" y="596018"/>
                </a:lnTo>
                <a:lnTo>
                  <a:pt x="1456979" y="397346"/>
                </a:lnTo>
                <a:lnTo>
                  <a:pt x="397391" y="198673"/>
                </a:lnTo>
                <a:close/>
              </a:path>
            </a:pathLst>
          </a:custGeom>
          <a:gradFill>
            <a:gsLst>
              <a:gs pos="100000">
                <a:srgbClr val="B64A1D"/>
              </a:gs>
              <a:gs pos="0">
                <a:srgbClr val="F38B3B"/>
              </a:gs>
            </a:gsLst>
            <a:lin ang="0" scaled="1"/>
          </a:gradFill>
          <a:ln w="1647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8892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1F757428-3884-617D-BF5F-CCC3E19F9D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67" b="7767"/>
          <a:stretch/>
        </p:blipFill>
        <p:spPr/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E96F9F7-025A-D287-AD50-604FD9DFC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>
                <a:solidFill>
                  <a:schemeClr val="bg1"/>
                </a:solidFill>
              </a:rPr>
              <a:t>6</a:t>
            </a:fld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D5CA6FE-D0C8-2FA6-D5CE-A13060D2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968" y="2800928"/>
            <a:ext cx="8578064" cy="1299177"/>
          </a:xfrm>
          <a:prstGeom prst="roundRect">
            <a:avLst>
              <a:gd name="adj" fmla="val 50000"/>
            </a:avLst>
          </a:prstGeom>
          <a:solidFill>
            <a:schemeClr val="bg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de-DE" sz="3600" dirty="0"/>
              <a:t>Generelles Vorgehen &amp; Rollen</a:t>
            </a:r>
            <a:endParaRPr lang="de-AT" sz="3600" dirty="0">
              <a:solidFill>
                <a:schemeClr val="accent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0D30ED-695D-D04C-7DDA-CBB847C1B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chemeClr val="bg1"/>
                </a:solidFill>
              </a:rPr>
              <a:t>Demografieberatung Digi+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240AE1B0-D763-0994-9F07-5A41D7BB69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86" y="320822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7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hteck: abgerundete Ecken 57">
            <a:extLst>
              <a:ext uri="{FF2B5EF4-FFF2-40B4-BE49-F238E27FC236}">
                <a16:creationId xmlns:a16="http://schemas.microsoft.com/office/drawing/2014/main" id="{00D8072C-CA38-BF4C-2244-ECA1F257588A}"/>
              </a:ext>
            </a:extLst>
          </p:cNvPr>
          <p:cNvSpPr/>
          <p:nvPr/>
        </p:nvSpPr>
        <p:spPr>
          <a:xfrm>
            <a:off x="3899191" y="3909255"/>
            <a:ext cx="3318037" cy="806065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Selbstorganisiertes Team: Committet auf Aufgaben</a:t>
            </a:r>
            <a:endParaRPr lang="de-AT" dirty="0"/>
          </a:p>
        </p:txBody>
      </p:sp>
      <p:sp>
        <p:nvSpPr>
          <p:cNvPr id="57" name="Rechteck: abgerundete Ecken 56">
            <a:extLst>
              <a:ext uri="{FF2B5EF4-FFF2-40B4-BE49-F238E27FC236}">
                <a16:creationId xmlns:a16="http://schemas.microsoft.com/office/drawing/2014/main" id="{B9E15693-3FBE-629A-1B60-B8236CD9006A}"/>
              </a:ext>
            </a:extLst>
          </p:cNvPr>
          <p:cNvSpPr/>
          <p:nvPr/>
        </p:nvSpPr>
        <p:spPr>
          <a:xfrm>
            <a:off x="759820" y="3735472"/>
            <a:ext cx="2273728" cy="1331790"/>
          </a:xfrm>
          <a:prstGeom prst="roundRect">
            <a:avLst>
              <a:gd name="adj" fmla="val 38004"/>
            </a:avLst>
          </a:prstGeom>
          <a:solidFill>
            <a:schemeClr val="bg1"/>
          </a:solidFill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923C77-4CC4-10D4-519C-B9B27F40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7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F3B18B0-D1B5-6C9E-2531-F7C088BC7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pic>
        <p:nvPicPr>
          <p:cNvPr id="2" name="Bildplatzhalter 9" descr="Ein Bild, das Kleidung, Menschliches Gesicht, Person, Im Haus enthält.&#10;&#10;Automatisch generierte Beschreibung">
            <a:extLst>
              <a:ext uri="{FF2B5EF4-FFF2-40B4-BE49-F238E27FC236}">
                <a16:creationId xmlns:a16="http://schemas.microsoft.com/office/drawing/2014/main" id="{ABA7E3D8-00DE-E88E-8C7B-E359E703A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2" r="4662"/>
          <a:stretch>
            <a:fillRect/>
          </a:stretch>
        </p:blipFill>
        <p:spPr>
          <a:xfrm>
            <a:off x="7937500" y="1046947"/>
            <a:ext cx="3871912" cy="5205657"/>
          </a:xfrm>
          <a:prstGeom prst="roundRect">
            <a:avLst>
              <a:gd name="adj" fmla="val 26597"/>
            </a:avLst>
          </a:prstGeom>
        </p:spPr>
      </p:pic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B3D9ACE-F609-9630-DC1C-562945DA177E}"/>
              </a:ext>
            </a:extLst>
          </p:cNvPr>
          <p:cNvGrpSpPr/>
          <p:nvPr/>
        </p:nvGrpSpPr>
        <p:grpSpPr>
          <a:xfrm>
            <a:off x="3116540" y="707057"/>
            <a:ext cx="1151395" cy="2210098"/>
            <a:chOff x="2770031" y="707057"/>
            <a:chExt cx="1151395" cy="2210098"/>
          </a:xfrm>
          <a:solidFill>
            <a:schemeClr val="bg1"/>
          </a:solidFill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1D1A2A4E-705B-1400-3F16-1E62490FB88A}"/>
                </a:ext>
              </a:extLst>
            </p:cNvPr>
            <p:cNvSpPr/>
            <p:nvPr/>
          </p:nvSpPr>
          <p:spPr>
            <a:xfrm>
              <a:off x="2783602" y="2467136"/>
              <a:ext cx="1137824" cy="450019"/>
            </a:xfrm>
            <a:prstGeom prst="round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>
                  <a:solidFill>
                    <a:schemeClr val="tx1"/>
                  </a:solidFill>
                </a:rPr>
                <a:t>Sprint 4</a:t>
              </a: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7098A50-BB6E-BDCC-0F4C-6A764CFF4A1F}"/>
                </a:ext>
              </a:extLst>
            </p:cNvPr>
            <p:cNvSpPr/>
            <p:nvPr/>
          </p:nvSpPr>
          <p:spPr>
            <a:xfrm>
              <a:off x="2770031" y="1873648"/>
              <a:ext cx="1137824" cy="450019"/>
            </a:xfrm>
            <a:prstGeom prst="round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>
                  <a:solidFill>
                    <a:schemeClr val="tx1"/>
                  </a:solidFill>
                </a:rPr>
                <a:t>Sprint 3</a:t>
              </a: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9D00C824-8FC4-5503-6D68-BA33A99FBAB6}"/>
                </a:ext>
              </a:extLst>
            </p:cNvPr>
            <p:cNvSpPr/>
            <p:nvPr/>
          </p:nvSpPr>
          <p:spPr>
            <a:xfrm>
              <a:off x="2770032" y="1292594"/>
              <a:ext cx="1137824" cy="450019"/>
            </a:xfrm>
            <a:prstGeom prst="round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>
                  <a:solidFill>
                    <a:schemeClr val="tx1"/>
                  </a:solidFill>
                </a:rPr>
                <a:t>Sprint 2</a:t>
              </a:r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102D417B-BF07-3359-B78F-672CB2897A99}"/>
                </a:ext>
              </a:extLst>
            </p:cNvPr>
            <p:cNvSpPr/>
            <p:nvPr/>
          </p:nvSpPr>
          <p:spPr>
            <a:xfrm>
              <a:off x="2783602" y="707057"/>
              <a:ext cx="1137824" cy="450019"/>
            </a:xfrm>
            <a:prstGeom prst="round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>
                  <a:solidFill>
                    <a:schemeClr val="tx1"/>
                  </a:solidFill>
                </a:rPr>
                <a:t>Sprint 1</a:t>
              </a:r>
            </a:p>
          </p:txBody>
        </p:sp>
      </p:grpSp>
      <p:sp>
        <p:nvSpPr>
          <p:cNvPr id="28" name="Rechteck: abgerundete Ecken 27">
            <a:extLst>
              <a:ext uri="{FF2B5EF4-FFF2-40B4-BE49-F238E27FC236}">
                <a16:creationId xmlns:a16="http://schemas.microsoft.com/office/drawing/2014/main" id="{7418E37B-A1CA-A830-A269-64BADABB7249}"/>
              </a:ext>
            </a:extLst>
          </p:cNvPr>
          <p:cNvSpPr/>
          <p:nvPr/>
        </p:nvSpPr>
        <p:spPr>
          <a:xfrm>
            <a:off x="5242240" y="700421"/>
            <a:ext cx="1831274" cy="459399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Teil-Ergebnis 1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A7C466B-C44D-2B1C-EB8A-8A3AB4047456}"/>
              </a:ext>
            </a:extLst>
          </p:cNvPr>
          <p:cNvSpPr txBox="1"/>
          <p:nvPr/>
        </p:nvSpPr>
        <p:spPr>
          <a:xfrm>
            <a:off x="2716609" y="3110168"/>
            <a:ext cx="4746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Iterationen sind in sich abgeschlossen und in Time-Box und ergeben ein „</a:t>
            </a:r>
            <a:r>
              <a:rPr lang="de-DE" sz="1400" dirty="0" err="1">
                <a:solidFill>
                  <a:schemeClr val="bg1"/>
                </a:solidFill>
              </a:rPr>
              <a:t>product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increment</a:t>
            </a:r>
            <a:r>
              <a:rPr lang="de-DE" sz="1400" dirty="0">
                <a:solidFill>
                  <a:schemeClr val="bg1"/>
                </a:solidFill>
              </a:rPr>
              <a:t>“</a:t>
            </a:r>
            <a:endParaRPr lang="de-AT" sz="1400" dirty="0">
              <a:solidFill>
                <a:schemeClr val="bg1"/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94E3088-48B2-D452-C236-5F714F797AF9}"/>
              </a:ext>
            </a:extLst>
          </p:cNvPr>
          <p:cNvSpPr txBox="1"/>
          <p:nvPr/>
        </p:nvSpPr>
        <p:spPr>
          <a:xfrm>
            <a:off x="767397" y="3985868"/>
            <a:ext cx="2242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>
                <a:solidFill>
                  <a:srgbClr val="F5A952"/>
                </a:solidFill>
              </a:rPr>
              <a:t>Verantwortung</a:t>
            </a:r>
          </a:p>
          <a:p>
            <a:pPr algn="ctr"/>
            <a:r>
              <a:rPr lang="de-DE" sz="1600" dirty="0">
                <a:solidFill>
                  <a:srgbClr val="F5A952"/>
                </a:solidFill>
              </a:rPr>
              <a:t>von </a:t>
            </a:r>
            <a:r>
              <a:rPr lang="de-DE" sz="1600" b="1" dirty="0" err="1">
                <a:solidFill>
                  <a:srgbClr val="F5A952"/>
                </a:solidFill>
                <a:latin typeface="+mj-lt"/>
              </a:rPr>
              <a:t>Projectmanager</a:t>
            </a:r>
            <a:endParaRPr lang="de-AT" sz="1600" b="1" dirty="0">
              <a:solidFill>
                <a:srgbClr val="F5A952"/>
              </a:solidFill>
              <a:latin typeface="+mj-lt"/>
            </a:endParaRPr>
          </a:p>
        </p:txBody>
      </p: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B8088057-0377-F1FF-86D1-4CDAA13352A8}"/>
              </a:ext>
            </a:extLst>
          </p:cNvPr>
          <p:cNvSpPr/>
          <p:nvPr/>
        </p:nvSpPr>
        <p:spPr>
          <a:xfrm>
            <a:off x="5231866" y="1287903"/>
            <a:ext cx="1831274" cy="459399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Teil-Ergebnis 2</a:t>
            </a:r>
          </a:p>
        </p:txBody>
      </p:sp>
      <p:sp>
        <p:nvSpPr>
          <p:cNvPr id="35" name="Rechteck: abgerundete Ecken 34">
            <a:extLst>
              <a:ext uri="{FF2B5EF4-FFF2-40B4-BE49-F238E27FC236}">
                <a16:creationId xmlns:a16="http://schemas.microsoft.com/office/drawing/2014/main" id="{A0C6ADA5-B7AE-7987-C066-32E5A9C5E421}"/>
              </a:ext>
            </a:extLst>
          </p:cNvPr>
          <p:cNvSpPr/>
          <p:nvPr/>
        </p:nvSpPr>
        <p:spPr>
          <a:xfrm>
            <a:off x="5242240" y="1864268"/>
            <a:ext cx="1831274" cy="459399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Teil-Ergebnis 3</a:t>
            </a:r>
          </a:p>
        </p:txBody>
      </p:sp>
      <p:sp>
        <p:nvSpPr>
          <p:cNvPr id="38" name="Rechteck: abgerundete Ecken 37">
            <a:extLst>
              <a:ext uri="{FF2B5EF4-FFF2-40B4-BE49-F238E27FC236}">
                <a16:creationId xmlns:a16="http://schemas.microsoft.com/office/drawing/2014/main" id="{A7BF4CCF-0E18-B206-F933-31A71F60A368}"/>
              </a:ext>
            </a:extLst>
          </p:cNvPr>
          <p:cNvSpPr/>
          <p:nvPr/>
        </p:nvSpPr>
        <p:spPr>
          <a:xfrm>
            <a:off x="5252614" y="2461529"/>
            <a:ext cx="1831274" cy="459399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Teil-Ergebnis 4</a:t>
            </a:r>
          </a:p>
        </p:txBody>
      </p:sp>
      <p:cxnSp>
        <p:nvCxnSpPr>
          <p:cNvPr id="43" name="Verbinder: gewinkelt 42">
            <a:extLst>
              <a:ext uri="{FF2B5EF4-FFF2-40B4-BE49-F238E27FC236}">
                <a16:creationId xmlns:a16="http://schemas.microsoft.com/office/drawing/2014/main" id="{5330F92F-1073-BD46-F391-F26356CD1B23}"/>
              </a:ext>
            </a:extLst>
          </p:cNvPr>
          <p:cNvCxnSpPr>
            <a:cxnSpLocks/>
            <a:stCxn id="18" idx="3"/>
            <a:endCxn id="24" idx="1"/>
          </p:cNvCxnSpPr>
          <p:nvPr/>
        </p:nvCxnSpPr>
        <p:spPr>
          <a:xfrm flipV="1">
            <a:off x="2158482" y="932067"/>
            <a:ext cx="971629" cy="872588"/>
          </a:xfrm>
          <a:prstGeom prst="bentConnector3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Verbinder: gewinkelt 43">
            <a:extLst>
              <a:ext uri="{FF2B5EF4-FFF2-40B4-BE49-F238E27FC236}">
                <a16:creationId xmlns:a16="http://schemas.microsoft.com/office/drawing/2014/main" id="{FB9C27F4-25C1-9267-8146-5587BD845F13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2164549" y="1517604"/>
            <a:ext cx="951992" cy="275681"/>
          </a:xfrm>
          <a:prstGeom prst="bentConnector3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Verbinder: gewinkelt 49">
            <a:extLst>
              <a:ext uri="{FF2B5EF4-FFF2-40B4-BE49-F238E27FC236}">
                <a16:creationId xmlns:a16="http://schemas.microsoft.com/office/drawing/2014/main" id="{11BE0BAC-EE7B-E7D4-1BC4-5EBACF2A39F1}"/>
              </a:ext>
            </a:extLst>
          </p:cNvPr>
          <p:cNvCxnSpPr>
            <a:cxnSpLocks/>
            <a:stCxn id="18" idx="3"/>
            <a:endCxn id="27" idx="1"/>
          </p:cNvCxnSpPr>
          <p:nvPr/>
        </p:nvCxnSpPr>
        <p:spPr>
          <a:xfrm>
            <a:off x="2158482" y="1804655"/>
            <a:ext cx="971629" cy="887491"/>
          </a:xfrm>
          <a:prstGeom prst="bentConnector3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id="{5DD22B00-2401-F119-6BD2-717A37FE3344}"/>
              </a:ext>
            </a:extLst>
          </p:cNvPr>
          <p:cNvCxnSpPr>
            <a:stCxn id="24" idx="3"/>
            <a:endCxn id="28" idx="1"/>
          </p:cNvCxnSpPr>
          <p:nvPr/>
        </p:nvCxnSpPr>
        <p:spPr>
          <a:xfrm flipV="1">
            <a:off x="4267935" y="930121"/>
            <a:ext cx="974305" cy="1946"/>
          </a:xfrm>
          <a:prstGeom prst="straightConnector1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5A5D18BF-69BE-F8BC-C6F2-E09E92F7360C}"/>
              </a:ext>
            </a:extLst>
          </p:cNvPr>
          <p:cNvCxnSpPr/>
          <p:nvPr/>
        </p:nvCxnSpPr>
        <p:spPr>
          <a:xfrm flipV="1">
            <a:off x="4257560" y="1515656"/>
            <a:ext cx="974305" cy="1946"/>
          </a:xfrm>
          <a:prstGeom prst="straightConnector1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A2CC4A24-6E63-65CA-FEBD-106597507050}"/>
              </a:ext>
            </a:extLst>
          </p:cNvPr>
          <p:cNvCxnSpPr/>
          <p:nvPr/>
        </p:nvCxnSpPr>
        <p:spPr>
          <a:xfrm flipV="1">
            <a:off x="4266499" y="2092994"/>
            <a:ext cx="974305" cy="1946"/>
          </a:xfrm>
          <a:prstGeom prst="straightConnector1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29971D52-93D1-7210-1245-75B3F26E4986}"/>
              </a:ext>
            </a:extLst>
          </p:cNvPr>
          <p:cNvCxnSpPr/>
          <p:nvPr/>
        </p:nvCxnSpPr>
        <p:spPr>
          <a:xfrm flipV="1">
            <a:off x="4278309" y="2678529"/>
            <a:ext cx="974305" cy="1946"/>
          </a:xfrm>
          <a:prstGeom prst="straightConnector1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>
            <a:extLst>
              <a:ext uri="{FF2B5EF4-FFF2-40B4-BE49-F238E27FC236}">
                <a16:creationId xmlns:a16="http://schemas.microsoft.com/office/drawing/2014/main" id="{73515DFA-6CA7-3905-FCD6-EE58051A646F}"/>
              </a:ext>
            </a:extLst>
          </p:cNvPr>
          <p:cNvCxnSpPr>
            <a:cxnSpLocks/>
          </p:cNvCxnSpPr>
          <p:nvPr/>
        </p:nvCxnSpPr>
        <p:spPr>
          <a:xfrm>
            <a:off x="3017899" y="4309462"/>
            <a:ext cx="881293" cy="2826"/>
          </a:xfrm>
          <a:prstGeom prst="straightConnector1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hteck: abgerundete Ecken 65">
            <a:extLst>
              <a:ext uri="{FF2B5EF4-FFF2-40B4-BE49-F238E27FC236}">
                <a16:creationId xmlns:a16="http://schemas.microsoft.com/office/drawing/2014/main" id="{08B06DFF-CFAF-7E01-50D1-8753E8C4FC1F}"/>
              </a:ext>
            </a:extLst>
          </p:cNvPr>
          <p:cNvSpPr/>
          <p:nvPr/>
        </p:nvSpPr>
        <p:spPr>
          <a:xfrm>
            <a:off x="3642483" y="4961216"/>
            <a:ext cx="1462164" cy="459399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Taskboard</a:t>
            </a:r>
          </a:p>
        </p:txBody>
      </p: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3C2C8198-ECBB-DCD6-91F4-5ED58C670D7C}"/>
              </a:ext>
            </a:extLst>
          </p:cNvPr>
          <p:cNvGrpSpPr/>
          <p:nvPr/>
        </p:nvGrpSpPr>
        <p:grpSpPr>
          <a:xfrm>
            <a:off x="5828427" y="4943817"/>
            <a:ext cx="1831274" cy="459399"/>
            <a:chOff x="5202992" y="702366"/>
            <a:chExt cx="1831274" cy="459399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69" name="Rechteck: abgerundete Ecken 68">
              <a:extLst>
                <a:ext uri="{FF2B5EF4-FFF2-40B4-BE49-F238E27FC236}">
                  <a16:creationId xmlns:a16="http://schemas.microsoft.com/office/drawing/2014/main" id="{9E09F48D-3838-2BF7-61D0-51DCE150F854}"/>
                </a:ext>
              </a:extLst>
            </p:cNvPr>
            <p:cNvSpPr/>
            <p:nvPr/>
          </p:nvSpPr>
          <p:spPr>
            <a:xfrm>
              <a:off x="5202992" y="702366"/>
              <a:ext cx="1831274" cy="4593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2D65FFE8-6150-2C23-9219-8B96CBB5FDB4}"/>
                </a:ext>
              </a:extLst>
            </p:cNvPr>
            <p:cNvSpPr txBox="1"/>
            <p:nvPr/>
          </p:nvSpPr>
          <p:spPr>
            <a:xfrm>
              <a:off x="5318192" y="739170"/>
              <a:ext cx="1621623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600" dirty="0"/>
                <a:t>Retrospektiven</a:t>
              </a:r>
              <a:endParaRPr lang="de-AT" sz="1600" dirty="0"/>
            </a:p>
          </p:txBody>
        </p:sp>
      </p:grpSp>
      <p:sp>
        <p:nvSpPr>
          <p:cNvPr id="71" name="Textfeld 70">
            <a:extLst>
              <a:ext uri="{FF2B5EF4-FFF2-40B4-BE49-F238E27FC236}">
                <a16:creationId xmlns:a16="http://schemas.microsoft.com/office/drawing/2014/main" id="{DFCEBD70-7531-613F-2082-2AE4A711B2C9}"/>
              </a:ext>
            </a:extLst>
          </p:cNvPr>
          <p:cNvSpPr txBox="1"/>
          <p:nvPr/>
        </p:nvSpPr>
        <p:spPr>
          <a:xfrm>
            <a:off x="3151452" y="5391203"/>
            <a:ext cx="2225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Visualisierung des Fertigstellungsgrades</a:t>
            </a:r>
            <a:endParaRPr lang="de-AT" sz="1400" dirty="0">
              <a:solidFill>
                <a:schemeClr val="bg1"/>
              </a:solidFill>
            </a:endParaRP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57426DC8-F40F-A91D-F9B5-01E4C6D5353D}"/>
              </a:ext>
            </a:extLst>
          </p:cNvPr>
          <p:cNvSpPr txBox="1"/>
          <p:nvPr/>
        </p:nvSpPr>
        <p:spPr>
          <a:xfrm>
            <a:off x="5482555" y="5368289"/>
            <a:ext cx="2225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Optimierung von Team und Prozess</a:t>
            </a:r>
            <a:endParaRPr lang="de-AT" sz="1400" dirty="0">
              <a:solidFill>
                <a:schemeClr val="bg1"/>
              </a:solidFill>
            </a:endParaRPr>
          </a:p>
        </p:txBody>
      </p:sp>
      <p:cxnSp>
        <p:nvCxnSpPr>
          <p:cNvPr id="78" name="Verbinder: gewinkelt 77">
            <a:extLst>
              <a:ext uri="{FF2B5EF4-FFF2-40B4-BE49-F238E27FC236}">
                <a16:creationId xmlns:a16="http://schemas.microsoft.com/office/drawing/2014/main" id="{D49BC714-EF09-8528-6A46-8DBA7BA04E96}"/>
              </a:ext>
            </a:extLst>
          </p:cNvPr>
          <p:cNvCxnSpPr>
            <a:cxnSpLocks/>
          </p:cNvCxnSpPr>
          <p:nvPr/>
        </p:nvCxnSpPr>
        <p:spPr>
          <a:xfrm rot="5400000">
            <a:off x="5117340" y="4702025"/>
            <a:ext cx="458198" cy="483585"/>
          </a:xfrm>
          <a:prstGeom prst="bentConnector2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Verbinder: gewinkelt 78">
            <a:extLst>
              <a:ext uri="{FF2B5EF4-FFF2-40B4-BE49-F238E27FC236}">
                <a16:creationId xmlns:a16="http://schemas.microsoft.com/office/drawing/2014/main" id="{A9842A6B-46FE-E688-8760-3D2775370E91}"/>
              </a:ext>
            </a:extLst>
          </p:cNvPr>
          <p:cNvCxnSpPr>
            <a:cxnSpLocks/>
            <a:stCxn id="58" idx="2"/>
            <a:endCxn id="69" idx="1"/>
          </p:cNvCxnSpPr>
          <p:nvPr/>
        </p:nvCxnSpPr>
        <p:spPr>
          <a:xfrm rot="16200000" flipH="1">
            <a:off x="5464220" y="4809309"/>
            <a:ext cx="458197" cy="270217"/>
          </a:xfrm>
          <a:prstGeom prst="bentConnector2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C0035D12-996A-2990-7DF0-016FB7209D93}"/>
              </a:ext>
            </a:extLst>
          </p:cNvPr>
          <p:cNvSpPr/>
          <p:nvPr/>
        </p:nvSpPr>
        <p:spPr>
          <a:xfrm>
            <a:off x="751114" y="1504784"/>
            <a:ext cx="1407368" cy="599742"/>
          </a:xfrm>
          <a:prstGeom prst="roundRect">
            <a:avLst>
              <a:gd name="adj" fmla="val 38004"/>
            </a:avLst>
          </a:prstGeom>
          <a:solidFill>
            <a:schemeClr val="bg1"/>
          </a:solidFill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rgbClr val="F5A952"/>
                </a:solidFill>
                <a:latin typeface="+mj-lt"/>
              </a:rPr>
              <a:t>Projekt</a:t>
            </a:r>
          </a:p>
        </p:txBody>
      </p:sp>
      <p:cxnSp>
        <p:nvCxnSpPr>
          <p:cNvPr id="22" name="Verbinder: gewinkelt 21">
            <a:extLst>
              <a:ext uri="{FF2B5EF4-FFF2-40B4-BE49-F238E27FC236}">
                <a16:creationId xmlns:a16="http://schemas.microsoft.com/office/drawing/2014/main" id="{A566A297-CF45-7737-1208-E518466C4B5F}"/>
              </a:ext>
            </a:extLst>
          </p:cNvPr>
          <p:cNvCxnSpPr>
            <a:cxnSpLocks/>
            <a:stCxn id="18" idx="3"/>
            <a:endCxn id="26" idx="1"/>
          </p:cNvCxnSpPr>
          <p:nvPr/>
        </p:nvCxnSpPr>
        <p:spPr>
          <a:xfrm>
            <a:off x="2158482" y="1804655"/>
            <a:ext cx="958058" cy="294003"/>
          </a:xfrm>
          <a:prstGeom prst="bentConnector3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849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11" descr="Ein Bild, das Person, Kleidung, Menschliches Gesicht, Lächeln enthält.&#10;&#10;Automatisch generierte Beschreibung">
            <a:extLst>
              <a:ext uri="{FF2B5EF4-FFF2-40B4-BE49-F238E27FC236}">
                <a16:creationId xmlns:a16="http://schemas.microsoft.com/office/drawing/2014/main" id="{FFB5DA7E-EB3D-07D8-7D2C-F35657030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" r="2925"/>
          <a:stretch>
            <a:fillRect/>
          </a:stretch>
        </p:blipFill>
        <p:spPr>
          <a:xfrm>
            <a:off x="-1600" y="0"/>
            <a:ext cx="5029200" cy="6866025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D48D83DD-101F-E1AB-F9AF-8F914FFF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725" y="1202800"/>
            <a:ext cx="5970971" cy="857642"/>
          </a:xfrm>
        </p:spPr>
        <p:txBody>
          <a:bodyPr>
            <a:normAutofit/>
          </a:bodyPr>
          <a:lstStyle/>
          <a:p>
            <a:r>
              <a:rPr lang="de-DE" sz="2400" dirty="0"/>
              <a:t>Kund*innen-Nutzen durch Agiles Arbeiten</a:t>
            </a:r>
            <a:endParaRPr lang="de-AT" sz="2400" dirty="0">
              <a:solidFill>
                <a:schemeClr val="accent2"/>
              </a:solidFill>
            </a:endParaRP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C94419A-91FC-8C25-78AE-2ADC7C88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0726" y="2127185"/>
            <a:ext cx="6134600" cy="4381564"/>
          </a:xfrm>
        </p:spPr>
        <p:txBody>
          <a:bodyPr>
            <a:normAutofit lnSpcReduction="10000"/>
          </a:bodyPr>
          <a:lstStyle/>
          <a:p>
            <a:pPr marL="342900" indent="-34290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>
                <a:solidFill>
                  <a:schemeClr val="tx1"/>
                </a:solidFill>
              </a:rPr>
              <a:t>Flexibilität: </a:t>
            </a:r>
            <a:r>
              <a:rPr lang="de-DE" sz="1600" dirty="0">
                <a:solidFill>
                  <a:schemeClr val="tx1"/>
                </a:solidFill>
              </a:rPr>
              <a:t>Um-Priorisierung des Backlogs immer möglich</a:t>
            </a:r>
          </a:p>
          <a:p>
            <a:pPr marL="342900" indent="-34290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>
                <a:solidFill>
                  <a:schemeClr val="tx1"/>
                </a:solidFill>
              </a:rPr>
              <a:t>Transparenz: </a:t>
            </a:r>
            <a:r>
              <a:rPr lang="de-DE" sz="1600" dirty="0">
                <a:solidFill>
                  <a:schemeClr val="tx1"/>
                </a:solidFill>
              </a:rPr>
              <a:t>Perfekte Übersicht und Transparenz über den tagesaktuellen Status / Fertigstellungsgrad des Projekts</a:t>
            </a:r>
          </a:p>
          <a:p>
            <a:pPr marL="342900" indent="-34290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/>
              <a:t>Komplexität: </a:t>
            </a:r>
            <a:r>
              <a:rPr lang="de-DE" sz="1600" dirty="0"/>
              <a:t>Wird entwirrt und gemanagt </a:t>
            </a:r>
            <a:r>
              <a:rPr lang="de-DE" sz="1400" dirty="0"/>
              <a:t>(nicht vereinfacht kein KISS)</a:t>
            </a:r>
            <a:endParaRPr lang="de-DE" sz="1400" dirty="0">
              <a:solidFill>
                <a:schemeClr val="tx1"/>
              </a:solidFill>
            </a:endParaRPr>
          </a:p>
          <a:p>
            <a:pPr marL="342900" indent="-34290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/>
              <a:t>Probleme / Missverständnisse: </a:t>
            </a:r>
            <a:r>
              <a:rPr lang="de-DE" sz="1600" dirty="0"/>
              <a:t>Können zeitnah behoben werden</a:t>
            </a:r>
          </a:p>
          <a:p>
            <a:pPr marL="342900" indent="-34290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>
                <a:solidFill>
                  <a:schemeClr val="tx1"/>
                </a:solidFill>
              </a:rPr>
              <a:t>Teil-Ergebni</a:t>
            </a:r>
            <a:r>
              <a:rPr lang="de-DE" sz="1600" b="1" dirty="0"/>
              <a:t>sse:</a:t>
            </a:r>
            <a:r>
              <a:rPr lang="de-DE" sz="1600" dirty="0"/>
              <a:t> Wert schaffen nach jedem Sprint</a:t>
            </a:r>
          </a:p>
          <a:p>
            <a:pPr marL="342900" indent="-34290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>
                <a:solidFill>
                  <a:schemeClr val="tx1"/>
                </a:solidFill>
              </a:rPr>
              <a:t>Steuerung: </a:t>
            </a:r>
            <a:r>
              <a:rPr lang="de-DE" sz="1600" dirty="0">
                <a:solidFill>
                  <a:schemeClr val="tx1"/>
                </a:solidFill>
              </a:rPr>
              <a:t>Zeitnahe Klarheit über den Status: Sind wir noch auf dem richtigen Weg?</a:t>
            </a:r>
          </a:p>
          <a:p>
            <a:pPr marL="342900" indent="-34290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>
                <a:solidFill>
                  <a:schemeClr val="tx1"/>
                </a:solidFill>
              </a:rPr>
              <a:t>Mitarbeit: </a:t>
            </a:r>
            <a:r>
              <a:rPr lang="de-DE" sz="1600" dirty="0">
                <a:solidFill>
                  <a:schemeClr val="tx1"/>
                </a:solidFill>
              </a:rPr>
              <a:t>Rückfragen, Priorisierung, Feedback, Korrekturen</a:t>
            </a:r>
          </a:p>
          <a:p>
            <a:pPr marL="342900" indent="-34290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066157-CBAE-76C0-81A6-287CBC316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938EF7-4BAE-78BA-5894-D8CDECC30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D30C8126-849E-78E7-C890-3317CA352ADD}"/>
              </a:ext>
            </a:extLst>
          </p:cNvPr>
          <p:cNvSpPr txBox="1">
            <a:spLocks/>
          </p:cNvSpPr>
          <p:nvPr/>
        </p:nvSpPr>
        <p:spPr>
          <a:xfrm>
            <a:off x="990600" y="65087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Demografieberatung Digi+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064B29F6-534A-FD4A-0281-F644BAB790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37100" y="1587500"/>
            <a:ext cx="533400" cy="3736975"/>
          </a:xfrm>
          <a:prstGeom prst="roundRect">
            <a:avLst>
              <a:gd name="adj" fmla="val 50000"/>
            </a:avLst>
          </a:prstGeom>
          <a:solidFill>
            <a:srgbClr val="F394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51345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48D83DD-101F-E1AB-F9AF-8F914FFF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725" y="1308683"/>
            <a:ext cx="5970971" cy="664496"/>
          </a:xfrm>
        </p:spPr>
        <p:txBody>
          <a:bodyPr>
            <a:normAutofit/>
          </a:bodyPr>
          <a:lstStyle/>
          <a:p>
            <a:r>
              <a:rPr lang="de-DE" sz="2400" dirty="0"/>
              <a:t>Team-Nutzen durch Agiles Arbeiten</a:t>
            </a:r>
            <a:endParaRPr lang="de-AT" sz="240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C94419A-91FC-8C25-78AE-2ADC7C88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0725" y="2241285"/>
            <a:ext cx="6076849" cy="3999563"/>
          </a:xfrm>
        </p:spPr>
        <p:txBody>
          <a:bodyPr>
            <a:noAutofit/>
          </a:bodyPr>
          <a:lstStyle/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b="1" dirty="0">
                <a:solidFill>
                  <a:schemeClr val="tx1"/>
                </a:solidFill>
              </a:rPr>
              <a:t>Transparenz: </a:t>
            </a:r>
            <a:r>
              <a:rPr lang="de-DE" sz="1400" dirty="0">
                <a:solidFill>
                  <a:schemeClr val="tx1"/>
                </a:solidFill>
              </a:rPr>
              <a:t>Perfekte Übersicht über den tagesaktuellen Status</a:t>
            </a:r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b="1" dirty="0">
                <a:solidFill>
                  <a:schemeClr val="tx1"/>
                </a:solidFill>
              </a:rPr>
              <a:t>Blockaden: </a:t>
            </a:r>
            <a:r>
              <a:rPr lang="de-DE" sz="1400" dirty="0">
                <a:solidFill>
                  <a:schemeClr val="tx1"/>
                </a:solidFill>
              </a:rPr>
              <a:t>Sichtbarmachung von Engpässen, Wartezeiten und Problemen</a:t>
            </a:r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b="1" dirty="0">
                <a:solidFill>
                  <a:schemeClr val="tx1"/>
                </a:solidFill>
              </a:rPr>
              <a:t>Daily: </a:t>
            </a:r>
            <a:r>
              <a:rPr lang="de-DE" sz="1400" dirty="0">
                <a:solidFill>
                  <a:schemeClr val="tx1"/>
                </a:solidFill>
              </a:rPr>
              <a:t>Ständiger kurzer Austausch von Informationen, Wissen und Erfahrungen (Wissensmanagement im daily business)</a:t>
            </a:r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b="1" dirty="0">
                <a:solidFill>
                  <a:schemeClr val="tx1"/>
                </a:solidFill>
              </a:rPr>
              <a:t>Team Commitments und Pull statt Push: </a:t>
            </a:r>
            <a:r>
              <a:rPr lang="de-DE" sz="1400" dirty="0">
                <a:solidFill>
                  <a:schemeClr val="tx1"/>
                </a:solidFill>
              </a:rPr>
              <a:t>Zusammenarbeit auf Augenhöhe im selbstorganisierten und eigenverantwortlichen Team. Team ist im Mittelpunkt – keine Einzelplayer</a:t>
            </a:r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b="1" dirty="0">
                <a:solidFill>
                  <a:schemeClr val="tx1"/>
                </a:solidFill>
              </a:rPr>
              <a:t>Done: </a:t>
            </a:r>
            <a:r>
              <a:rPr lang="de-DE" sz="1400" dirty="0">
                <a:solidFill>
                  <a:schemeClr val="tx1"/>
                </a:solidFill>
              </a:rPr>
              <a:t>Erfolge feiern – Motivation!</a:t>
            </a:r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b="1" dirty="0">
                <a:solidFill>
                  <a:schemeClr val="tx1"/>
                </a:solidFill>
              </a:rPr>
              <a:t>Review: </a:t>
            </a:r>
            <a:r>
              <a:rPr lang="de-DE" sz="1400" dirty="0">
                <a:solidFill>
                  <a:schemeClr val="tx1"/>
                </a:solidFill>
              </a:rPr>
              <a:t>Rückmeldungen </a:t>
            </a:r>
            <a:r>
              <a:rPr lang="de-DE" sz="1400" dirty="0"/>
              <a:t>an PO</a:t>
            </a:r>
            <a:r>
              <a:rPr lang="de-DE" sz="1400" dirty="0">
                <a:solidFill>
                  <a:schemeClr val="tx1"/>
                </a:solidFill>
              </a:rPr>
              <a:t> zeitnah und zyklisch einholen</a:t>
            </a:r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b="1" dirty="0">
                <a:solidFill>
                  <a:schemeClr val="tx1"/>
                </a:solidFill>
              </a:rPr>
              <a:t>Retrospektiven: </a:t>
            </a:r>
            <a:r>
              <a:rPr lang="de-DE" sz="1400" dirty="0">
                <a:solidFill>
                  <a:schemeClr val="tx1"/>
                </a:solidFill>
              </a:rPr>
              <a:t>Sich selbst verbesserndes System </a:t>
            </a:r>
            <a:r>
              <a:rPr lang="de-DE" sz="1200" dirty="0">
                <a:solidFill>
                  <a:schemeClr val="tx1"/>
                </a:solidFill>
              </a:rPr>
              <a:t>(Lessons Learned)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066157-CBAE-76C0-81A6-287CBC316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9</a:t>
            </a:fld>
            <a:endParaRPr lang="de-AT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D30C8126-849E-78E7-C890-3317CA352ADD}"/>
              </a:ext>
            </a:extLst>
          </p:cNvPr>
          <p:cNvSpPr txBox="1">
            <a:spLocks/>
          </p:cNvSpPr>
          <p:nvPr/>
        </p:nvSpPr>
        <p:spPr>
          <a:xfrm>
            <a:off x="990600" y="65087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Demografieberatung Digi+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11" name="Bildplatzhalter 8" descr="Ein Bild, das Kleidung, Person, Menschliches Gesicht, Mann enthält.&#10;&#10;Automatisch generierte Beschreibung">
            <a:extLst>
              <a:ext uri="{FF2B5EF4-FFF2-40B4-BE49-F238E27FC236}">
                <a16:creationId xmlns:a16="http://schemas.microsoft.com/office/drawing/2014/main" id="{FB2CC675-9626-9F6B-67DE-39659C6C2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" b="374"/>
          <a:stretch>
            <a:fillRect/>
          </a:stretch>
        </p:blipFill>
        <p:spPr>
          <a:xfrm>
            <a:off x="0" y="208"/>
            <a:ext cx="5005138" cy="6864041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064B29F6-534A-FD4A-0281-F644BAB790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37100" y="1587500"/>
            <a:ext cx="533400" cy="3736975"/>
          </a:xfrm>
          <a:prstGeom prst="roundRect">
            <a:avLst>
              <a:gd name="adj" fmla="val 50000"/>
            </a:avLst>
          </a:prstGeom>
          <a:solidFill>
            <a:srgbClr val="F394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4849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7" descr="Ein Bild, das Text, Person, computer, Computer enthält.&#10;&#10;Automatisch generierte Beschreibung">
            <a:extLst>
              <a:ext uri="{FF2B5EF4-FFF2-40B4-BE49-F238E27FC236}">
                <a16:creationId xmlns:a16="http://schemas.microsoft.com/office/drawing/2014/main" id="{66DC1CC6-7FC3-3751-F187-680C8D7E8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6" r="25766"/>
          <a:stretch>
            <a:fillRect/>
          </a:stretch>
        </p:blipFill>
        <p:spPr>
          <a:xfrm>
            <a:off x="0" y="0"/>
            <a:ext cx="5029200" cy="6858000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D48D83DD-101F-E1AB-F9AF-8F914FFF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725" y="1232034"/>
            <a:ext cx="5970971" cy="943275"/>
          </a:xfrm>
        </p:spPr>
        <p:txBody>
          <a:bodyPr>
            <a:normAutofit/>
          </a:bodyPr>
          <a:lstStyle/>
          <a:p>
            <a:r>
              <a:rPr lang="de-DE" sz="2400" dirty="0"/>
              <a:t>Management-Nutzen durch agiles Arbeiten</a:t>
            </a:r>
            <a:endParaRPr lang="de-AT" sz="240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C94419A-91FC-8C25-78AE-2ADC7C88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0726" y="2348564"/>
            <a:ext cx="6264604" cy="4007786"/>
          </a:xfrm>
        </p:spPr>
        <p:txBody>
          <a:bodyPr>
            <a:noAutofit/>
          </a:bodyPr>
          <a:lstStyle/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>
                <a:solidFill>
                  <a:schemeClr val="tx1"/>
                </a:solidFill>
              </a:rPr>
              <a:t>Transparenz </a:t>
            </a:r>
            <a:r>
              <a:rPr lang="de-DE" sz="1600" dirty="0">
                <a:solidFill>
                  <a:schemeClr val="tx1"/>
                </a:solidFill>
              </a:rPr>
              <a:t>über den tagesaktuellen Status und  Fertigstellungsgrad</a:t>
            </a:r>
            <a:endParaRPr lang="de-DE" sz="1600" dirty="0"/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>
                <a:solidFill>
                  <a:schemeClr val="tx1"/>
                </a:solidFill>
              </a:rPr>
              <a:t>Sofortige Sichtbarmachung von Problemen. </a:t>
            </a:r>
            <a:r>
              <a:rPr lang="de-DE" sz="1600" dirty="0">
                <a:solidFill>
                  <a:schemeClr val="tx1"/>
                </a:solidFill>
              </a:rPr>
              <a:t>Behebung von Problemen geht vor. </a:t>
            </a:r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/>
              <a:t>Stabile Termin-/</a:t>
            </a:r>
            <a:r>
              <a:rPr lang="de-DE" sz="1600" b="1" dirty="0" err="1"/>
              <a:t>Releaseplanung</a:t>
            </a:r>
            <a:r>
              <a:rPr lang="de-DE" sz="1600" b="1" dirty="0">
                <a:solidFill>
                  <a:schemeClr val="tx1"/>
                </a:solidFill>
              </a:rPr>
              <a:t>: </a:t>
            </a:r>
            <a:r>
              <a:rPr lang="de-DE" sz="1600" dirty="0">
                <a:solidFill>
                  <a:schemeClr val="tx1"/>
                </a:solidFill>
              </a:rPr>
              <a:t>Sprints sind Time-</a:t>
            </a:r>
            <a:r>
              <a:rPr lang="de-DE" sz="1600" dirty="0" err="1">
                <a:solidFill>
                  <a:schemeClr val="tx1"/>
                </a:solidFill>
              </a:rPr>
              <a:t>boxed</a:t>
            </a:r>
            <a:r>
              <a:rPr lang="de-DE" sz="1600" dirty="0">
                <a:solidFill>
                  <a:schemeClr val="tx1"/>
                </a:solidFill>
              </a:rPr>
              <a:t>. Erhöhung der Planungsgenauigkeit</a:t>
            </a:r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/>
              <a:t>Erhöhung der Effizienz und Qualität</a:t>
            </a:r>
            <a:r>
              <a:rPr lang="de-DE" sz="1600" b="1" dirty="0">
                <a:solidFill>
                  <a:schemeClr val="tx1"/>
                </a:solidFill>
              </a:rPr>
              <a:t>: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/>
              <a:t>D</a:t>
            </a:r>
            <a:r>
              <a:rPr lang="de-DE" sz="1600" dirty="0">
                <a:solidFill>
                  <a:schemeClr val="tx1"/>
                </a:solidFill>
              </a:rPr>
              <a:t>urch ein sich stetig verbesserndes System (Retros), Kund*innen-Nähe und durch das Teamdenken statt Rollendenken + Eigenverantwortung</a:t>
            </a:r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/>
              <a:t>Hohe Komplexität </a:t>
            </a:r>
            <a:r>
              <a:rPr lang="de-DE" sz="1600" dirty="0"/>
              <a:t>managen</a:t>
            </a:r>
            <a:endParaRPr lang="de-DE" sz="1600" dirty="0">
              <a:solidFill>
                <a:schemeClr val="tx1"/>
              </a:solidFill>
            </a:endParaRPr>
          </a:p>
          <a:p>
            <a:pPr marL="285743" indent="-285743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600" b="1" dirty="0" err="1"/>
              <a:t>Scrum</a:t>
            </a:r>
            <a:r>
              <a:rPr lang="de-DE" sz="1600" b="1" dirty="0"/>
              <a:t> </a:t>
            </a:r>
            <a:r>
              <a:rPr lang="de-DE" sz="1600" b="1" dirty="0" err="1"/>
              <a:t>of</a:t>
            </a:r>
            <a:r>
              <a:rPr lang="de-DE" sz="1600" b="1" dirty="0"/>
              <a:t> </a:t>
            </a:r>
            <a:r>
              <a:rPr lang="de-DE" sz="1600" b="1" dirty="0" err="1"/>
              <a:t>Scrums</a:t>
            </a:r>
            <a:r>
              <a:rPr lang="de-DE" sz="1600" b="1" dirty="0"/>
              <a:t>: </a:t>
            </a:r>
            <a:r>
              <a:rPr lang="de-DE" sz="1600" dirty="0"/>
              <a:t>Steuerung mehrerer Teams</a:t>
            </a:r>
            <a:endParaRPr lang="de-DE" sz="1600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066157-CBAE-76C0-81A6-287CBC316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10</a:t>
            </a:fld>
            <a:endParaRPr lang="de-AT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D30C8126-849E-78E7-C890-3317CA352ADD}"/>
              </a:ext>
            </a:extLst>
          </p:cNvPr>
          <p:cNvSpPr txBox="1">
            <a:spLocks/>
          </p:cNvSpPr>
          <p:nvPr/>
        </p:nvSpPr>
        <p:spPr>
          <a:xfrm>
            <a:off x="990600" y="65087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Demografieberatung Digi+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064B29F6-534A-FD4A-0281-F644BAB790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37100" y="1587500"/>
            <a:ext cx="533400" cy="3736975"/>
          </a:xfrm>
          <a:prstGeom prst="roundRect">
            <a:avLst>
              <a:gd name="adj" fmla="val 50000"/>
            </a:avLst>
          </a:prstGeom>
          <a:solidFill>
            <a:srgbClr val="F394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5229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33693EBB-6495-0335-4685-BB340832E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17172" y="875892"/>
            <a:ext cx="8965932" cy="597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9498CCB2-F927-48AF-58EF-FDF0DEB05AD5}"/>
              </a:ext>
            </a:extLst>
          </p:cNvPr>
          <p:cNvSpPr/>
          <p:nvPr/>
        </p:nvSpPr>
        <p:spPr>
          <a:xfrm>
            <a:off x="-471341" y="2036190"/>
            <a:ext cx="6358728" cy="533675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6558BFE-8500-6291-6FB3-E92DD0093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11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4BEB6A-6C3D-5543-608B-A2E63FA14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454FF872-FACA-29A5-9A0C-79C02E31FEDF}"/>
              </a:ext>
            </a:extLst>
          </p:cNvPr>
          <p:cNvSpPr txBox="1">
            <a:spLocks/>
          </p:cNvSpPr>
          <p:nvPr/>
        </p:nvSpPr>
        <p:spPr>
          <a:xfrm>
            <a:off x="880983" y="2310613"/>
            <a:ext cx="3654080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chemeClr val="accent1"/>
                </a:solidFill>
              </a:rPr>
              <a:t>Scrum = </a:t>
            </a:r>
            <a:r>
              <a:rPr lang="en-US" sz="2800" dirty="0" err="1">
                <a:solidFill>
                  <a:schemeClr val="accent1"/>
                </a:solidFill>
              </a:rPr>
              <a:t>Gedränge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B3978A6D-4EE7-F651-528B-F1055499368A}"/>
              </a:ext>
            </a:extLst>
          </p:cNvPr>
          <p:cNvSpPr txBox="1">
            <a:spLocks/>
          </p:cNvSpPr>
          <p:nvPr/>
        </p:nvSpPr>
        <p:spPr>
          <a:xfrm>
            <a:off x="173255" y="3499364"/>
            <a:ext cx="5265019" cy="2773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1800" dirty="0"/>
              <a:t>Begriff aus dem American Football</a:t>
            </a:r>
          </a:p>
          <a:p>
            <a:pPr marL="0" indent="0" algn="ctr">
              <a:buNone/>
            </a:pPr>
            <a:r>
              <a:rPr lang="de-DE" sz="1800" b="1" dirty="0"/>
              <a:t>SCRUM Gründer: </a:t>
            </a:r>
          </a:p>
          <a:p>
            <a:pPr marL="0" indent="0" algn="ctr">
              <a:buNone/>
            </a:pPr>
            <a:r>
              <a:rPr lang="de-DE" sz="1800" dirty="0"/>
              <a:t>Ken </a:t>
            </a:r>
            <a:r>
              <a:rPr lang="de-DE" sz="1800" dirty="0" err="1"/>
              <a:t>Schwaber</a:t>
            </a:r>
            <a:r>
              <a:rPr lang="de-DE" sz="1800" dirty="0"/>
              <a:t> und Jeff Sutherland </a:t>
            </a:r>
          </a:p>
          <a:p>
            <a:pPr marL="0" indent="0" algn="ctr">
              <a:buNone/>
            </a:pPr>
            <a:r>
              <a:rPr lang="de-DE" sz="1800" dirty="0"/>
              <a:t>im Jahr 1995</a:t>
            </a:r>
          </a:p>
          <a:p>
            <a:pPr marL="0" indent="0" algn="ctr">
              <a:buNone/>
            </a:pPr>
            <a:r>
              <a:rPr lang="de-DE" sz="1800" dirty="0" err="1"/>
              <a:t>Scrum</a:t>
            </a:r>
            <a:r>
              <a:rPr lang="de-DE" sz="1800" dirty="0"/>
              <a:t> ist ein Vorgehensmodell für Projektmanagement </a:t>
            </a:r>
          </a:p>
          <a:p>
            <a:pPr marL="0" indent="0" algn="ctr">
              <a:buNone/>
            </a:pPr>
            <a:r>
              <a:rPr lang="de-DE" sz="1800" dirty="0"/>
              <a:t>Festgehalten im </a:t>
            </a:r>
            <a:r>
              <a:rPr lang="de-DE" sz="1800" b="1" dirty="0"/>
              <a:t>agilen Manifest.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8EA45E37-5515-1591-CD9B-F74F8138B7A3}"/>
              </a:ext>
            </a:extLst>
          </p:cNvPr>
          <p:cNvCxnSpPr/>
          <p:nvPr/>
        </p:nvCxnSpPr>
        <p:spPr>
          <a:xfrm>
            <a:off x="1796697" y="3499364"/>
            <a:ext cx="18034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576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38150"/>
            <a:ext cx="10691277" cy="1231698"/>
          </a:xfrm>
        </p:spPr>
        <p:txBody>
          <a:bodyPr>
            <a:normAutofit/>
          </a:bodyPr>
          <a:lstStyle/>
          <a:p>
            <a:r>
              <a:rPr lang="de-DE" sz="2400" dirty="0"/>
              <a:t>Rollen in </a:t>
            </a:r>
            <a:r>
              <a:rPr lang="de-DE" sz="2400" dirty="0" err="1"/>
              <a:t>Scrum</a:t>
            </a:r>
            <a:r>
              <a:rPr lang="de-DE" sz="2400" dirty="0"/>
              <a:t>: </a:t>
            </a:r>
            <a:br>
              <a:rPr lang="de-DE" sz="4000" dirty="0"/>
            </a:br>
            <a:r>
              <a:rPr lang="de-DE" sz="4000" dirty="0" err="1"/>
              <a:t>Scrum</a:t>
            </a:r>
            <a:r>
              <a:rPr lang="de-DE" sz="4000" dirty="0"/>
              <a:t> Master</a:t>
            </a:r>
            <a:endParaRPr lang="de-AT" sz="4000" dirty="0">
              <a:solidFill>
                <a:schemeClr val="accent2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7341AC32-793D-A736-B02A-3FC0E75855F8}"/>
              </a:ext>
            </a:extLst>
          </p:cNvPr>
          <p:cNvSpPr/>
          <p:nvPr/>
        </p:nvSpPr>
        <p:spPr>
          <a:xfrm>
            <a:off x="3462130" y="1880949"/>
            <a:ext cx="6175513" cy="4132226"/>
          </a:xfrm>
          <a:prstGeom prst="roundRect">
            <a:avLst>
              <a:gd name="adj" fmla="val 8929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Ziel: </a:t>
            </a:r>
          </a:p>
          <a:p>
            <a:pPr>
              <a:defRPr/>
            </a:pPr>
            <a:r>
              <a:rPr lang="de-DE" sz="16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Alles tun, damit das Team arbeitsfähig ist bzw. sich voll und ganz auf die Arbeit konzentrieren kann</a:t>
            </a:r>
          </a:p>
          <a:p>
            <a:pPr>
              <a:defRPr/>
            </a:pPr>
            <a:b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</a:b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Aufgaben: „Regisseur*in“</a:t>
            </a:r>
            <a:endParaRPr lang="de-DE" sz="1200" i="1" dirty="0">
              <a:solidFill>
                <a:srgbClr val="666666"/>
              </a:solidFill>
              <a:latin typeface="Verdana Pro Light" panose="020B0304030504040204" pitchFamily="34" charset="0"/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Hindernisse aus dem Weg räumen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Schutz vor Störungen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Teamkonflikte lösen, Motivation des Teams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Organisation (Koordination der Termine)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Moderation der Meetings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Einhaltung des </a:t>
            </a:r>
            <a:r>
              <a:rPr lang="de-DE" sz="1200" dirty="0" err="1">
                <a:solidFill>
                  <a:schemeClr val="tx1"/>
                </a:solidFill>
              </a:rPr>
              <a:t>Scrum</a:t>
            </a:r>
            <a:r>
              <a:rPr lang="de-DE" sz="1200" dirty="0">
                <a:solidFill>
                  <a:schemeClr val="tx1"/>
                </a:solidFill>
              </a:rPr>
              <a:t> Prozesses und agiler Prinzipien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Zusammenarbeit mit dem PO / Kund*innen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Nicht verantwortlich für die Lieferung des Produkts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de-DE" sz="1200" dirty="0">
              <a:solidFill>
                <a:schemeClr val="tx1"/>
              </a:solidFill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de-DE" sz="1200" dirty="0">
              <a:solidFill>
                <a:schemeClr val="tx1"/>
              </a:solidFill>
            </a:endParaRPr>
          </a:p>
          <a:p>
            <a:pPr marL="87313">
              <a:buClr>
                <a:schemeClr val="accent1"/>
              </a:buClr>
              <a:buSzPct val="100000"/>
              <a:defRPr/>
            </a:pPr>
            <a:r>
              <a:rPr lang="de-AT" sz="1200" dirty="0">
                <a:solidFill>
                  <a:schemeClr val="tx1"/>
                </a:solidFill>
                <a:sym typeface="Wingdings" panose="05000000000000000000" pitchFamily="2" charset="2"/>
              </a:rPr>
              <a:t>Keine hierarchische Führungskraft!!!</a:t>
            </a:r>
          </a:p>
          <a:p>
            <a:pPr marL="87313">
              <a:buClr>
                <a:schemeClr val="accent1"/>
              </a:buClr>
              <a:buSzPct val="100000"/>
              <a:defRPr/>
            </a:pPr>
            <a:r>
              <a:rPr lang="de-DE" sz="1200" dirty="0">
                <a:solidFill>
                  <a:schemeClr val="tx1"/>
                </a:solidFill>
              </a:rPr>
              <a:t>Eher </a:t>
            </a:r>
            <a:r>
              <a:rPr lang="de-DE" sz="1200" dirty="0" err="1">
                <a:solidFill>
                  <a:schemeClr val="tx1"/>
                </a:solidFill>
              </a:rPr>
              <a:t>Allround</a:t>
            </a:r>
            <a:r>
              <a:rPr lang="de-DE" sz="1200" dirty="0">
                <a:solidFill>
                  <a:schemeClr val="tx1"/>
                </a:solidFill>
              </a:rPr>
              <a:t>–Hilfskraft</a:t>
            </a:r>
          </a:p>
        </p:txBody>
      </p:sp>
    </p:spTree>
    <p:extLst>
      <p:ext uri="{BB962C8B-B14F-4D97-AF65-F5344CB8AC3E}">
        <p14:creationId xmlns:p14="http://schemas.microsoft.com/office/powerpoint/2010/main" val="296810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zoid 9">
            <a:extLst>
              <a:ext uri="{FF2B5EF4-FFF2-40B4-BE49-F238E27FC236}">
                <a16:creationId xmlns:a16="http://schemas.microsoft.com/office/drawing/2014/main" id="{286C2FCD-17E2-9C4F-0DA9-71A962C9ACF1}"/>
              </a:ext>
            </a:extLst>
          </p:cNvPr>
          <p:cNvSpPr/>
          <p:nvPr/>
        </p:nvSpPr>
        <p:spPr>
          <a:xfrm rot="16200000">
            <a:off x="1939289" y="2929475"/>
            <a:ext cx="3517901" cy="2167247"/>
          </a:xfrm>
          <a:prstGeom prst="trapezoid">
            <a:avLst>
              <a:gd name="adj" fmla="val 61478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7341AC32-793D-A736-B02A-3FC0E75855F8}"/>
              </a:ext>
            </a:extLst>
          </p:cNvPr>
          <p:cNvSpPr/>
          <p:nvPr/>
        </p:nvSpPr>
        <p:spPr>
          <a:xfrm>
            <a:off x="4781863" y="1768574"/>
            <a:ext cx="7023323" cy="4489048"/>
          </a:xfrm>
          <a:prstGeom prst="roundRect">
            <a:avLst>
              <a:gd name="adj" fmla="val 8929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de-AT" sz="1200" b="1" dirty="0" err="1">
                <a:solidFill>
                  <a:schemeClr val="tx1"/>
                </a:solidFill>
                <a:latin typeface="+mj-lt"/>
                <a:sym typeface="Nunito Sans"/>
              </a:rPr>
              <a:t>Product</a:t>
            </a:r>
            <a:r>
              <a:rPr lang="de-AT" sz="1200" b="1" dirty="0">
                <a:solidFill>
                  <a:schemeClr val="tx1"/>
                </a:solidFill>
                <a:latin typeface="+mj-lt"/>
                <a:sym typeface="Nunito Sans"/>
              </a:rPr>
              <a:t> </a:t>
            </a:r>
            <a:r>
              <a:rPr lang="de-AT" sz="1200" b="1" dirty="0" err="1">
                <a:solidFill>
                  <a:schemeClr val="tx1"/>
                </a:solidFill>
                <a:latin typeface="+mj-lt"/>
                <a:sym typeface="Nunito Sans"/>
              </a:rPr>
              <a:t>Owner</a:t>
            </a:r>
            <a:r>
              <a:rPr lang="de-AT" sz="1200" b="1" dirty="0">
                <a:solidFill>
                  <a:schemeClr val="tx1"/>
                </a:solidFill>
                <a:latin typeface="+mj-lt"/>
                <a:sym typeface="Nunito Sans"/>
              </a:rPr>
              <a:t> (PO): </a:t>
            </a:r>
            <a:r>
              <a:rPr lang="de-DE" sz="1200" b="1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Produktbezogene*r Ansprechpartner*in für das Team</a:t>
            </a:r>
            <a:endParaRPr lang="de-DE" sz="1200" i="1" dirty="0">
              <a:solidFill>
                <a:schemeClr val="tx1"/>
              </a:solidFill>
              <a:latin typeface="+mj-lt"/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Aufgaben: „Drehbuchautor*in“</a:t>
            </a:r>
            <a:endParaRPr lang="de-DE" sz="1200" i="1" dirty="0">
              <a:solidFill>
                <a:srgbClr val="666666"/>
              </a:solidFill>
              <a:latin typeface="Verdana Pro Light" panose="020B0304030504040204" pitchFamily="34" charset="0"/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Definition der Eigenschaften und </a:t>
            </a:r>
            <a:r>
              <a:rPr lang="de-DE" sz="1200" dirty="0">
                <a:solidFill>
                  <a:schemeClr val="tx1"/>
                </a:solidFill>
                <a:sym typeface="Nunito Sans"/>
              </a:rPr>
              <a:t>Erstellung und Priorisierung des Backlogs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sym typeface="Nunito Sans"/>
              </a:rPr>
              <a:t>Stetige Versorgung des Teams mit allen wichtigen Informationen</a:t>
            </a:r>
            <a:endParaRPr lang="de-DE" sz="1200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Review: Nimmt das Produkt-Inkrement ab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de-DE" sz="1200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</a:pPr>
            <a:r>
              <a:rPr lang="de-AT" sz="1200" b="1" dirty="0">
                <a:solidFill>
                  <a:schemeClr val="tx1"/>
                </a:solidFill>
                <a:latin typeface="+mj-lt"/>
                <a:sym typeface="Nunito Sans"/>
              </a:rPr>
              <a:t>Customer: </a:t>
            </a:r>
            <a:r>
              <a:rPr lang="de-DE" sz="1200" b="1" dirty="0">
                <a:solidFill>
                  <a:schemeClr val="tx1"/>
                </a:solidFill>
                <a:latin typeface="+mj-lt"/>
                <a:sym typeface="Nunito Sans"/>
              </a:rPr>
              <a:t>Auftrag- und Geldgeber*in</a:t>
            </a:r>
            <a:endParaRPr lang="de-DE" sz="1200" i="1" dirty="0">
              <a:solidFill>
                <a:schemeClr val="tx1"/>
              </a:solidFill>
              <a:latin typeface="+mj-lt"/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Aufgaben: „Produzent*in“</a:t>
            </a:r>
            <a:endParaRPr lang="de-DE" sz="1200" i="1" dirty="0">
              <a:solidFill>
                <a:srgbClr val="666666"/>
              </a:solidFill>
              <a:latin typeface="Verdana Pro Light" panose="020B0304030504040204" pitchFamily="34" charset="0"/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Vision des Produkts, Vertrag, ROI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de-DE" sz="1200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</a:pPr>
            <a:r>
              <a:rPr lang="de-AT" sz="1200" b="1" dirty="0">
                <a:solidFill>
                  <a:schemeClr val="tx1"/>
                </a:solidFill>
                <a:latin typeface="+mj-lt"/>
                <a:sym typeface="Nunito Sans"/>
              </a:rPr>
              <a:t>User: </a:t>
            </a:r>
            <a:r>
              <a:rPr lang="de-DE" sz="1200" b="1" dirty="0">
                <a:solidFill>
                  <a:schemeClr val="tx1"/>
                </a:solidFill>
                <a:latin typeface="+mj-lt"/>
                <a:sym typeface="Nunito Sans"/>
              </a:rPr>
              <a:t>Nutzer*in des Produkts</a:t>
            </a:r>
            <a:endParaRPr lang="de-DE" sz="1200" i="1" dirty="0">
              <a:solidFill>
                <a:schemeClr val="tx1"/>
              </a:solidFill>
              <a:latin typeface="+mj-lt"/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Aufgaben: „Das Publikum“</a:t>
            </a:r>
            <a:endParaRPr lang="de-DE" sz="1200" i="1" dirty="0">
              <a:solidFill>
                <a:srgbClr val="666666"/>
              </a:solidFill>
              <a:latin typeface="Verdana Pro Light" panose="020B0304030504040204" pitchFamily="34" charset="0"/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Feststellung der Gebrauchstauglichkeit (Usability) im Alltag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Wünsche an die Funktionalität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de-DE" sz="1200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</a:pPr>
            <a:r>
              <a:rPr lang="de-AT" sz="1200" b="1" dirty="0">
                <a:solidFill>
                  <a:schemeClr val="tx1"/>
                </a:solidFill>
                <a:latin typeface="+mj-lt"/>
                <a:sym typeface="Nunito Sans"/>
              </a:rPr>
              <a:t>Team: </a:t>
            </a:r>
            <a:r>
              <a:rPr lang="de-DE" sz="1200" b="1" dirty="0">
                <a:solidFill>
                  <a:schemeClr val="tx1"/>
                </a:solidFill>
                <a:latin typeface="+mj-lt"/>
                <a:sym typeface="Nunito Sans"/>
              </a:rPr>
              <a:t>Ersteller*in des Produkts</a:t>
            </a:r>
            <a:endParaRPr lang="de-DE" sz="1200" i="1" dirty="0">
              <a:solidFill>
                <a:schemeClr val="tx1"/>
              </a:solidFill>
              <a:latin typeface="+mj-lt"/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Aufgaben: „Schauspieler*innen“</a:t>
            </a:r>
            <a:endParaRPr lang="de-DE" sz="1200" i="1" dirty="0">
              <a:solidFill>
                <a:srgbClr val="666666"/>
              </a:solidFill>
              <a:latin typeface="Verdana Pro Light" panose="020B0304030504040204" pitchFamily="34" charset="0"/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Verantwortung für das Produkt und dessen Qualität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Kommunikation mit SM, PO und User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 err="1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Commitment</a:t>
            </a: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 zur Lieferung der geforderten Eigenschaften in einem Sprint</a:t>
            </a:r>
          </a:p>
        </p:txBody>
      </p:sp>
      <p:pic>
        <p:nvPicPr>
          <p:cNvPr id="3" name="Grafik 2" descr="Videokamera mit einfarbiger Füllung">
            <a:extLst>
              <a:ext uri="{FF2B5EF4-FFF2-40B4-BE49-F238E27FC236}">
                <a16:creationId xmlns:a16="http://schemas.microsoft.com/office/drawing/2014/main" id="{DBBDBF90-B988-B6CA-8DB4-F5D315130D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689" y="2281237"/>
            <a:ext cx="2657475" cy="2657475"/>
          </a:xfrm>
          <a:prstGeom prst="rect">
            <a:avLst/>
          </a:prstGeom>
        </p:spPr>
      </p:pic>
      <p:sp>
        <p:nvSpPr>
          <p:cNvPr id="4" name="Titel 6">
            <a:extLst>
              <a:ext uri="{FF2B5EF4-FFF2-40B4-BE49-F238E27FC236}">
                <a16:creationId xmlns:a16="http://schemas.microsoft.com/office/drawing/2014/main" id="{20E413A0-657E-83CF-C1C0-136583B199F4}"/>
              </a:ext>
            </a:extLst>
          </p:cNvPr>
          <p:cNvSpPr txBox="1">
            <a:spLocks/>
          </p:cNvSpPr>
          <p:nvPr/>
        </p:nvSpPr>
        <p:spPr>
          <a:xfrm>
            <a:off x="839787" y="438150"/>
            <a:ext cx="10691277" cy="12316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/>
              <a:t>Rollen in </a:t>
            </a:r>
            <a:r>
              <a:rPr lang="de-DE" sz="2400" dirty="0" err="1"/>
              <a:t>Scrum</a:t>
            </a:r>
            <a:r>
              <a:rPr lang="de-DE" sz="2400" dirty="0"/>
              <a:t>: </a:t>
            </a:r>
            <a:br>
              <a:rPr lang="de-DE" sz="4000" dirty="0"/>
            </a:br>
            <a:r>
              <a:rPr lang="de-DE" sz="4000" dirty="0"/>
              <a:t>Weitere Rollen und Zuständigkeiten</a:t>
            </a:r>
            <a:endParaRPr lang="de-AT" sz="4000" dirty="0"/>
          </a:p>
        </p:txBody>
      </p:sp>
    </p:spTree>
    <p:extLst>
      <p:ext uri="{BB962C8B-B14F-4D97-AF65-F5344CB8AC3E}">
        <p14:creationId xmlns:p14="http://schemas.microsoft.com/office/powerpoint/2010/main" val="267142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1F757428-3884-617D-BF5F-CCC3E19F9D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/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E96F9F7-025A-D287-AD50-604FD9DFC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>
                <a:solidFill>
                  <a:schemeClr val="bg1"/>
                </a:solidFill>
              </a:rPr>
              <a:t>14</a:t>
            </a:fld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D5CA6FE-D0C8-2FA6-D5CE-A13060D2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968" y="2800928"/>
            <a:ext cx="8578064" cy="1299177"/>
          </a:xfrm>
          <a:prstGeom prst="roundRect">
            <a:avLst>
              <a:gd name="adj" fmla="val 50000"/>
            </a:avLst>
          </a:prstGeom>
          <a:solidFill>
            <a:schemeClr val="bg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de-DE" sz="3600" dirty="0"/>
              <a:t>Der </a:t>
            </a:r>
            <a:r>
              <a:rPr lang="de-DE" sz="3600" dirty="0" err="1"/>
              <a:t>Scrum</a:t>
            </a:r>
            <a:r>
              <a:rPr lang="de-DE" sz="3600" dirty="0"/>
              <a:t> Prozess</a:t>
            </a:r>
            <a:endParaRPr lang="de-AT" sz="3600" dirty="0">
              <a:solidFill>
                <a:schemeClr val="accent1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BAE91D6-248D-18BB-57C1-A494C92C6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60429"/>
            <a:ext cx="10515600" cy="886009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Umsetzung des Backlogs in Sprints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0D30ED-695D-D04C-7DDA-CBB847C1B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chemeClr val="bg1"/>
                </a:solidFill>
              </a:rPr>
              <a:t>Demografieberatung Digi+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240AE1B0-D763-0994-9F07-5A41D7BB69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86" y="320822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44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04774"/>
            <a:ext cx="3932237" cy="765073"/>
          </a:xfrm>
        </p:spPr>
        <p:txBody>
          <a:bodyPr/>
          <a:lstStyle/>
          <a:p>
            <a:r>
              <a:rPr lang="de-DE" dirty="0"/>
              <a:t>Backlog Grooming</a:t>
            </a:r>
            <a:endParaRPr lang="de-AT" dirty="0">
              <a:solidFill>
                <a:schemeClr val="accent2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7341AC32-793D-A736-B02A-3FC0E75855F8}"/>
              </a:ext>
            </a:extLst>
          </p:cNvPr>
          <p:cNvSpPr/>
          <p:nvPr/>
        </p:nvSpPr>
        <p:spPr>
          <a:xfrm>
            <a:off x="3388650" y="1967895"/>
            <a:ext cx="5414700" cy="3705811"/>
          </a:xfrm>
          <a:prstGeom prst="roundRect">
            <a:avLst>
              <a:gd name="adj" fmla="val 8929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Ziel: </a:t>
            </a: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Sammlung und </a:t>
            </a: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Priorisierung</a:t>
            </a: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 aller </a:t>
            </a:r>
            <a:r>
              <a:rPr lang="de-DE" sz="1200" dirty="0" err="1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Epics</a:t>
            </a: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 und Stories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Teilnehmende: Team/SM und Kund*in / PO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Zyklus: Laufend nach jedem Sprint (einmal pro Monat)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Dauer: erste Einheit ganztägig, dann ca. 2 Stunden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Ablauf: </a:t>
            </a: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Planung vom Groben ins Detail</a:t>
            </a:r>
            <a:br>
              <a:rPr lang="de-DE" sz="1200" i="1" dirty="0">
                <a:solidFill>
                  <a:srgbClr val="666666"/>
                </a:solidFill>
                <a:ea typeface="Nunito Sans"/>
                <a:cs typeface="Nunito Sans"/>
                <a:sym typeface="Nunito Sans"/>
              </a:rPr>
            </a:br>
            <a:endParaRPr lang="de-DE" sz="1200" i="1" dirty="0">
              <a:solidFill>
                <a:srgbClr val="666666"/>
              </a:solidFill>
              <a:ea typeface="Nunito Sans"/>
              <a:cs typeface="Nunito Sans"/>
              <a:sym typeface="Nunito Sans"/>
            </a:endParaRPr>
          </a:p>
          <a:p>
            <a:pPr marL="284163" indent="-19685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Epic = Kund*innen-Auftrag zum Beispiel</a:t>
            </a:r>
          </a:p>
          <a:p>
            <a:pPr marL="284163" indent="-19685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User Story = In sich geschlossenes Paket an Tasks</a:t>
            </a:r>
          </a:p>
          <a:p>
            <a:pPr marL="284163" indent="-19685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Task = Einzelaufgabe eines Tages</a:t>
            </a:r>
          </a:p>
          <a:p>
            <a:pPr marL="284163" indent="-196850">
              <a:spcAft>
                <a:spcPts val="10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Priorisierung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Kund*in kann </a:t>
            </a:r>
            <a:r>
              <a:rPr lang="de-DE" sz="1200" dirty="0" err="1">
                <a:solidFill>
                  <a:schemeClr val="tx1"/>
                </a:solidFill>
              </a:rPr>
              <a:t>umpriorisieren</a:t>
            </a:r>
            <a:r>
              <a:rPr lang="de-DE" sz="1200" dirty="0">
                <a:solidFill>
                  <a:schemeClr val="tx1"/>
                </a:solidFill>
              </a:rPr>
              <a:t> und US variieren</a:t>
            </a:r>
          </a:p>
          <a:p>
            <a:pPr>
              <a:buClr>
                <a:schemeClr val="accent1"/>
              </a:buClr>
              <a:buSzPct val="100000"/>
              <a:defRPr/>
            </a:pPr>
            <a:endParaRPr lang="de-DE" sz="1200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  <a:buClr>
                <a:schemeClr val="accent1"/>
              </a:buClr>
              <a:buSzPct val="100000"/>
              <a:defRPr/>
            </a:pPr>
            <a:r>
              <a:rPr lang="de-DE" sz="1200" b="1" dirty="0">
                <a:solidFill>
                  <a:schemeClr val="tx1"/>
                </a:solidFill>
              </a:rPr>
              <a:t>Ergebnis: </a:t>
            </a:r>
            <a:r>
              <a:rPr lang="de-DE" sz="1200" dirty="0">
                <a:solidFill>
                  <a:schemeClr val="tx1"/>
                </a:solidFill>
              </a:rPr>
              <a:t>Priorisierte Liste an Arbeitspaketen</a:t>
            </a:r>
          </a:p>
        </p:txBody>
      </p:sp>
    </p:spTree>
    <p:extLst>
      <p:ext uri="{BB962C8B-B14F-4D97-AF65-F5344CB8AC3E}">
        <p14:creationId xmlns:p14="http://schemas.microsoft.com/office/powerpoint/2010/main" val="283881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904774"/>
            <a:ext cx="10691277" cy="765073"/>
          </a:xfrm>
        </p:spPr>
        <p:txBody>
          <a:bodyPr>
            <a:normAutofit/>
          </a:bodyPr>
          <a:lstStyle/>
          <a:p>
            <a:r>
              <a:rPr lang="de-DE" dirty="0" err="1"/>
              <a:t>Estimation</a:t>
            </a:r>
            <a:endParaRPr lang="de-AT" dirty="0">
              <a:solidFill>
                <a:schemeClr val="accent2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7341AC32-793D-A736-B02A-3FC0E75855F8}"/>
              </a:ext>
            </a:extLst>
          </p:cNvPr>
          <p:cNvSpPr/>
          <p:nvPr/>
        </p:nvSpPr>
        <p:spPr>
          <a:xfrm>
            <a:off x="3811691" y="2026035"/>
            <a:ext cx="4568617" cy="3927191"/>
          </a:xfrm>
          <a:prstGeom prst="roundRect">
            <a:avLst>
              <a:gd name="adj" fmla="val 8929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Ziel: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Schätzung des Funktionsumfangs der Arbeits-Pakete (US) = </a:t>
            </a:r>
            <a:r>
              <a:rPr lang="de-DE" sz="1200" b="1" dirty="0" err="1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Storypoints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. KEINE Personentage </a:t>
            </a:r>
          </a:p>
          <a:p>
            <a:pPr>
              <a:defRPr/>
            </a:pPr>
            <a:r>
              <a:rPr lang="de-DE" sz="1200" dirty="0" err="1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Commitment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 des Teams auf die Paketgröße</a:t>
            </a:r>
            <a:r>
              <a:rPr lang="de-DE" sz="1200" i="1" dirty="0">
                <a:solidFill>
                  <a:srgbClr val="666666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.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Schätzungen werden durch Erfahrung immer genauer.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Teilnehmende: Team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Zyklus: Laufend nach Backlog Grooming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Dauer: ca. 2 Stunden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Ablauf: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Karten Poker nach Fibonacci / T-Shirt Größen / Tier-Größen</a:t>
            </a:r>
          </a:p>
          <a:p>
            <a:pPr marL="269875" indent="-171450">
              <a:buClr>
                <a:srgbClr val="F39427"/>
              </a:buClr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Vorstellung der Stories</a:t>
            </a:r>
            <a:r>
              <a:rPr lang="de-DE" sz="1200" dirty="0">
                <a:solidFill>
                  <a:schemeClr val="tx1"/>
                </a:solidFill>
                <a:sym typeface="Nunito Sans"/>
              </a:rPr>
              <a:t>: </a:t>
            </a:r>
            <a:r>
              <a:rPr lang="de-DE" sz="1200" dirty="0">
                <a:solidFill>
                  <a:schemeClr val="tx1"/>
                </a:solidFill>
              </a:rPr>
              <a:t>Inhaltliche Besprechung </a:t>
            </a:r>
          </a:p>
          <a:p>
            <a:pPr marL="269875" indent="-171450">
              <a:buClr>
                <a:srgbClr val="F39427"/>
              </a:buClr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Nachdenken über eigene Schätzung</a:t>
            </a:r>
          </a:p>
          <a:p>
            <a:pPr marL="269875" indent="-182563">
              <a:buClr>
                <a:srgbClr val="F3942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Auf ein Signal legen alle ihre Karten auf den Tisch</a:t>
            </a:r>
          </a:p>
          <a:p>
            <a:pPr marL="269875" indent="-182563">
              <a:buClr>
                <a:srgbClr val="F3942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Diskussion und Einigung auf gemeinsamen Schätzwert</a:t>
            </a:r>
          </a:p>
          <a:p>
            <a:pPr marL="269875" indent="-182563">
              <a:buClr>
                <a:srgbClr val="F39427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de-DE" sz="1200" dirty="0">
              <a:solidFill>
                <a:schemeClr val="tx1"/>
              </a:solidFill>
            </a:endParaRPr>
          </a:p>
          <a:p>
            <a:pPr marL="269875" indent="-182563">
              <a:buClr>
                <a:srgbClr val="F3942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Keine XL-Pakete am Board &gt; </a:t>
            </a:r>
            <a:r>
              <a:rPr lang="de-DE" sz="1200" b="1" dirty="0">
                <a:solidFill>
                  <a:schemeClr val="tx1"/>
                </a:solidFill>
              </a:rPr>
              <a:t>Story schneiden</a:t>
            </a:r>
          </a:p>
          <a:p>
            <a:pPr marL="269875" indent="-182563">
              <a:buClr>
                <a:srgbClr val="F39427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Blind-</a:t>
            </a:r>
            <a:r>
              <a:rPr lang="de-DE" sz="1200" b="1" dirty="0" err="1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Estimation</a:t>
            </a: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: </a:t>
            </a: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Ohne Kenntnis des Inhalts</a:t>
            </a:r>
          </a:p>
          <a:p>
            <a:pPr>
              <a:buClr>
                <a:schemeClr val="accent1"/>
              </a:buClr>
              <a:buSzPct val="100000"/>
              <a:defRPr/>
            </a:pPr>
            <a:endParaRPr lang="de-DE" sz="1200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  <a:buClr>
                <a:schemeClr val="accent1"/>
              </a:buClr>
              <a:buSzPct val="100000"/>
              <a:defRPr/>
            </a:pPr>
            <a:r>
              <a:rPr lang="de-DE" sz="1200" b="1" dirty="0">
                <a:solidFill>
                  <a:schemeClr val="tx1"/>
                </a:solidFill>
              </a:rPr>
              <a:t>Ergebnis: </a:t>
            </a:r>
            <a:r>
              <a:rPr lang="de-DE" sz="1200" dirty="0">
                <a:solidFill>
                  <a:schemeClr val="tx1"/>
                </a:solidFill>
              </a:rPr>
              <a:t>Geschätzter Backlog in </a:t>
            </a:r>
            <a:r>
              <a:rPr lang="de-DE" sz="1200" dirty="0" err="1">
                <a:solidFill>
                  <a:schemeClr val="tx1"/>
                </a:solidFill>
              </a:rPr>
              <a:t>Storypoints</a:t>
            </a:r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09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19D13FA-72FA-6F5D-2EA3-F0CA4D4D0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66" y="683395"/>
            <a:ext cx="6223000" cy="596132"/>
          </a:xfrm>
        </p:spPr>
        <p:txBody>
          <a:bodyPr>
            <a:normAutofit/>
          </a:bodyPr>
          <a:lstStyle/>
          <a:p>
            <a:r>
              <a:rPr lang="de-DE" dirty="0"/>
              <a:t>Problem: Festpreis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923C77-4CC4-10D4-519C-B9B27F40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17</a:t>
            </a:fld>
            <a:endParaRPr lang="de-AT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80CA480-52E9-C384-6E9A-9B9574E3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532" y="2234045"/>
            <a:ext cx="6961556" cy="264968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Festpreis &gt; Festumfang &gt; Unvereinbar mit agilem Manifest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de-DE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400" dirty="0"/>
              <a:t>Fixer funktionaler Umfang am Anfang eines Projekts ist aufgrund der Komplexität oft utopisch und für beide Partner*innen risikoreich.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400" b="1" dirty="0"/>
              <a:t>Time and Material: </a:t>
            </a:r>
            <a:r>
              <a:rPr lang="de-DE" sz="1400" dirty="0"/>
              <a:t>Lieferant*in hat keine Motivation schnell zu arbeiten, wenig Sicherheit für Kund*innen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400" b="1" dirty="0"/>
              <a:t>Fixpreis und Fixumfang: </a:t>
            </a:r>
            <a:r>
              <a:rPr lang="de-DE" sz="1400" dirty="0"/>
              <a:t>Schlecht für Lieferant*in, denn die Schätzgenauigkeit ist zu Beginn niedrig. Aber auch schlecht für den Kund*innen, die nicht die optimale Lösung bekommen.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de-DE" sz="140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F3B18B0-D1B5-6C9E-2531-F7C088BC7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36954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19D13FA-72FA-6F5D-2EA3-F0CA4D4D0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66" y="683395"/>
            <a:ext cx="6223000" cy="596132"/>
          </a:xfrm>
        </p:spPr>
        <p:txBody>
          <a:bodyPr>
            <a:normAutofit/>
          </a:bodyPr>
          <a:lstStyle/>
          <a:p>
            <a:r>
              <a:rPr lang="de-DE" dirty="0"/>
              <a:t>Festpreis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923C77-4CC4-10D4-519C-B9B27F40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18</a:t>
            </a:fld>
            <a:endParaRPr lang="de-AT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80CA480-52E9-C384-6E9A-9B9574E3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390"/>
            <a:ext cx="6961556" cy="458094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Lösungen: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de-DE" sz="18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600" b="1" dirty="0"/>
              <a:t>Variabler Backlog mit Festpreis / Fest-SP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200" dirty="0"/>
              <a:t>Kommt US dazu, muss andere US weg mit gleichem Umfang an SP oder Change Request.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200" dirty="0"/>
              <a:t>Ist in der Praxis sehr problematisch wegen Diskussionen, was im Leistungsumfang dabei ist und was nicht, da der Backlog zu Vertragsbeginn noch grob definiert ist.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600" b="1" dirty="0"/>
              <a:t>Festpreis für Sprint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200" dirty="0"/>
              <a:t>US für Sprint ist genau festgelegt und kann bepreist werden. Gesamtpreis ist nicht festgelegt.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600" b="1" dirty="0"/>
              <a:t>Money </a:t>
            </a:r>
            <a:r>
              <a:rPr lang="de-DE" sz="1600" b="1" dirty="0" err="1"/>
              <a:t>for</a:t>
            </a:r>
            <a:r>
              <a:rPr lang="de-DE" sz="1600" b="1" dirty="0"/>
              <a:t> Nothing – Change </a:t>
            </a:r>
            <a:r>
              <a:rPr lang="de-DE" sz="1600" b="1" dirty="0" err="1"/>
              <a:t>for</a:t>
            </a:r>
            <a:r>
              <a:rPr lang="de-DE" sz="1600" b="1" dirty="0"/>
              <a:t> Free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200" dirty="0"/>
              <a:t>Lieferant*in und Kund*in übernehmen zu gleichen Teilen das Projektrisiko.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200" dirty="0"/>
              <a:t>Transparenz durch Review, Backlog and Sprint </a:t>
            </a:r>
            <a:r>
              <a:rPr lang="de-DE" sz="1200" dirty="0" err="1"/>
              <a:t>Planning</a:t>
            </a:r>
            <a:r>
              <a:rPr lang="de-DE" sz="1200" dirty="0"/>
              <a:t> und durch frühe und regelmäßige Lieferungen, die den Kunde*innen Sicherheit und Übersicht über den Fortschritt geben und sehr früh einen Wert schaffen.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200" dirty="0"/>
              <a:t>Beauftragung der </a:t>
            </a:r>
            <a:r>
              <a:rPr lang="de-DE" sz="1200" b="1" dirty="0"/>
              <a:t>ersten drei Sprints </a:t>
            </a:r>
            <a:r>
              <a:rPr lang="de-DE" sz="1200" dirty="0"/>
              <a:t>mit Festpreis.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200" dirty="0"/>
              <a:t>Kund*in und Lieferant*in lernen sich besser kennen und können den Umfang und Komplexität besser einschätzen.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200" dirty="0"/>
              <a:t>Kund*in kann nach den drei Sprints abbrechen. Das Risiko ist ca. gleich verteilt.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e-DE" sz="1200" dirty="0"/>
              <a:t>Bessere Schätzgenauigkeit mit </a:t>
            </a:r>
            <a:r>
              <a:rPr lang="de-DE" sz="1200" b="1" dirty="0"/>
              <a:t>gedeckeltem Gesamtaufwand </a:t>
            </a:r>
            <a:r>
              <a:rPr lang="de-DE" sz="1200" dirty="0"/>
              <a:t>und klaren vertraglichen Rahmenbedingungen</a:t>
            </a:r>
            <a:r>
              <a:rPr lang="de-DE" dirty="0"/>
              <a:t>.</a:t>
            </a:r>
            <a:endParaRPr lang="de-DE" sz="120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F3B18B0-D1B5-6C9E-2531-F7C088BC7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27C263D5-47E4-5D9A-1501-3C4E99DB27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9" name="Bildplatzhalter 17" descr="Ein Bild, das Person, Kleidung, Menschliches Gesicht, Mann enthält.&#10;&#10;Automatisch generierte Beschreibung">
            <a:extLst>
              <a:ext uri="{FF2B5EF4-FFF2-40B4-BE49-F238E27FC236}">
                <a16:creationId xmlns:a16="http://schemas.microsoft.com/office/drawing/2014/main" id="{44BBC857-3AE9-C2BA-938B-DFAE33FC3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" r="8894"/>
          <a:stretch>
            <a:fillRect/>
          </a:stretch>
        </p:blipFill>
        <p:spPr>
          <a:xfrm>
            <a:off x="7927875" y="1002990"/>
            <a:ext cx="3881537" cy="5225858"/>
          </a:xfrm>
          <a:prstGeom prst="roundRect">
            <a:avLst>
              <a:gd name="adj" fmla="val 26597"/>
            </a:avLst>
          </a:prstGeom>
        </p:spPr>
      </p:pic>
    </p:spTree>
    <p:extLst>
      <p:ext uri="{BB962C8B-B14F-4D97-AF65-F5344CB8AC3E}">
        <p14:creationId xmlns:p14="http://schemas.microsoft.com/office/powerpoint/2010/main" val="4124585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904774"/>
            <a:ext cx="10691277" cy="765073"/>
          </a:xfrm>
        </p:spPr>
        <p:txBody>
          <a:bodyPr>
            <a:normAutofit/>
          </a:bodyPr>
          <a:lstStyle/>
          <a:p>
            <a:r>
              <a:rPr lang="de-DE" dirty="0" err="1">
                <a:solidFill>
                  <a:schemeClr val="accent2"/>
                </a:solidFill>
              </a:rPr>
              <a:t>Planning</a:t>
            </a:r>
            <a:r>
              <a:rPr lang="de-DE" dirty="0">
                <a:solidFill>
                  <a:schemeClr val="accent2"/>
                </a:solidFill>
              </a:rPr>
              <a:t> I und II | Sprint &gt; Sprint Backlog</a:t>
            </a:r>
            <a:endParaRPr lang="de-AT" dirty="0">
              <a:solidFill>
                <a:schemeClr val="accent2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7341AC32-793D-A736-B02A-3FC0E75855F8}"/>
              </a:ext>
            </a:extLst>
          </p:cNvPr>
          <p:cNvSpPr/>
          <p:nvPr/>
        </p:nvSpPr>
        <p:spPr>
          <a:xfrm>
            <a:off x="3280140" y="1984917"/>
            <a:ext cx="4711653" cy="4441006"/>
          </a:xfrm>
          <a:prstGeom prst="roundRect">
            <a:avLst>
              <a:gd name="adj" fmla="val 8929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Ziel: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Pakete für einen Sprint festlegen und Klarheit über den Inhalt der Pakete + Definition der Tasks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Teilnehmende: Team (I+II) und Kund*in / PO (I)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Zyklus: Laufend am Beginn jedes Sprints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Dauer: jeweils ca. 1-2 Stunden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Ablauf: </a:t>
            </a:r>
            <a:r>
              <a:rPr lang="de-DE" sz="1200" dirty="0" err="1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Commitment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 auf den Arbeitsumfang je Sprint</a:t>
            </a:r>
            <a:endParaRPr lang="de-DE" sz="1200" i="1" dirty="0">
              <a:solidFill>
                <a:srgbClr val="666666"/>
              </a:solidFill>
              <a:latin typeface="Verdana Pro Light" panose="020B0304030504040204" pitchFamily="34" charset="0"/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Sprint Länge </a:t>
            </a: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festlegen: 1-4 Wochen (2-3 Wochen)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Kunde</a:t>
            </a: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 entscheidet über den </a:t>
            </a: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Inhalt des Sprints</a:t>
            </a: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: </a:t>
            </a:r>
          </a:p>
          <a:p>
            <a:pPr marL="269875">
              <a:buClr>
                <a:schemeClr val="accent1"/>
              </a:buClr>
              <a:buSzPct val="100000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US nach Dringlichkeit oder Sinnhaftigkeit auswählen</a:t>
            </a:r>
          </a:p>
          <a:p>
            <a:pPr marL="269875">
              <a:buClr>
                <a:schemeClr val="accent1"/>
              </a:buClr>
              <a:buSzPct val="100000"/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KEINE Veränderung der US innerhalb Sprints möglich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b="1" dirty="0">
                <a:solidFill>
                  <a:schemeClr val="tx1"/>
                </a:solidFill>
              </a:rPr>
              <a:t>Team</a:t>
            </a:r>
            <a:r>
              <a:rPr lang="de-DE" sz="1200" dirty="0">
                <a:solidFill>
                  <a:schemeClr val="tx1"/>
                </a:solidFill>
              </a:rPr>
              <a:t> entscheidet über die </a:t>
            </a:r>
            <a:r>
              <a:rPr lang="de-DE" sz="1200" b="1" dirty="0">
                <a:solidFill>
                  <a:schemeClr val="tx1"/>
                </a:solidFill>
              </a:rPr>
              <a:t>Anzahl der US </a:t>
            </a:r>
            <a:r>
              <a:rPr lang="de-DE" sz="1200" dirty="0">
                <a:solidFill>
                  <a:schemeClr val="tx1"/>
                </a:solidFill>
              </a:rPr>
              <a:t>im Sprint – NICHT Kund*innen (Machbarkeit)</a:t>
            </a:r>
            <a:endParaRPr lang="de-DE" sz="1200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Anzahl der US nach </a:t>
            </a:r>
            <a:r>
              <a:rPr lang="de-DE" sz="1200" b="1" dirty="0">
                <a:solidFill>
                  <a:schemeClr val="tx1"/>
                </a:solidFill>
              </a:rPr>
              <a:t>Velocity-Durchschnitt</a:t>
            </a:r>
            <a:endParaRPr lang="de-DE" sz="1200" dirty="0">
              <a:solidFill>
                <a:schemeClr val="tx1"/>
              </a:solidFill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de-DE" sz="1200" dirty="0">
              <a:solidFill>
                <a:schemeClr val="tx1"/>
              </a:solidFill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b="1" dirty="0">
                <a:solidFill>
                  <a:schemeClr val="tx1"/>
                </a:solidFill>
              </a:rPr>
              <a:t>I: </a:t>
            </a:r>
            <a:r>
              <a:rPr lang="de-DE" sz="1200" dirty="0">
                <a:solidFill>
                  <a:schemeClr val="tx1"/>
                </a:solidFill>
              </a:rPr>
              <a:t>Pakete dem Team inhaltlich vorstellen | WAS?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b="1" dirty="0">
                <a:solidFill>
                  <a:schemeClr val="tx1"/>
                </a:solidFill>
              </a:rPr>
              <a:t>II: </a:t>
            </a:r>
            <a:r>
              <a:rPr lang="de-DE" sz="1200" dirty="0">
                <a:solidFill>
                  <a:schemeClr val="tx1"/>
                </a:solidFill>
              </a:rPr>
              <a:t>Inhalt detaillieren + Schätzung überprüfen + Einzelne Tasks je Arbeitspaket definieren | WIE?</a:t>
            </a:r>
          </a:p>
          <a:p>
            <a:pPr marL="87313">
              <a:buClr>
                <a:schemeClr val="accent1"/>
              </a:buClr>
              <a:buSzPct val="100000"/>
              <a:defRPr/>
            </a:pPr>
            <a:endParaRPr lang="de-DE" sz="1200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  <a:buClr>
                <a:schemeClr val="accent1"/>
              </a:buClr>
              <a:buSzPct val="100000"/>
              <a:defRPr/>
            </a:pPr>
            <a:r>
              <a:rPr lang="de-DE" sz="1200" b="1" dirty="0">
                <a:solidFill>
                  <a:schemeClr val="tx1"/>
                </a:solidFill>
              </a:rPr>
              <a:t>Ergebnis: </a:t>
            </a:r>
            <a:r>
              <a:rPr lang="de-DE" sz="1200" dirty="0">
                <a:solidFill>
                  <a:schemeClr val="tx1"/>
                </a:solidFill>
              </a:rPr>
              <a:t>Priorisierte und geschätzte Liste an Arbeitspaketen (US) und Aufgaben für einen Sprint</a:t>
            </a:r>
          </a:p>
        </p:txBody>
      </p:sp>
    </p:spTree>
    <p:extLst>
      <p:ext uri="{BB962C8B-B14F-4D97-AF65-F5344CB8AC3E}">
        <p14:creationId xmlns:p14="http://schemas.microsoft.com/office/powerpoint/2010/main" val="325569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904774"/>
            <a:ext cx="10691277" cy="765073"/>
          </a:xfrm>
        </p:spPr>
        <p:txBody>
          <a:bodyPr>
            <a:normAutofit/>
          </a:bodyPr>
          <a:lstStyle/>
          <a:p>
            <a:r>
              <a:rPr lang="de-DE" dirty="0"/>
              <a:t>Daily </a:t>
            </a:r>
            <a:r>
              <a:rPr lang="de-DE" dirty="0" err="1"/>
              <a:t>Scrum</a:t>
            </a:r>
            <a:r>
              <a:rPr lang="de-DE" dirty="0"/>
              <a:t> oder Daily </a:t>
            </a:r>
            <a:r>
              <a:rPr lang="de-DE" dirty="0" err="1"/>
              <a:t>Standup</a:t>
            </a:r>
            <a:endParaRPr lang="de-AT" dirty="0">
              <a:solidFill>
                <a:schemeClr val="accent2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20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7341AC32-793D-A736-B02A-3FC0E75855F8}"/>
              </a:ext>
            </a:extLst>
          </p:cNvPr>
          <p:cNvSpPr/>
          <p:nvPr/>
        </p:nvSpPr>
        <p:spPr>
          <a:xfrm>
            <a:off x="3459046" y="1941551"/>
            <a:ext cx="4568617" cy="4037884"/>
          </a:xfrm>
          <a:prstGeom prst="roundRect">
            <a:avLst>
              <a:gd name="adj" fmla="val 8929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Ziel: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Info-Austausch über den aktuellen Status. Übersicht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Teilnehmer: Team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Zyklus: Laufend jeden Tag oder einmal pro Woche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Dauer: </a:t>
            </a:r>
            <a:r>
              <a:rPr lang="de-DE" sz="1200" b="1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15 min </a:t>
            </a: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maximal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Ablauf: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Beantwortung der </a:t>
            </a:r>
            <a:r>
              <a:rPr lang="de-DE" sz="1200" b="1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3 Fragen</a:t>
            </a:r>
            <a:endParaRPr lang="de-DE" sz="1200" b="1" i="1" dirty="0">
              <a:solidFill>
                <a:srgbClr val="666666"/>
              </a:solidFill>
              <a:latin typeface="Verdana Pro Light" panose="020B0304030504040204" pitchFamily="34" charset="0"/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Was habe ich gestern gemacht?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Was nehme ich mir heute vor?</a:t>
            </a:r>
          </a:p>
          <a:p>
            <a:pPr marL="284163" indent="-196850"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Welche Hindernisse blockieren mich?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Aktualisierung des Boards (Pull statt Push)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Zusätzliche Tasks?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Kennzeichnung von Problemen oder Wartezeit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Pünktlichkeit und Vorbereitung!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KEINE inhaltlichen Details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KEIN Reporting an den SM! &gt; Info-Austausch</a:t>
            </a:r>
          </a:p>
          <a:p>
            <a:pPr>
              <a:buClr>
                <a:schemeClr val="accent1"/>
              </a:buClr>
              <a:buSzPct val="100000"/>
              <a:defRPr/>
            </a:pPr>
            <a:endParaRPr lang="de-DE" sz="1200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  <a:buClr>
                <a:schemeClr val="accent1"/>
              </a:buClr>
              <a:buSzPct val="100000"/>
              <a:defRPr/>
            </a:pPr>
            <a:r>
              <a:rPr lang="de-DE" sz="1200" b="1" dirty="0">
                <a:solidFill>
                  <a:schemeClr val="tx1"/>
                </a:solidFill>
              </a:rPr>
              <a:t>Ergebnis: </a:t>
            </a:r>
            <a:r>
              <a:rPr lang="de-DE" sz="1200" dirty="0">
                <a:solidFill>
                  <a:schemeClr val="tx1"/>
                </a:solidFill>
              </a:rPr>
              <a:t>Update des Boards, Informations-Austausch</a:t>
            </a:r>
          </a:p>
        </p:txBody>
      </p:sp>
    </p:spTree>
    <p:extLst>
      <p:ext uri="{BB962C8B-B14F-4D97-AF65-F5344CB8AC3E}">
        <p14:creationId xmlns:p14="http://schemas.microsoft.com/office/powerpoint/2010/main" val="408541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322EADEB-DA45-AAD1-AF71-1CCA42916916}"/>
              </a:ext>
            </a:extLst>
          </p:cNvPr>
          <p:cNvSpPr/>
          <p:nvPr/>
        </p:nvSpPr>
        <p:spPr>
          <a:xfrm>
            <a:off x="14118" y="4713043"/>
            <a:ext cx="11974247" cy="1562100"/>
          </a:xfrm>
          <a:prstGeom prst="rightArrow">
            <a:avLst/>
          </a:prstGeom>
          <a:gradFill flip="none" rotWithShape="1">
            <a:gsLst>
              <a:gs pos="0">
                <a:srgbClr val="E44E35">
                  <a:alpha val="54000"/>
                </a:srgbClr>
              </a:gs>
              <a:gs pos="100000">
                <a:srgbClr val="F38B3B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94F414-0680-1930-70A4-08026035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>
                <a:solidFill>
                  <a:schemeClr val="bg1"/>
                </a:solidFill>
              </a:rPr>
              <a:t>21</a:t>
            </a:fld>
            <a:endParaRPr lang="de-AT">
              <a:solidFill>
                <a:schemeClr val="bg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503678-A2CF-63E6-F32F-42DAF88A3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Demografieberatung Digi+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C4716-7776-83AB-7D51-1E94ED50A2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4639" y="517288"/>
            <a:ext cx="2691463" cy="827087"/>
          </a:xfrm>
        </p:spPr>
        <p:txBody>
          <a:bodyPr>
            <a:normAutofit/>
          </a:bodyPr>
          <a:lstStyle/>
          <a:p>
            <a:pPr algn="ctr"/>
            <a:r>
              <a:rPr lang="de-DE" sz="2400" dirty="0">
                <a:solidFill>
                  <a:schemeClr val="accent2"/>
                </a:solidFill>
              </a:rPr>
              <a:t>Task Board</a:t>
            </a:r>
            <a:endParaRPr lang="de-AT" sz="2400" dirty="0">
              <a:solidFill>
                <a:schemeClr val="accent2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591E64AD-4F09-315C-DCBC-37F43AFB3C3B}"/>
              </a:ext>
            </a:extLst>
          </p:cNvPr>
          <p:cNvSpPr>
            <a:spLocks/>
          </p:cNvSpPr>
          <p:nvPr/>
        </p:nvSpPr>
        <p:spPr>
          <a:xfrm>
            <a:off x="3852457" y="1311895"/>
            <a:ext cx="3914271" cy="404941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ysClr val="windowText" lastClr="000000"/>
                </a:solidFill>
              </a:rPr>
              <a:t>Arbeitspakete / Aufgaben bewegen sich entlang ihrer </a:t>
            </a:r>
            <a:r>
              <a:rPr lang="de-DE" sz="1400" dirty="0" err="1">
                <a:solidFill>
                  <a:sysClr val="windowText" lastClr="000000"/>
                </a:solidFill>
              </a:rPr>
              <a:t>Swim</a:t>
            </a:r>
            <a:r>
              <a:rPr lang="de-DE" sz="1400" dirty="0">
                <a:solidFill>
                  <a:sysClr val="windowText" lastClr="000000"/>
                </a:solidFill>
              </a:rPr>
              <a:t> Lane bis zum </a:t>
            </a:r>
            <a:r>
              <a:rPr lang="de-DE" sz="1400" dirty="0" err="1">
                <a:solidFill>
                  <a:sysClr val="windowText" lastClr="000000"/>
                </a:solidFill>
              </a:rPr>
              <a:t>Done</a:t>
            </a:r>
            <a:r>
              <a:rPr lang="de-DE" sz="1400" dirty="0">
                <a:solidFill>
                  <a:sysClr val="windowText" lastClr="000000"/>
                </a:solidFill>
              </a:rPr>
              <a:t>. </a:t>
            </a:r>
          </a:p>
          <a:p>
            <a:r>
              <a:rPr lang="de-DE" sz="1400" b="1" dirty="0">
                <a:solidFill>
                  <a:sysClr val="windowText" lastClr="000000"/>
                </a:solidFill>
              </a:rPr>
              <a:t>Ziel: </a:t>
            </a:r>
            <a:r>
              <a:rPr lang="de-DE" sz="1400" dirty="0">
                <a:solidFill>
                  <a:sysClr val="windowText" lastClr="000000"/>
                </a:solidFill>
              </a:rPr>
              <a:t>Übersicht über aktuellen Status.</a:t>
            </a:r>
          </a:p>
          <a:p>
            <a:endParaRPr lang="de-DE" sz="1400" b="1" dirty="0">
              <a:solidFill>
                <a:sysClr val="windowText" lastClr="000000"/>
              </a:solidFill>
            </a:endParaRPr>
          </a:p>
          <a:p>
            <a:r>
              <a:rPr lang="de-DE" sz="1400" b="1" dirty="0">
                <a:solidFill>
                  <a:srgbClr val="F38B3B"/>
                </a:solidFill>
                <a:latin typeface="+mj-lt"/>
              </a:rPr>
              <a:t>WIP = Work In Progress</a:t>
            </a:r>
          </a:p>
          <a:p>
            <a:pPr marL="342900" indent="-255588"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ysClr val="windowText" lastClr="000000"/>
                </a:solidFill>
              </a:rPr>
              <a:t>Festlegung der Prozess Schritte (Bei Kanban detailliert)</a:t>
            </a:r>
          </a:p>
          <a:p>
            <a:pPr marL="342900" indent="-255588"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ysClr val="windowText" lastClr="000000"/>
                </a:solidFill>
              </a:rPr>
              <a:t>Zusätzlich möglich: On hold, Kontrolle durch</a:t>
            </a:r>
          </a:p>
          <a:p>
            <a:endParaRPr lang="de-DE" sz="1400" b="1" dirty="0">
              <a:solidFill>
                <a:sysClr val="windowText" lastClr="000000"/>
              </a:solidFill>
            </a:endParaRPr>
          </a:p>
          <a:p>
            <a:r>
              <a:rPr lang="de-DE" sz="1400" b="1" dirty="0">
                <a:solidFill>
                  <a:srgbClr val="F38B3B"/>
                </a:solidFill>
                <a:latin typeface="+mj-lt"/>
              </a:rPr>
              <a:t>US / Arbeitspakete</a:t>
            </a:r>
          </a:p>
          <a:p>
            <a:pPr marL="342900" indent="-255588"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ysClr val="windowText" lastClr="000000"/>
                </a:solidFill>
              </a:rPr>
              <a:t>Aufgaben bewegen sich am Board</a:t>
            </a:r>
          </a:p>
          <a:p>
            <a:pPr marL="342900" indent="-255588"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ysClr val="windowText" lastClr="000000"/>
                </a:solidFill>
              </a:rPr>
              <a:t>Kennzeichnung der durchführenden Person und US</a:t>
            </a:r>
          </a:p>
          <a:p>
            <a:pPr marL="342900" indent="-255588"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ysClr val="windowText" lastClr="000000"/>
                </a:solidFill>
              </a:rPr>
              <a:t>Pull statt Push</a:t>
            </a:r>
          </a:p>
        </p:txBody>
      </p:sp>
    </p:spTree>
    <p:extLst>
      <p:ext uri="{BB962C8B-B14F-4D97-AF65-F5344CB8AC3E}">
        <p14:creationId xmlns:p14="http://schemas.microsoft.com/office/powerpoint/2010/main" val="2535490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752BBE5A-9470-B7EA-441C-9D81C7E9FAE3}"/>
              </a:ext>
            </a:extLst>
          </p:cNvPr>
          <p:cNvSpPr>
            <a:spLocks/>
          </p:cNvSpPr>
          <p:nvPr/>
        </p:nvSpPr>
        <p:spPr>
          <a:xfrm>
            <a:off x="1165819" y="1181101"/>
            <a:ext cx="10035581" cy="5134226"/>
          </a:xfrm>
          <a:prstGeom prst="roundRect">
            <a:avLst>
              <a:gd name="adj" fmla="val 7152"/>
            </a:avLst>
          </a:prstGeom>
          <a:solidFill>
            <a:srgbClr val="F394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AT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6C91109-497B-06B3-4F46-C96831FF8CF2}"/>
              </a:ext>
            </a:extLst>
          </p:cNvPr>
          <p:cNvSpPr>
            <a:spLocks/>
          </p:cNvSpPr>
          <p:nvPr/>
        </p:nvSpPr>
        <p:spPr>
          <a:xfrm>
            <a:off x="1468606" y="1702306"/>
            <a:ext cx="4853504" cy="399097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dirty="0"/>
              <a:t>Ziel: </a:t>
            </a:r>
            <a:r>
              <a:rPr lang="de-DE" sz="1600" dirty="0"/>
              <a:t>Übersicht über alle zu behebende Probleme</a:t>
            </a:r>
          </a:p>
          <a:p>
            <a:endParaRPr lang="de-DE" sz="1400" b="1" dirty="0"/>
          </a:p>
          <a:p>
            <a:pPr marL="266700" indent="-179388">
              <a:buFont typeface="Wingdings" panose="05000000000000000000" pitchFamily="2" charset="2"/>
              <a:buChar char="§"/>
            </a:pPr>
            <a:r>
              <a:rPr lang="de-DE" sz="1400" dirty="0"/>
              <a:t>Wird bei jedem Daily </a:t>
            </a:r>
            <a:r>
              <a:rPr lang="de-DE" sz="1400" dirty="0" err="1"/>
              <a:t>Standup</a:t>
            </a:r>
            <a:r>
              <a:rPr lang="de-DE" sz="1400" dirty="0"/>
              <a:t> aktualisiert – muss immer aktuell sein wie das Taskboard</a:t>
            </a:r>
          </a:p>
          <a:p>
            <a:pPr marL="266700" indent="-179388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400" dirty="0"/>
              <a:t>Eigene Liste / Spalte oder integriert am Board</a:t>
            </a:r>
          </a:p>
          <a:p>
            <a:pPr marL="266700" indent="-179388">
              <a:buFont typeface="Wingdings" panose="05000000000000000000" pitchFamily="2" charset="2"/>
              <a:buChar char="§"/>
            </a:pPr>
            <a:r>
              <a:rPr lang="de-DE" sz="1400" dirty="0"/>
              <a:t>Zeitstempel: Ab wann aufgetreten / Bis wann unbedingt zu lösen</a:t>
            </a:r>
          </a:p>
          <a:p>
            <a:pPr marL="266700" indent="-179388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400" dirty="0"/>
              <a:t>Grundsätzlich gehen Probleme vor (Top-Grundsatz: </a:t>
            </a:r>
            <a:r>
              <a:rPr lang="de-DE" sz="1400" dirty="0" err="1"/>
              <a:t>Stop</a:t>
            </a:r>
            <a:r>
              <a:rPr lang="de-DE" sz="1400" dirty="0"/>
              <a:t> </a:t>
            </a:r>
            <a:r>
              <a:rPr lang="de-DE" sz="1400" dirty="0" err="1"/>
              <a:t>Starting</a:t>
            </a:r>
            <a:r>
              <a:rPr lang="de-DE" sz="1400" dirty="0"/>
              <a:t> – Start </a:t>
            </a:r>
            <a:r>
              <a:rPr lang="de-DE" sz="1400" dirty="0" err="1"/>
              <a:t>Finishing</a:t>
            </a:r>
            <a:r>
              <a:rPr lang="de-DE" sz="1400" dirty="0"/>
              <a:t>)</a:t>
            </a:r>
          </a:p>
          <a:p>
            <a:pPr marL="266700" indent="-179388">
              <a:buFont typeface="Wingdings" panose="05000000000000000000" pitchFamily="2" charset="2"/>
              <a:buChar char="§"/>
            </a:pPr>
            <a:r>
              <a:rPr lang="de-DE" sz="1400" dirty="0"/>
              <a:t>Verantwortlich ist </a:t>
            </a:r>
            <a:r>
              <a:rPr lang="de-DE" sz="1400" dirty="0" err="1"/>
              <a:t>Scrum</a:t>
            </a:r>
            <a:r>
              <a:rPr lang="de-DE" sz="1400" dirty="0"/>
              <a:t> Master</a:t>
            </a:r>
          </a:p>
          <a:p>
            <a:pPr marL="266700" indent="-179388">
              <a:buFont typeface="Wingdings" panose="05000000000000000000" pitchFamily="2" charset="2"/>
              <a:buChar char="§"/>
            </a:pPr>
            <a:r>
              <a:rPr lang="de-DE" sz="1400" dirty="0"/>
              <a:t>Kennzeichnung der durchführenden Person</a:t>
            </a:r>
          </a:p>
          <a:p>
            <a:pPr marL="266700" indent="-179388">
              <a:buFont typeface="Wingdings" panose="05000000000000000000" pitchFamily="2" charset="2"/>
              <a:buChar char="§"/>
            </a:pPr>
            <a:r>
              <a:rPr lang="de-DE" sz="1400" dirty="0"/>
              <a:t>Pull statt Push gilt auch hier</a:t>
            </a:r>
            <a:endParaRPr lang="de-AT" sz="140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94F414-0680-1930-70A4-08026035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503678-A2CF-63E6-F32F-42DAF88A3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C4716-7776-83AB-7D51-1E94ED50A2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65819" y="456240"/>
            <a:ext cx="7048870" cy="827087"/>
          </a:xfrm>
        </p:spPr>
        <p:txBody>
          <a:bodyPr>
            <a:normAutofit/>
          </a:bodyPr>
          <a:lstStyle/>
          <a:p>
            <a:pPr algn="ctr"/>
            <a:r>
              <a:rPr lang="de-DE" sz="2400" dirty="0">
                <a:solidFill>
                  <a:schemeClr val="accent2"/>
                </a:solidFill>
              </a:rPr>
              <a:t>Liste der Hindernisse / Impediment List</a:t>
            </a:r>
            <a:endParaRPr lang="de-AT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296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Text, drinnen, Person enthält.&#10;&#10;Automatisch generierte Beschreibung">
            <a:extLst>
              <a:ext uri="{FF2B5EF4-FFF2-40B4-BE49-F238E27FC236}">
                <a16:creationId xmlns:a16="http://schemas.microsoft.com/office/drawing/2014/main" id="{0DE2B5C7-5223-0BFC-1365-15AD28A95E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969"/>
          <a:stretch/>
        </p:blipFill>
        <p:spPr>
          <a:xfrm>
            <a:off x="-1964" y="3029940"/>
            <a:ext cx="12192000" cy="3822700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94F414-0680-1930-70A4-08026035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>
                <a:solidFill>
                  <a:schemeClr val="bg1"/>
                </a:solidFill>
              </a:rPr>
              <a:t>23</a:t>
            </a:fld>
            <a:endParaRPr lang="de-AT">
              <a:solidFill>
                <a:schemeClr val="bg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503678-A2CF-63E6-F32F-42DAF88A3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Demografieberatung Digi+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C4716-7776-83AB-7D51-1E94ED50A2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7305" y="310272"/>
            <a:ext cx="4505695" cy="1138309"/>
          </a:xfrm>
        </p:spPr>
        <p:txBody>
          <a:bodyPr>
            <a:normAutofit/>
          </a:bodyPr>
          <a:lstStyle/>
          <a:p>
            <a:pPr algn="ctr"/>
            <a:r>
              <a:rPr lang="de-DE" sz="2400" dirty="0"/>
              <a:t>Burn Down Chart</a:t>
            </a:r>
            <a:endParaRPr lang="de-AT" sz="240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EC954283-9365-480F-18D8-8EE76CA9C661}"/>
              </a:ext>
            </a:extLst>
          </p:cNvPr>
          <p:cNvGrpSpPr/>
          <p:nvPr/>
        </p:nvGrpSpPr>
        <p:grpSpPr>
          <a:xfrm>
            <a:off x="567891" y="1635611"/>
            <a:ext cx="11056218" cy="4138503"/>
            <a:chOff x="567891" y="1635611"/>
            <a:chExt cx="11056218" cy="4138503"/>
          </a:xfrm>
        </p:grpSpPr>
        <p:sp>
          <p:nvSpPr>
            <p:cNvPr id="12" name="Rechteck: abgerundete Ecken 11">
              <a:extLst>
                <a:ext uri="{FF2B5EF4-FFF2-40B4-BE49-F238E27FC236}">
                  <a16:creationId xmlns:a16="http://schemas.microsoft.com/office/drawing/2014/main" id="{36C91109-497B-06B3-4F46-C96831FF8CF2}"/>
                </a:ext>
              </a:extLst>
            </p:cNvPr>
            <p:cNvSpPr>
              <a:spLocks/>
            </p:cNvSpPr>
            <p:nvPr/>
          </p:nvSpPr>
          <p:spPr>
            <a:xfrm>
              <a:off x="567891" y="1643927"/>
              <a:ext cx="5528110" cy="4130187"/>
            </a:xfrm>
            <a:prstGeom prst="roundRect">
              <a:avLst/>
            </a:prstGeom>
            <a:solidFill>
              <a:srgbClr val="F394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AT" dirty="0"/>
            </a:p>
          </p:txBody>
        </p:sp>
        <p:sp>
          <p:nvSpPr>
            <p:cNvPr id="13" name="Rechteck: abgerundete Ecken 12">
              <a:extLst>
                <a:ext uri="{FF2B5EF4-FFF2-40B4-BE49-F238E27FC236}">
                  <a16:creationId xmlns:a16="http://schemas.microsoft.com/office/drawing/2014/main" id="{591E64AD-4F09-315C-DCBC-37F43AFB3C3B}"/>
                </a:ext>
              </a:extLst>
            </p:cNvPr>
            <p:cNvSpPr>
              <a:spLocks/>
            </p:cNvSpPr>
            <p:nvPr/>
          </p:nvSpPr>
          <p:spPr>
            <a:xfrm>
              <a:off x="6400800" y="1635611"/>
              <a:ext cx="5223309" cy="4130187"/>
            </a:xfrm>
            <a:prstGeom prst="roundRect">
              <a:avLst/>
            </a:prstGeom>
            <a:solidFill>
              <a:srgbClr val="F394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600" b="1" dirty="0"/>
                <a:t>Ziel: </a:t>
              </a:r>
              <a:r>
                <a:rPr lang="de-DE" sz="1600" dirty="0"/>
                <a:t>Übersicht über den Fertigstellungsgrad aller Tasks in einem Sprint</a:t>
              </a:r>
            </a:p>
            <a:p>
              <a:endParaRPr lang="de-DE" sz="1400" b="1" dirty="0"/>
            </a:p>
            <a:p>
              <a:pPr marL="342900" indent="-255588">
                <a:buFont typeface="Wingdings" panose="05000000000000000000" pitchFamily="2" charset="2"/>
                <a:buChar char="§"/>
              </a:pPr>
              <a:r>
                <a:rPr lang="de-DE" sz="1400" dirty="0"/>
                <a:t>Wird bei jedem Daily </a:t>
              </a:r>
              <a:r>
                <a:rPr lang="de-DE" sz="1400" dirty="0" err="1"/>
                <a:t>Standup</a:t>
              </a:r>
              <a:r>
                <a:rPr lang="de-DE" sz="1400" dirty="0"/>
                <a:t> aktualisiert – muss immer aktuell sein wie das Taskboard</a:t>
              </a:r>
            </a:p>
            <a:p>
              <a:pPr marL="342900" indent="-255588">
                <a:buFont typeface="Wingdings" panose="05000000000000000000" pitchFamily="2" charset="2"/>
                <a:buChar char="§"/>
              </a:pPr>
              <a:r>
                <a:rPr lang="de-DE" sz="1400" dirty="0"/>
                <a:t>Y-Achse: Anzahl der Tasks</a:t>
              </a:r>
            </a:p>
            <a:p>
              <a:pPr marL="342900" indent="-255588">
                <a:buFont typeface="Wingdings" panose="05000000000000000000" pitchFamily="2" charset="2"/>
                <a:buChar char="§"/>
              </a:pPr>
              <a:r>
                <a:rPr lang="de-DE" sz="1400" dirty="0"/>
                <a:t>X-Achse: Gewählte Zeiteinheit</a:t>
              </a:r>
            </a:p>
            <a:p>
              <a:pPr marL="342900" indent="-255588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de-DE" sz="1400" dirty="0"/>
                <a:t>Anzahl der offenen Tasks eintragen</a:t>
              </a:r>
            </a:p>
            <a:p>
              <a:pPr marL="342900" indent="-255588">
                <a:buFont typeface="Wingdings" panose="05000000000000000000" pitchFamily="2" charset="2"/>
                <a:buChar char="§"/>
              </a:pPr>
              <a:r>
                <a:rPr lang="de-DE" sz="1400" dirty="0"/>
                <a:t>Idealtypische lineare Linie einzeichnen, bis alle Tasks fertig sind</a:t>
              </a:r>
            </a:p>
            <a:p>
              <a:pPr marL="342900" indent="-255588">
                <a:buFont typeface="Wingdings" panose="05000000000000000000" pitchFamily="2" charset="2"/>
                <a:buChar char="§"/>
              </a:pPr>
              <a:r>
                <a:rPr lang="de-DE" sz="1400" dirty="0"/>
                <a:t>Aktuelle Linie der Anzahl noch offener Tasks</a:t>
              </a:r>
            </a:p>
            <a:p>
              <a:pPr marL="342900" indent="-255588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de-DE" sz="1400" dirty="0"/>
                <a:t>Abweichung der aktuellen Linie von der linearen Linie zeigt mögliche Probleme</a:t>
              </a:r>
            </a:p>
            <a:p>
              <a:pPr marL="342900" indent="-255588">
                <a:buFont typeface="Wingdings" panose="05000000000000000000" pitchFamily="2" charset="2"/>
                <a:buChar char="§"/>
              </a:pPr>
              <a:r>
                <a:rPr lang="de-DE" sz="1400" dirty="0"/>
                <a:t>Verantwortlich ist </a:t>
              </a:r>
              <a:r>
                <a:rPr lang="de-DE" sz="1400" dirty="0" err="1"/>
                <a:t>Scrum</a:t>
              </a:r>
              <a:r>
                <a:rPr lang="de-DE" sz="1400" dirty="0"/>
                <a:t> Master</a:t>
              </a:r>
            </a:p>
            <a:p>
              <a:pPr marL="342900" indent="-255588">
                <a:buFont typeface="Wingdings" panose="05000000000000000000" pitchFamily="2" charset="2"/>
                <a:buChar char="§"/>
              </a:pPr>
              <a:r>
                <a:rPr lang="de-DE" sz="1400" dirty="0"/>
                <a:t>Entfällt bei Kanban</a:t>
              </a:r>
            </a:p>
          </p:txBody>
        </p:sp>
        <p:sp>
          <p:nvSpPr>
            <p:cNvPr id="5" name="Pfeil: nach rechts 4">
              <a:extLst>
                <a:ext uri="{FF2B5EF4-FFF2-40B4-BE49-F238E27FC236}">
                  <a16:creationId xmlns:a16="http://schemas.microsoft.com/office/drawing/2014/main" id="{A8AFFC62-CC5A-0A78-64CD-4A701B0AEEDC}"/>
                </a:ext>
              </a:extLst>
            </p:cNvPr>
            <p:cNvSpPr/>
            <p:nvPr/>
          </p:nvSpPr>
          <p:spPr>
            <a:xfrm>
              <a:off x="6104794" y="2303070"/>
              <a:ext cx="581345" cy="2711496"/>
            </a:xfrm>
            <a:prstGeom prst="rightArrow">
              <a:avLst>
                <a:gd name="adj1" fmla="val 48891"/>
                <a:gd name="adj2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543042C6-1330-F8E9-F012-78FF5A1AD30F}"/>
                </a:ext>
              </a:extLst>
            </p:cNvPr>
            <p:cNvSpPr txBox="1"/>
            <p:nvPr/>
          </p:nvSpPr>
          <p:spPr>
            <a:xfrm>
              <a:off x="1364974" y="3335652"/>
              <a:ext cx="4330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>
                  <a:solidFill>
                    <a:schemeClr val="bg1"/>
                  </a:solidFill>
                </a:rPr>
                <a:t>verschafft Überblick und zeitliche Einordnung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0717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904774"/>
            <a:ext cx="10691277" cy="765073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accent2"/>
                </a:solidFill>
              </a:rPr>
              <a:t>Review</a:t>
            </a:r>
            <a:endParaRPr lang="de-AT" dirty="0">
              <a:solidFill>
                <a:schemeClr val="accent2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7341AC32-793D-A736-B02A-3FC0E75855F8}"/>
              </a:ext>
            </a:extLst>
          </p:cNvPr>
          <p:cNvSpPr/>
          <p:nvPr/>
        </p:nvSpPr>
        <p:spPr>
          <a:xfrm>
            <a:off x="3811691" y="1974978"/>
            <a:ext cx="4568617" cy="3579543"/>
          </a:xfrm>
          <a:prstGeom prst="roundRect">
            <a:avLst>
              <a:gd name="adj" fmla="val 8929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Ziel: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Darstellung der umgesetzten Arbeitspakete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Teilnehmer: Team + SM und Kund*in / PO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Zyklus: Laufend zum Sprintende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Dauer: abhängig vom Kund*innen-Auftrag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Ablauf: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Kundentermin</a:t>
            </a:r>
            <a:endParaRPr lang="de-DE" sz="1200" i="1" dirty="0">
              <a:solidFill>
                <a:srgbClr val="666666"/>
              </a:solidFill>
              <a:latin typeface="Verdana Pro Light" panose="020B0304030504040204" pitchFamily="34" charset="0"/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Präsentation der fertigen Arbeit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Abnahme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Mängelliste / Rückfragen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Besprechung der nächsten Schritte</a:t>
            </a:r>
          </a:p>
          <a:p>
            <a:pPr>
              <a:buClr>
                <a:schemeClr val="accent1"/>
              </a:buClr>
              <a:buSzPct val="100000"/>
              <a:defRPr/>
            </a:pPr>
            <a:endParaRPr lang="de-DE" sz="1200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  <a:buClr>
                <a:schemeClr val="accent1"/>
              </a:buClr>
              <a:buSzPct val="100000"/>
              <a:defRPr/>
            </a:pPr>
            <a:r>
              <a:rPr lang="de-DE" sz="1200" b="1" dirty="0">
                <a:solidFill>
                  <a:schemeClr val="tx1"/>
                </a:solidFill>
              </a:rPr>
              <a:t>Ergebnis: </a:t>
            </a:r>
            <a:r>
              <a:rPr lang="de-DE" sz="1200" dirty="0">
                <a:solidFill>
                  <a:schemeClr val="tx1"/>
                </a:solidFill>
              </a:rPr>
              <a:t>Abnahme, Feedback, Rückfragen und neue Ideen</a:t>
            </a:r>
          </a:p>
        </p:txBody>
      </p:sp>
    </p:spTree>
    <p:extLst>
      <p:ext uri="{BB962C8B-B14F-4D97-AF65-F5344CB8AC3E}">
        <p14:creationId xmlns:p14="http://schemas.microsoft.com/office/powerpoint/2010/main" val="264334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19D13FA-72FA-6F5D-2EA3-F0CA4D4D0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66" y="678980"/>
            <a:ext cx="6223000" cy="1325563"/>
          </a:xfrm>
        </p:spPr>
        <p:txBody>
          <a:bodyPr/>
          <a:lstStyle/>
          <a:p>
            <a:r>
              <a:rPr lang="de-DE" dirty="0"/>
              <a:t>Definition </a:t>
            </a:r>
            <a:r>
              <a:rPr lang="de-DE" dirty="0" err="1"/>
              <a:t>of</a:t>
            </a:r>
            <a:r>
              <a:rPr lang="de-DE" dirty="0"/>
              <a:t> Ready &amp; </a:t>
            </a:r>
            <a:br>
              <a:rPr lang="de-DE" dirty="0"/>
            </a:br>
            <a:r>
              <a:rPr lang="de-DE" dirty="0"/>
              <a:t>Definition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Done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923C77-4CC4-10D4-519C-B9B27F40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25</a:t>
            </a:fld>
            <a:endParaRPr lang="de-AT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80CA480-52E9-C384-6E9A-9B9574E3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532" y="2088684"/>
            <a:ext cx="6807552" cy="3667225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de-DE" sz="1400" b="1" dirty="0"/>
              <a:t>Ziel: </a:t>
            </a:r>
            <a:r>
              <a:rPr lang="de-DE" sz="1400" dirty="0"/>
              <a:t>Definition, wann eine Aufgabe begonnen werden kann und wann ein Arbeitsstück fertig ist zur Auslieferung</a:t>
            </a:r>
          </a:p>
          <a:p>
            <a:pPr>
              <a:spcBef>
                <a:spcPts val="0"/>
              </a:spcBef>
            </a:pPr>
            <a:r>
              <a:rPr lang="de-DE" sz="1400" i="1" dirty="0"/>
              <a:t>Teilnehmende: Team</a:t>
            </a:r>
          </a:p>
          <a:p>
            <a:pPr>
              <a:spcBef>
                <a:spcPts val="0"/>
              </a:spcBef>
            </a:pPr>
            <a:r>
              <a:rPr lang="de-DE" sz="1400" i="1" dirty="0"/>
              <a:t>Zyklus: einmalig</a:t>
            </a:r>
          </a:p>
          <a:p>
            <a:pPr>
              <a:spcBef>
                <a:spcPts val="0"/>
              </a:spcBef>
            </a:pPr>
            <a:r>
              <a:rPr lang="de-DE" sz="1400" i="1" dirty="0"/>
              <a:t>Dauer: ca. 1-2 Stunden</a:t>
            </a:r>
          </a:p>
          <a:p>
            <a:pPr>
              <a:spcAft>
                <a:spcPts val="1000"/>
              </a:spcAft>
            </a:pPr>
            <a:r>
              <a:rPr lang="de-DE" sz="1400" b="1" dirty="0"/>
              <a:t>Ablauf: </a:t>
            </a:r>
            <a:r>
              <a:rPr lang="de-DE" sz="1400" dirty="0"/>
              <a:t>Sammlung von </a:t>
            </a:r>
            <a:r>
              <a:rPr lang="de-DE" sz="1400" dirty="0">
                <a:latin typeface="+mj-lt"/>
              </a:rPr>
              <a:t>Kriterien für Definition von Ready</a:t>
            </a:r>
          </a:p>
          <a:p>
            <a:pPr marL="342900" indent="-255588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400" dirty="0"/>
              <a:t>Ab wann kann mit einer Arbeit begonnen werden?</a:t>
            </a:r>
          </a:p>
          <a:p>
            <a:pPr marL="342900" indent="-255588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400" dirty="0"/>
              <a:t>Welche Arbeitsvorbereitungen müssen abgeschlossen sein?</a:t>
            </a:r>
          </a:p>
          <a:p>
            <a:pPr marL="342900" indent="-255588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400" dirty="0"/>
              <a:t>Welche Genehmigungen müssen eingeholt werden?</a:t>
            </a:r>
          </a:p>
          <a:p>
            <a:pPr>
              <a:spcAft>
                <a:spcPts val="1000"/>
              </a:spcAft>
            </a:pPr>
            <a:r>
              <a:rPr lang="de-DE" sz="1400" b="1" dirty="0"/>
              <a:t>Ablauf: </a:t>
            </a:r>
            <a:r>
              <a:rPr lang="de-DE" sz="1400" dirty="0"/>
              <a:t>Sammlung von </a:t>
            </a:r>
            <a:r>
              <a:rPr lang="de-DE" sz="1400" dirty="0">
                <a:latin typeface="+mj-lt"/>
              </a:rPr>
              <a:t>Kriterien für Definition von </a:t>
            </a:r>
            <a:r>
              <a:rPr lang="de-DE" sz="1400" dirty="0" err="1">
                <a:latin typeface="+mj-lt"/>
              </a:rPr>
              <a:t>Done</a:t>
            </a:r>
            <a:endParaRPr lang="de-DE" sz="1400" dirty="0">
              <a:latin typeface="+mj-lt"/>
            </a:endParaRPr>
          </a:p>
          <a:p>
            <a:pPr marL="342900" indent="-255588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400" dirty="0"/>
              <a:t>Wann ist eine Aufgabe wirklich fertig?</a:t>
            </a:r>
          </a:p>
          <a:p>
            <a:pPr marL="342900" indent="-255588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400" dirty="0"/>
              <a:t>Welche Vorschriften müssen eingehalten werden?</a:t>
            </a:r>
          </a:p>
          <a:p>
            <a:pPr marL="342900" indent="-255588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400" dirty="0"/>
              <a:t>Welche Kontrollen sind notwendig?</a:t>
            </a:r>
          </a:p>
          <a:p>
            <a:r>
              <a:rPr lang="de-DE" sz="1400" b="1" dirty="0"/>
              <a:t>Ergebnis: </a:t>
            </a:r>
            <a:r>
              <a:rPr lang="de-DE" sz="1400" dirty="0"/>
              <a:t>Liste an Kriterien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F3B18B0-D1B5-6C9E-2531-F7C088BC7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pic>
        <p:nvPicPr>
          <p:cNvPr id="9" name="Bildplatzhalter 8" descr="Ein Bild, das Person, Küche, drinnen, Vorbereiten enthält.&#10;&#10;Automatisch generierte Beschreibung">
            <a:extLst>
              <a:ext uri="{FF2B5EF4-FFF2-40B4-BE49-F238E27FC236}">
                <a16:creationId xmlns:a16="http://schemas.microsoft.com/office/drawing/2014/main" id="{B2E1CC55-1951-0B07-1BBD-97EF5F2284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7" b="5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83644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904774"/>
            <a:ext cx="10691277" cy="765073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accent2"/>
                </a:solidFill>
              </a:rPr>
              <a:t>Retrospektive</a:t>
            </a:r>
            <a:endParaRPr lang="de-AT" dirty="0">
              <a:solidFill>
                <a:schemeClr val="accent2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7341AC32-793D-A736-B02A-3FC0E75855F8}"/>
              </a:ext>
            </a:extLst>
          </p:cNvPr>
          <p:cNvSpPr/>
          <p:nvPr/>
        </p:nvSpPr>
        <p:spPr>
          <a:xfrm>
            <a:off x="3588254" y="1884277"/>
            <a:ext cx="4568617" cy="4271701"/>
          </a:xfrm>
          <a:prstGeom prst="roundRect">
            <a:avLst>
              <a:gd name="adj" fmla="val 8929"/>
            </a:avLst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Ziel: Laufende Verbesserung und Erhöhung der Velocity,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um Qualität, Produktivität und Wohlbefinden zu steigern.</a:t>
            </a:r>
          </a:p>
          <a:p>
            <a:pPr>
              <a:defRPr/>
            </a:pPr>
            <a:r>
              <a:rPr lang="de-DE" sz="1200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Erfolge feiern,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Verbesserungsmöglichkeiten des Zusammenarbeitens identifizieren und Ideen für die Zukunft sammeln.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Teilnehmende: NUR das Team + SM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Zyklus: Laufend am Sprintende</a:t>
            </a:r>
          </a:p>
          <a:p>
            <a:pPr>
              <a:defRPr/>
            </a:pPr>
            <a:r>
              <a:rPr lang="de-DE" sz="1200" i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Dauer: ca. 1 Stunde</a:t>
            </a:r>
          </a:p>
          <a:p>
            <a:pPr>
              <a:defRPr/>
            </a:pPr>
            <a:endParaRPr lang="de-DE" sz="1200" i="1" dirty="0">
              <a:solidFill>
                <a:schemeClr val="tx1"/>
              </a:solidFill>
              <a:ea typeface="Nunito Sans"/>
              <a:cs typeface="Nunito Sans"/>
              <a:sym typeface="Nunito Sans"/>
            </a:endParaRPr>
          </a:p>
          <a:p>
            <a:pPr>
              <a:spcAft>
                <a:spcPts val="600"/>
              </a:spcAft>
              <a:defRPr/>
            </a:pPr>
            <a:r>
              <a:rPr lang="de-DE" sz="1200" b="1" dirty="0">
                <a:solidFill>
                  <a:schemeClr val="tx1"/>
                </a:solidFill>
                <a:ea typeface="Nunito Sans"/>
                <a:cs typeface="Nunito Sans"/>
                <a:sym typeface="Nunito Sans"/>
              </a:rPr>
              <a:t>Ablauf: </a:t>
            </a:r>
            <a:r>
              <a:rPr lang="de-DE" sz="1200" dirty="0">
                <a:solidFill>
                  <a:schemeClr val="tx1"/>
                </a:solidFill>
                <a:latin typeface="Verdana Pro Light" panose="020B0304030504040204" pitchFamily="34" charset="0"/>
                <a:ea typeface="Nunito Sans"/>
                <a:cs typeface="Nunito Sans"/>
                <a:sym typeface="Nunito Sans"/>
              </a:rPr>
              <a:t>Team Meeting</a:t>
            </a:r>
            <a:endParaRPr lang="de-DE" sz="1200" i="1" dirty="0">
              <a:solidFill>
                <a:srgbClr val="666666"/>
              </a:solidFill>
              <a:latin typeface="Verdana Pro Light" panose="020B0304030504040204" pitchFamily="34" charset="0"/>
              <a:ea typeface="Nunito Sans"/>
              <a:cs typeface="Nunito Sans"/>
              <a:sym typeface="Nunito Sans"/>
            </a:endParaRP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Dieses Meeting ist geprägt von Kreativität, Emotionen, Offenheit und Wertschätzung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KEINE Beurteilungen: Wir = Team sind alle am Weg und lernen gemeinsam </a:t>
            </a:r>
          </a:p>
          <a:p>
            <a:pPr marL="284163" indent="-196850"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200" dirty="0">
                <a:solidFill>
                  <a:schemeClr val="tx1"/>
                </a:solidFill>
              </a:rPr>
              <a:t>Kein hierarchisches Denken</a:t>
            </a:r>
          </a:p>
          <a:p>
            <a:pPr>
              <a:buClr>
                <a:schemeClr val="accent1"/>
              </a:buClr>
              <a:buSzPct val="100000"/>
              <a:defRPr/>
            </a:pPr>
            <a:endParaRPr lang="de-DE" sz="1200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  <a:buClr>
                <a:schemeClr val="accent1"/>
              </a:buClr>
              <a:buSzPct val="100000"/>
              <a:defRPr/>
            </a:pPr>
            <a:r>
              <a:rPr lang="de-DE" sz="1200" b="1" dirty="0">
                <a:solidFill>
                  <a:schemeClr val="tx1"/>
                </a:solidFill>
              </a:rPr>
              <a:t>Ergebnis: </a:t>
            </a:r>
            <a:r>
              <a:rPr lang="de-DE" sz="1200" dirty="0">
                <a:solidFill>
                  <a:schemeClr val="tx1"/>
                </a:solidFill>
              </a:rPr>
              <a:t>Rückschau und Weiterentwicklungs-möglichkeiten, </a:t>
            </a:r>
            <a:r>
              <a:rPr lang="de-DE" sz="1200" dirty="0" err="1">
                <a:solidFill>
                  <a:schemeClr val="tx1"/>
                </a:solidFill>
              </a:rPr>
              <a:t>Lessons</a:t>
            </a:r>
            <a:r>
              <a:rPr lang="de-DE" sz="1200" dirty="0">
                <a:solidFill>
                  <a:schemeClr val="tx1"/>
                </a:solidFill>
              </a:rPr>
              <a:t> </a:t>
            </a:r>
            <a:r>
              <a:rPr lang="de-DE" sz="1200" dirty="0" err="1">
                <a:solidFill>
                  <a:schemeClr val="tx1"/>
                </a:solidFill>
              </a:rPr>
              <a:t>Learned</a:t>
            </a:r>
            <a:endParaRPr lang="de-DE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30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8957AFA7-D543-4109-606B-9BE82F51E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3" y="0"/>
            <a:ext cx="9316413" cy="6858000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94F414-0680-1930-70A4-08026035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27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503678-A2CF-63E6-F32F-42DAF88A3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Demografieberatung Digi+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591E64AD-4F09-315C-DCBC-37F43AFB3C3B}"/>
              </a:ext>
            </a:extLst>
          </p:cNvPr>
          <p:cNvSpPr>
            <a:spLocks/>
          </p:cNvSpPr>
          <p:nvPr/>
        </p:nvSpPr>
        <p:spPr>
          <a:xfrm>
            <a:off x="6362298" y="997527"/>
            <a:ext cx="5332396" cy="5076014"/>
          </a:xfrm>
          <a:prstGeom prst="roundRect">
            <a:avLst/>
          </a:prstGeom>
          <a:solidFill>
            <a:srgbClr val="F39427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de-DE" b="1" dirty="0"/>
              <a:t>Komplexität managen und Mehrwert generieren</a:t>
            </a:r>
            <a:endParaRPr lang="de-DE" b="1" dirty="0">
              <a:solidFill>
                <a:schemeClr val="bg1"/>
              </a:solidFill>
            </a:endParaRPr>
          </a:p>
          <a:p>
            <a:pPr marL="342900" indent="-255588">
              <a:spcAft>
                <a:spcPts val="10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dirty="0">
                <a:solidFill>
                  <a:schemeClr val="bg1"/>
                </a:solidFill>
              </a:rPr>
              <a:t>Komplexität managen: Unterteilung in Iterationen</a:t>
            </a:r>
          </a:p>
          <a:p>
            <a:pPr marL="342900" indent="-255588">
              <a:spcAft>
                <a:spcPts val="10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dirty="0">
                <a:solidFill>
                  <a:schemeClr val="bg1"/>
                </a:solidFill>
              </a:rPr>
              <a:t>Stabile Planung: Sprint mit Time-Boxing</a:t>
            </a:r>
          </a:p>
          <a:p>
            <a:pPr marL="342900" indent="-255588">
              <a:spcAft>
                <a:spcPts val="10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dirty="0">
                <a:solidFill>
                  <a:schemeClr val="bg1"/>
                </a:solidFill>
              </a:rPr>
              <a:t>Rückmeldungen von Kund*innen zeitnah: Teil-Ergebnisse</a:t>
            </a:r>
          </a:p>
          <a:p>
            <a:pPr marL="342900" indent="-255588">
              <a:spcAft>
                <a:spcPts val="10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dirty="0">
                <a:solidFill>
                  <a:schemeClr val="bg1"/>
                </a:solidFill>
              </a:rPr>
              <a:t>Transparenz und Übersicht: Taskboards</a:t>
            </a:r>
          </a:p>
          <a:p>
            <a:pPr marL="342900" indent="-255588">
              <a:spcAft>
                <a:spcPts val="10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dirty="0">
                <a:solidFill>
                  <a:schemeClr val="bg1"/>
                </a:solidFill>
              </a:rPr>
              <a:t>Flexibilität: Priorisierung des Backlogs nach jedem Sprint</a:t>
            </a:r>
          </a:p>
          <a:p>
            <a:pPr marL="342900" indent="-255588">
              <a:spcAft>
                <a:spcPts val="10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dirty="0">
                <a:solidFill>
                  <a:schemeClr val="bg1"/>
                </a:solidFill>
              </a:rPr>
              <a:t>Steuerung: Probleme zeitnah sichtbar machen und beheben</a:t>
            </a:r>
          </a:p>
          <a:p>
            <a:pPr marL="342900" indent="-255588">
              <a:spcAft>
                <a:spcPts val="10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dirty="0">
                <a:solidFill>
                  <a:schemeClr val="bg1"/>
                </a:solidFill>
              </a:rPr>
              <a:t>Informations- und Wissensaustausch: Daily</a:t>
            </a:r>
          </a:p>
          <a:p>
            <a:pPr marL="342900" indent="-255588">
              <a:spcAft>
                <a:spcPts val="10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dirty="0">
                <a:solidFill>
                  <a:schemeClr val="bg1"/>
                </a:solidFill>
              </a:rPr>
              <a:t>Effizienz Erhöhung: Retrospektiven</a:t>
            </a:r>
          </a:p>
          <a:p>
            <a:pPr marL="342900" indent="-255588">
              <a:spcAft>
                <a:spcPts val="10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de-DE" sz="1400" dirty="0">
                <a:solidFill>
                  <a:schemeClr val="bg1"/>
                </a:solidFill>
              </a:rPr>
              <a:t>Selbstorganisation und Augenhöhe: </a:t>
            </a:r>
            <a:r>
              <a:rPr lang="de-DE" sz="1400" dirty="0" err="1">
                <a:solidFill>
                  <a:schemeClr val="bg1"/>
                </a:solidFill>
              </a:rPr>
              <a:t>Commitment</a:t>
            </a:r>
            <a:r>
              <a:rPr lang="de-DE" sz="1400" dirty="0">
                <a:solidFill>
                  <a:schemeClr val="bg1"/>
                </a:solidFill>
              </a:rPr>
              <a:t> und Pull</a:t>
            </a:r>
          </a:p>
        </p:txBody>
      </p:sp>
    </p:spTree>
    <p:extLst>
      <p:ext uri="{BB962C8B-B14F-4D97-AF65-F5344CB8AC3E}">
        <p14:creationId xmlns:p14="http://schemas.microsoft.com/office/powerpoint/2010/main" val="2207614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emografieberatung Digi+">
      <a:dk1>
        <a:sysClr val="windowText" lastClr="000000"/>
      </a:dk1>
      <a:lt1>
        <a:sysClr val="window" lastClr="FFFFFF"/>
      </a:lt1>
      <a:dk2>
        <a:srgbClr val="595A5C"/>
      </a:dk2>
      <a:lt2>
        <a:srgbClr val="DADADA"/>
      </a:lt2>
      <a:accent1>
        <a:srgbClr val="E8784A"/>
      </a:accent1>
      <a:accent2>
        <a:srgbClr val="F39427"/>
      </a:accent2>
      <a:accent3>
        <a:srgbClr val="F5A05F"/>
      </a:accent3>
      <a:accent4>
        <a:srgbClr val="F8AD25"/>
      </a:accent4>
      <a:accent5>
        <a:srgbClr val="FCC554"/>
      </a:accent5>
      <a:accent6>
        <a:srgbClr val="3E38A6"/>
      </a:accent6>
      <a:hlink>
        <a:srgbClr val="3E38A6"/>
      </a:hlink>
      <a:folHlink>
        <a:srgbClr val="3767A6"/>
      </a:folHlink>
    </a:clrScheme>
    <a:fontScheme name="Demografieberatung Digi+">
      <a:majorFont>
        <a:latin typeface="Verdana Pro Regular"/>
        <a:ea typeface=""/>
        <a:cs typeface=""/>
      </a:majorFont>
      <a:minorFont>
        <a:latin typeface="Verdan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2216</Words>
  <Application>Microsoft Office PowerPoint</Application>
  <PresentationFormat>Breitbild</PresentationFormat>
  <Paragraphs>382</Paragraphs>
  <Slides>27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5" baseType="lpstr">
      <vt:lpstr>Arial</vt:lpstr>
      <vt:lpstr>Calibri</vt:lpstr>
      <vt:lpstr>Nunito Sans</vt:lpstr>
      <vt:lpstr>Verdana Pro Black</vt:lpstr>
      <vt:lpstr>Verdana Pro Light</vt:lpstr>
      <vt:lpstr>Verdana Pro Regular</vt:lpstr>
      <vt:lpstr>Wingdings</vt:lpstr>
      <vt:lpstr>Office</vt:lpstr>
      <vt:lpstr>Agiles Arbeiten</vt:lpstr>
      <vt:lpstr>Agenda</vt:lpstr>
      <vt:lpstr>Ausgangssituation</vt:lpstr>
      <vt:lpstr>PowerPoint-Präsentation</vt:lpstr>
      <vt:lpstr>PowerPoint-Präsentation</vt:lpstr>
      <vt:lpstr>Generelles Vorgehen &amp; Rollen</vt:lpstr>
      <vt:lpstr>PowerPoint-Präsentation</vt:lpstr>
      <vt:lpstr>Kund*innen-Nutzen durch Agiles Arbeiten</vt:lpstr>
      <vt:lpstr>Team-Nutzen durch Agiles Arbeiten</vt:lpstr>
      <vt:lpstr>Management-Nutzen durch agiles Arbeiten</vt:lpstr>
      <vt:lpstr>PowerPoint-Präsentation</vt:lpstr>
      <vt:lpstr>Rollen in Scrum:  Scrum Master</vt:lpstr>
      <vt:lpstr>PowerPoint-Präsentation</vt:lpstr>
      <vt:lpstr>Der Scrum Prozess</vt:lpstr>
      <vt:lpstr>Backlog Grooming</vt:lpstr>
      <vt:lpstr>Estimation</vt:lpstr>
      <vt:lpstr>Problem: Festpreis</vt:lpstr>
      <vt:lpstr>Festpreis</vt:lpstr>
      <vt:lpstr>Planning I und II | Sprint &gt; Sprint Backlog</vt:lpstr>
      <vt:lpstr>Daily Scrum oder Daily Standup</vt:lpstr>
      <vt:lpstr>Task Board</vt:lpstr>
      <vt:lpstr>Liste der Hindernisse / Impediment List</vt:lpstr>
      <vt:lpstr>Burn Down Chart</vt:lpstr>
      <vt:lpstr>Review</vt:lpstr>
      <vt:lpstr>Definition of Ready &amp;  Definition of Done</vt:lpstr>
      <vt:lpstr>Retrospektive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Francesca Herr</dc:creator>
  <cp:lastModifiedBy>Anna Wieser</cp:lastModifiedBy>
  <cp:revision>144</cp:revision>
  <cp:lastPrinted>2023-01-02T16:20:00Z</cp:lastPrinted>
  <dcterms:created xsi:type="dcterms:W3CDTF">2023-01-02T12:05:37Z</dcterms:created>
  <dcterms:modified xsi:type="dcterms:W3CDTF">2026-10-15T18:35:43Z</dcterms:modified>
</cp:coreProperties>
</file>