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8" r:id="rId2"/>
    <p:sldId id="301" r:id="rId3"/>
    <p:sldId id="267" r:id="rId4"/>
    <p:sldId id="296" r:id="rId5"/>
    <p:sldId id="304" r:id="rId6"/>
    <p:sldId id="305" r:id="rId7"/>
    <p:sldId id="306" r:id="rId8"/>
    <p:sldId id="308" r:id="rId9"/>
    <p:sldId id="307" r:id="rId10"/>
    <p:sldId id="319" r:id="rId11"/>
    <p:sldId id="355" r:id="rId12"/>
    <p:sldId id="312" r:id="rId13"/>
    <p:sldId id="313" r:id="rId14"/>
    <p:sldId id="320" r:id="rId15"/>
    <p:sldId id="314" r:id="rId16"/>
    <p:sldId id="315" r:id="rId17"/>
    <p:sldId id="316" r:id="rId18"/>
    <p:sldId id="317" r:id="rId19"/>
    <p:sldId id="318" r:id="rId20"/>
    <p:sldId id="311" r:id="rId21"/>
    <p:sldId id="297" r:id="rId22"/>
    <p:sldId id="294" r:id="rId23"/>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457B79-6F89-F1D7-379F-E4B0DD5C005A}" name="Anna Wieser" initials="AW" userId="S::anna.wieser@oesb-gruppe.com::16bd6148-64b3-42dc-bda6-03a73d6e7b1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33FD96-2479-45E6-A172-21B7D6FE8EE3}" v="23" dt="2024-07-15T22:24:01.0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85" autoAdjust="0"/>
  </p:normalViewPr>
  <p:slideViewPr>
    <p:cSldViewPr snapToGrid="0">
      <p:cViewPr varScale="1">
        <p:scale>
          <a:sx n="95" d="100"/>
          <a:sy n="95" d="100"/>
        </p:scale>
        <p:origin x="1158"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78DED714-FFF3-46B0-914B-E098E160E7E2}" type="datetimeFigureOut">
              <a:rPr lang="de-AT" smtClean="0"/>
              <a:t>16.10.2026</a:t>
            </a:fld>
            <a:endParaRPr lang="de-AT"/>
          </a:p>
        </p:txBody>
      </p:sp>
      <p:sp>
        <p:nvSpPr>
          <p:cNvPr id="4" name="Folienbildplatzhalt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BF115D20-66AA-4CAD-9038-0AAA8DCE8324}" type="slidenum">
              <a:rPr lang="de-AT" smtClean="0"/>
              <a:t>‹Nr.›</a:t>
            </a:fld>
            <a:endParaRPr lang="de-AT"/>
          </a:p>
        </p:txBody>
      </p:sp>
    </p:spTree>
    <p:extLst>
      <p:ext uri="{BB962C8B-B14F-4D97-AF65-F5344CB8AC3E}">
        <p14:creationId xmlns:p14="http://schemas.microsoft.com/office/powerpoint/2010/main" val="3412566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BF115D20-66AA-4CAD-9038-0AAA8DCE8324}" type="slidenum">
              <a:rPr lang="de-AT" smtClean="0"/>
              <a:t>4</a:t>
            </a:fld>
            <a:endParaRPr lang="de-AT"/>
          </a:p>
        </p:txBody>
      </p:sp>
    </p:spTree>
    <p:extLst>
      <p:ext uri="{BB962C8B-B14F-4D97-AF65-F5344CB8AC3E}">
        <p14:creationId xmlns:p14="http://schemas.microsoft.com/office/powerpoint/2010/main" val="715258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BF115D20-66AA-4CAD-9038-0AAA8DCE8324}" type="slidenum">
              <a:rPr lang="de-AT" smtClean="0"/>
              <a:t>8</a:t>
            </a:fld>
            <a:endParaRPr lang="de-AT"/>
          </a:p>
        </p:txBody>
      </p:sp>
    </p:spTree>
    <p:extLst>
      <p:ext uri="{BB962C8B-B14F-4D97-AF65-F5344CB8AC3E}">
        <p14:creationId xmlns:p14="http://schemas.microsoft.com/office/powerpoint/2010/main" val="3419366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BF115D20-66AA-4CAD-9038-0AAA8DCE8324}" type="slidenum">
              <a:rPr lang="de-AT" smtClean="0"/>
              <a:t>10</a:t>
            </a:fld>
            <a:endParaRPr lang="de-AT"/>
          </a:p>
        </p:txBody>
      </p:sp>
    </p:spTree>
    <p:extLst>
      <p:ext uri="{BB962C8B-B14F-4D97-AF65-F5344CB8AC3E}">
        <p14:creationId xmlns:p14="http://schemas.microsoft.com/office/powerpoint/2010/main" val="209740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BF115D20-66AA-4CAD-9038-0AAA8DCE8324}" type="slidenum">
              <a:rPr lang="de-AT" smtClean="0"/>
              <a:t>19</a:t>
            </a:fld>
            <a:endParaRPr lang="de-AT"/>
          </a:p>
        </p:txBody>
      </p:sp>
    </p:spTree>
    <p:extLst>
      <p:ext uri="{BB962C8B-B14F-4D97-AF65-F5344CB8AC3E}">
        <p14:creationId xmlns:p14="http://schemas.microsoft.com/office/powerpoint/2010/main" val="3166420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a:p>
        </p:txBody>
      </p:sp>
      <p:sp>
        <p:nvSpPr>
          <p:cNvPr id="4" name="Foliennummernplatzhalter 3"/>
          <p:cNvSpPr>
            <a:spLocks noGrp="1"/>
          </p:cNvSpPr>
          <p:nvPr>
            <p:ph type="sldNum" sz="quarter" idx="5"/>
          </p:nvPr>
        </p:nvSpPr>
        <p:spPr/>
        <p:txBody>
          <a:bodyPr/>
          <a:lstStyle/>
          <a:p>
            <a:fld id="{BF115D20-66AA-4CAD-9038-0AAA8DCE8324}" type="slidenum">
              <a:rPr lang="de-AT" smtClean="0"/>
              <a:t>21</a:t>
            </a:fld>
            <a:endParaRPr lang="de-AT"/>
          </a:p>
        </p:txBody>
      </p:sp>
    </p:spTree>
    <p:extLst>
      <p:ext uri="{BB962C8B-B14F-4D97-AF65-F5344CB8AC3E}">
        <p14:creationId xmlns:p14="http://schemas.microsoft.com/office/powerpoint/2010/main" val="3644396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BF115D20-66AA-4CAD-9038-0AAA8DCE8324}" type="slidenum">
              <a:rPr lang="de-AT" smtClean="0"/>
              <a:t>22</a:t>
            </a:fld>
            <a:endParaRPr lang="de-AT"/>
          </a:p>
        </p:txBody>
      </p:sp>
    </p:spTree>
    <p:extLst>
      <p:ext uri="{BB962C8B-B14F-4D97-AF65-F5344CB8AC3E}">
        <p14:creationId xmlns:p14="http://schemas.microsoft.com/office/powerpoint/2010/main" val="3003881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8" name="Bildplatzhalter 8">
            <a:extLst>
              <a:ext uri="{FF2B5EF4-FFF2-40B4-BE49-F238E27FC236}">
                <a16:creationId xmlns:a16="http://schemas.microsoft.com/office/drawing/2014/main" id="{88B06C53-840E-0D2F-15BC-0297D844259A}"/>
              </a:ext>
            </a:extLst>
          </p:cNvPr>
          <p:cNvSpPr>
            <a:spLocks noGrp="1"/>
          </p:cNvSpPr>
          <p:nvPr>
            <p:ph type="pic" sz="quarter" idx="13"/>
          </p:nvPr>
        </p:nvSpPr>
        <p:spPr>
          <a:xfrm>
            <a:off x="7174100" y="189000"/>
            <a:ext cx="6480000" cy="6480000"/>
          </a:xfrm>
          <a:prstGeom prst="ellipse">
            <a:avLst/>
          </a:prstGeom>
        </p:spPr>
        <p:txBody>
          <a:bodyPr/>
          <a:lstStyle/>
          <a:p>
            <a:endParaRPr lang="de-AT"/>
          </a:p>
        </p:txBody>
      </p:sp>
      <p:sp>
        <p:nvSpPr>
          <p:cNvPr id="2" name="Titel 1">
            <a:extLst>
              <a:ext uri="{FF2B5EF4-FFF2-40B4-BE49-F238E27FC236}">
                <a16:creationId xmlns:a16="http://schemas.microsoft.com/office/drawing/2014/main" id="{28F718D6-27FF-3621-812B-3694B0E55E64}"/>
              </a:ext>
            </a:extLst>
          </p:cNvPr>
          <p:cNvSpPr>
            <a:spLocks noGrp="1"/>
          </p:cNvSpPr>
          <p:nvPr>
            <p:ph type="ctrTitle"/>
          </p:nvPr>
        </p:nvSpPr>
        <p:spPr>
          <a:xfrm>
            <a:off x="662574" y="2108478"/>
            <a:ext cx="6037163" cy="1655763"/>
          </a:xfrm>
        </p:spPr>
        <p:txBody>
          <a:bodyPr anchor="ctr">
            <a:normAutofit/>
          </a:bodyPr>
          <a:lstStyle>
            <a:lvl1pPr algn="l">
              <a:defRPr sz="4800">
                <a:solidFill>
                  <a:schemeClr val="accent2"/>
                </a:solidFill>
                <a:latin typeface="Verdana Pro Black" panose="020B0A04030504040204" pitchFamily="34" charset="0"/>
              </a:defRPr>
            </a:lvl1pPr>
          </a:lstStyle>
          <a:p>
            <a:endParaRPr lang="de-AT" dirty="0"/>
          </a:p>
        </p:txBody>
      </p:sp>
      <p:sp>
        <p:nvSpPr>
          <p:cNvPr id="3" name="Untertitel 2">
            <a:extLst>
              <a:ext uri="{FF2B5EF4-FFF2-40B4-BE49-F238E27FC236}">
                <a16:creationId xmlns:a16="http://schemas.microsoft.com/office/drawing/2014/main" id="{9C628D61-E581-19B7-B824-72EBA6C42424}"/>
              </a:ext>
            </a:extLst>
          </p:cNvPr>
          <p:cNvSpPr>
            <a:spLocks noGrp="1"/>
          </p:cNvSpPr>
          <p:nvPr>
            <p:ph type="subTitle" idx="1"/>
          </p:nvPr>
        </p:nvSpPr>
        <p:spPr>
          <a:xfrm>
            <a:off x="662574" y="3764241"/>
            <a:ext cx="6037163" cy="1178773"/>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de-AT" dirty="0"/>
          </a:p>
        </p:txBody>
      </p:sp>
      <p:pic>
        <p:nvPicPr>
          <p:cNvPr id="8" name="Grafik 7" descr="Ein Bild, das Text enthält.&#10;&#10;Automatisch generierte Beschreibung">
            <a:extLst>
              <a:ext uri="{FF2B5EF4-FFF2-40B4-BE49-F238E27FC236}">
                <a16:creationId xmlns:a16="http://schemas.microsoft.com/office/drawing/2014/main" id="{654EF17C-C6C0-30A4-1B58-B75C7FB28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3065" y="400118"/>
            <a:ext cx="4242720" cy="994116"/>
          </a:xfrm>
          <a:prstGeom prst="rect">
            <a:avLst/>
          </a:prstGeom>
        </p:spPr>
      </p:pic>
      <p:pic>
        <p:nvPicPr>
          <p:cNvPr id="6" name="Grafik 5">
            <a:extLst>
              <a:ext uri="{FF2B5EF4-FFF2-40B4-BE49-F238E27FC236}">
                <a16:creationId xmlns:a16="http://schemas.microsoft.com/office/drawing/2014/main" id="{ED2C495A-AA99-EF90-8680-F3A86C17D8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4763" y="5387190"/>
            <a:ext cx="8067568" cy="1008446"/>
          </a:xfrm>
          <a:prstGeom prst="rect">
            <a:avLst/>
          </a:prstGeom>
        </p:spPr>
      </p:pic>
    </p:spTree>
    <p:extLst>
      <p:ext uri="{BB962C8B-B14F-4D97-AF65-F5344CB8AC3E}">
        <p14:creationId xmlns:p14="http://schemas.microsoft.com/office/powerpoint/2010/main" val="2917766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rot="16200000">
            <a:off x="-956408" y="2957329"/>
            <a:ext cx="3204796" cy="662781"/>
          </a:xfrm>
        </p:spPr>
        <p:txBody>
          <a:bodyPr>
            <a:normAutofit/>
          </a:bodyPr>
          <a:lstStyle>
            <a:lvl1pPr algn="ctr">
              <a:defRPr sz="2400">
                <a:solidFill>
                  <a:srgbClr val="F39427"/>
                </a:solidFill>
                <a:latin typeface="+mn-lt"/>
              </a:defRPr>
            </a:lvl1pPr>
          </a:lstStyle>
          <a:p>
            <a:r>
              <a:rPr lang="de-DE" dirty="0"/>
              <a:t>Agenda</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5934808" y="1566801"/>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5" name="Fußzeilenplatzhalter 4">
            <a:extLst>
              <a:ext uri="{FF2B5EF4-FFF2-40B4-BE49-F238E27FC236}">
                <a16:creationId xmlns:a16="http://schemas.microsoft.com/office/drawing/2014/main" id="{9E0F1087-6C02-EDA5-98D5-750CF0ADE1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dirty="0"/>
              <a:t>Demografieberatung Digi+</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Bildplatzhalter 8">
            <a:extLst>
              <a:ext uri="{FF2B5EF4-FFF2-40B4-BE49-F238E27FC236}">
                <a16:creationId xmlns:a16="http://schemas.microsoft.com/office/drawing/2014/main" id="{D762D5F9-82D1-7811-7641-BEB1254508AD}"/>
              </a:ext>
            </a:extLst>
          </p:cNvPr>
          <p:cNvSpPr>
            <a:spLocks noGrp="1"/>
          </p:cNvSpPr>
          <p:nvPr>
            <p:ph type="pic" sz="quarter" idx="13"/>
          </p:nvPr>
        </p:nvSpPr>
        <p:spPr>
          <a:xfrm>
            <a:off x="1275007" y="747346"/>
            <a:ext cx="4202112" cy="5090746"/>
          </a:xfrm>
          <a:prstGeom prst="roundRect">
            <a:avLst>
              <a:gd name="adj" fmla="val 7251"/>
            </a:avLst>
          </a:prstGeom>
        </p:spPr>
        <p:txBody>
          <a:bodyPr/>
          <a:lstStyle/>
          <a:p>
            <a:endParaRPr lang="de-AT"/>
          </a:p>
        </p:txBody>
      </p:sp>
      <p:sp>
        <p:nvSpPr>
          <p:cNvPr id="15" name="Inhaltsplatzhalter 2">
            <a:extLst>
              <a:ext uri="{FF2B5EF4-FFF2-40B4-BE49-F238E27FC236}">
                <a16:creationId xmlns:a16="http://schemas.microsoft.com/office/drawing/2014/main" id="{9BF4ACD1-0617-AA44-9B78-8EA50FFCD8EB}"/>
              </a:ext>
            </a:extLst>
          </p:cNvPr>
          <p:cNvSpPr>
            <a:spLocks noGrp="1"/>
          </p:cNvSpPr>
          <p:nvPr>
            <p:ph idx="14"/>
          </p:nvPr>
        </p:nvSpPr>
        <p:spPr>
          <a:xfrm>
            <a:off x="5934808" y="254283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6" name="Inhaltsplatzhalter 2">
            <a:extLst>
              <a:ext uri="{FF2B5EF4-FFF2-40B4-BE49-F238E27FC236}">
                <a16:creationId xmlns:a16="http://schemas.microsoft.com/office/drawing/2014/main" id="{EAEDFAB0-D640-E936-9EBE-6CFE3D452674}"/>
              </a:ext>
            </a:extLst>
          </p:cNvPr>
          <p:cNvSpPr>
            <a:spLocks noGrp="1"/>
          </p:cNvSpPr>
          <p:nvPr>
            <p:ph idx="15"/>
          </p:nvPr>
        </p:nvSpPr>
        <p:spPr>
          <a:xfrm>
            <a:off x="5934808" y="3529074"/>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7" name="Inhaltsplatzhalter 2">
            <a:extLst>
              <a:ext uri="{FF2B5EF4-FFF2-40B4-BE49-F238E27FC236}">
                <a16:creationId xmlns:a16="http://schemas.microsoft.com/office/drawing/2014/main" id="{BC21ED04-2C7E-D530-1C55-50DB2FD77E67}"/>
              </a:ext>
            </a:extLst>
          </p:cNvPr>
          <p:cNvSpPr>
            <a:spLocks noGrp="1"/>
          </p:cNvSpPr>
          <p:nvPr>
            <p:ph idx="16"/>
          </p:nvPr>
        </p:nvSpPr>
        <p:spPr>
          <a:xfrm>
            <a:off x="5934807" y="451530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10" name="Grafik 9" descr="Ein Bild, das Text enthält.&#10;&#10;Automatisch generierte Beschreibung">
            <a:extLst>
              <a:ext uri="{FF2B5EF4-FFF2-40B4-BE49-F238E27FC236}">
                <a16:creationId xmlns:a16="http://schemas.microsoft.com/office/drawing/2014/main" id="{C7ECFF6C-81BE-6861-1504-41EDB113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6125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folie 01">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AA13BCDE-5E6E-5534-D8CE-3C98941A7F73}"/>
              </a:ext>
            </a:extLst>
          </p:cNvPr>
          <p:cNvSpPr>
            <a:spLocks noGrp="1"/>
          </p:cNvSpPr>
          <p:nvPr>
            <p:ph type="pic" sz="quarter" idx="13"/>
          </p:nvPr>
        </p:nvSpPr>
        <p:spPr>
          <a:xfrm>
            <a:off x="0" y="0"/>
            <a:ext cx="12192000" cy="6858000"/>
          </a:xfrm>
        </p:spPr>
        <p:txBody>
          <a:bodyPr/>
          <a:lstStyle/>
          <a:p>
            <a:endParaRPr lang="de-AT"/>
          </a:p>
        </p:txBody>
      </p:sp>
      <p:sp>
        <p:nvSpPr>
          <p:cNvPr id="6" name="Foliennummernplatzhalter 5">
            <a:extLst>
              <a:ext uri="{FF2B5EF4-FFF2-40B4-BE49-F238E27FC236}">
                <a16:creationId xmlns:a16="http://schemas.microsoft.com/office/drawing/2014/main" id="{2B6AF8A2-140A-04A9-3657-90A2076BAD7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2" name="Titel 1">
            <a:extLst>
              <a:ext uri="{FF2B5EF4-FFF2-40B4-BE49-F238E27FC236}">
                <a16:creationId xmlns:a16="http://schemas.microsoft.com/office/drawing/2014/main" id="{86CD6CB7-E9F0-0B30-B263-7ED68A54DE8D}"/>
              </a:ext>
            </a:extLst>
          </p:cNvPr>
          <p:cNvSpPr>
            <a:spLocks noGrp="1"/>
          </p:cNvSpPr>
          <p:nvPr>
            <p:ph type="title"/>
          </p:nvPr>
        </p:nvSpPr>
        <p:spPr>
          <a:xfrm>
            <a:off x="2101606" y="1855177"/>
            <a:ext cx="7988788" cy="1411714"/>
          </a:xfrm>
          <a:prstGeom prst="roundRect">
            <a:avLst>
              <a:gd name="adj" fmla="val 50000"/>
            </a:avLst>
          </a:prstGeom>
          <a:solidFill>
            <a:schemeClr val="bg1">
              <a:alpha val="69804"/>
            </a:schemeClr>
          </a:solidFill>
        </p:spPr>
        <p:txBody>
          <a:bodyPr anchor="ctr">
            <a:normAutofit/>
          </a:bodyPr>
          <a:lstStyle>
            <a:lvl1pPr algn="ctr">
              <a:defRPr sz="3200">
                <a:solidFill>
                  <a:schemeClr val="accent1"/>
                </a:solidFill>
              </a:defRPr>
            </a:lvl1p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C706A14D-BEE7-B410-D9CB-9C7690CF9A57}"/>
              </a:ext>
            </a:extLst>
          </p:cNvPr>
          <p:cNvSpPr>
            <a:spLocks noGrp="1"/>
          </p:cNvSpPr>
          <p:nvPr>
            <p:ph type="body" idx="1"/>
          </p:nvPr>
        </p:nvSpPr>
        <p:spPr>
          <a:xfrm>
            <a:off x="831850" y="3266891"/>
            <a:ext cx="105156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pic>
        <p:nvPicPr>
          <p:cNvPr id="10" name="Grafik 9" descr="Ein Bild, das Text enthält.&#10;&#10;Automatisch generierte Beschreibung">
            <a:extLst>
              <a:ext uri="{FF2B5EF4-FFF2-40B4-BE49-F238E27FC236}">
                <a16:creationId xmlns:a16="http://schemas.microsoft.com/office/drawing/2014/main" id="{4790ACEA-0547-59B3-8BF4-6B0973DED9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1770" y="298722"/>
            <a:ext cx="2304630" cy="540000"/>
          </a:xfrm>
          <a:prstGeom prst="rect">
            <a:avLst/>
          </a:prstGeom>
        </p:spPr>
      </p:pic>
      <p:sp>
        <p:nvSpPr>
          <p:cNvPr id="11" name="Fußzeilenplatzhalter 4">
            <a:extLst>
              <a:ext uri="{FF2B5EF4-FFF2-40B4-BE49-F238E27FC236}">
                <a16:creationId xmlns:a16="http://schemas.microsoft.com/office/drawing/2014/main" id="{720F6E9E-F22D-3BF5-2264-04686841B87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19133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7" name="Grafik 6" descr="Ein Bild, das Text enthält.&#10;&#10;Automatisch generierte Beschreibung">
            <a:extLst>
              <a:ext uri="{FF2B5EF4-FFF2-40B4-BE49-F238E27FC236}">
                <a16:creationId xmlns:a16="http://schemas.microsoft.com/office/drawing/2014/main" id="{F685D8A0-1E6C-2E6F-76BF-991D022D6A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C5801CAE-672E-AB6C-89ED-E71AD5F350D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29673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ter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6"/>
            <a:ext cx="8318500" cy="941388"/>
          </a:xfrm>
        </p:spPr>
        <p:txBody>
          <a:bodyPr anchor="b">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838200" y="2352675"/>
            <a:ext cx="10515600" cy="38242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Titel 1">
            <a:extLst>
              <a:ext uri="{FF2B5EF4-FFF2-40B4-BE49-F238E27FC236}">
                <a16:creationId xmlns:a16="http://schemas.microsoft.com/office/drawing/2014/main" id="{07FBF08E-6138-B5FC-0287-B7275FBDD7BE}"/>
              </a:ext>
            </a:extLst>
          </p:cNvPr>
          <p:cNvSpPr txBox="1">
            <a:spLocks/>
          </p:cNvSpPr>
          <p:nvPr userDrawn="1"/>
        </p:nvSpPr>
        <p:spPr>
          <a:xfrm>
            <a:off x="838200" y="1312865"/>
            <a:ext cx="10515600" cy="78263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DE" sz="2400" dirty="0">
                <a:solidFill>
                  <a:schemeClr val="accent2"/>
                </a:solidFill>
                <a:latin typeface="+mn-lt"/>
              </a:rPr>
              <a:t>Mastertitelformat bearbeiten</a:t>
            </a:r>
            <a:endParaRPr lang="de-AT" sz="2400" dirty="0">
              <a:solidFill>
                <a:schemeClr val="accent2"/>
              </a:solidFill>
              <a:latin typeface="+mn-lt"/>
            </a:endParaRPr>
          </a:p>
        </p:txBody>
      </p:sp>
      <p:pic>
        <p:nvPicPr>
          <p:cNvPr id="8" name="Grafik 7" descr="Ein Bild, das Text enthält.&#10;&#10;Automatisch generierte Beschreibung">
            <a:extLst>
              <a:ext uri="{FF2B5EF4-FFF2-40B4-BE49-F238E27FC236}">
                <a16:creationId xmlns:a16="http://schemas.microsoft.com/office/drawing/2014/main" id="{4DCA8A6D-6AB8-1B93-E283-AEED024332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72A3F494-4131-D617-4140-DAEEDB75CEBF}"/>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094955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B2C1C950-1B00-4B66-BFC4-DC8F087E3103}"/>
              </a:ext>
            </a:extLst>
          </p:cNvPr>
          <p:cNvSpPr>
            <a:spLocks noGrp="1"/>
          </p:cNvSpPr>
          <p:nvPr>
            <p:ph type="pic" sz="quarter" idx="13"/>
          </p:nvPr>
        </p:nvSpPr>
        <p:spPr>
          <a:xfrm>
            <a:off x="0" y="0"/>
            <a:ext cx="5029200" cy="6858000"/>
          </a:xfrm>
        </p:spPr>
        <p:txBody>
          <a:bodyPr/>
          <a:lstStyle/>
          <a:p>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5800726" y="1481932"/>
            <a:ext cx="5553074"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hasCustomPrompt="1"/>
          </p:nvPr>
        </p:nvSpPr>
        <p:spPr>
          <a:xfrm>
            <a:off x="5800726" y="2876550"/>
            <a:ext cx="5553074" cy="244792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Rechteck: abgerundete Ecken 8">
            <a:extLst>
              <a:ext uri="{FF2B5EF4-FFF2-40B4-BE49-F238E27FC236}">
                <a16:creationId xmlns:a16="http://schemas.microsoft.com/office/drawing/2014/main" id="{E4698524-9E41-5F0A-69DA-B42D4E119CC9}"/>
              </a:ext>
            </a:extLst>
          </p:cNvPr>
          <p:cNvSpPr/>
          <p:nvPr userDrawn="1"/>
        </p:nvSpPr>
        <p:spPr>
          <a:xfrm>
            <a:off x="4855551" y="1702991"/>
            <a:ext cx="347297" cy="345201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7" name="Grafik 6" descr="Ein Bild, das Text enthält.&#10;&#10;Automatisch generierte Beschreibung">
            <a:extLst>
              <a:ext uri="{FF2B5EF4-FFF2-40B4-BE49-F238E27FC236}">
                <a16:creationId xmlns:a16="http://schemas.microsoft.com/office/drawing/2014/main" id="{E8B494F9-3DE0-2D7D-A1B8-63730FF524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0" name="Fußzeilenplatzhalter 4">
            <a:extLst>
              <a:ext uri="{FF2B5EF4-FFF2-40B4-BE49-F238E27FC236}">
                <a16:creationId xmlns:a16="http://schemas.microsoft.com/office/drawing/2014/main" id="{0F47B94E-2EA4-1813-EBBD-8B46C71DAC8D}"/>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057412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_0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F700836-BACE-0391-55A5-74992F614FFF}"/>
              </a:ext>
            </a:extLst>
          </p:cNvPr>
          <p:cNvSpPr>
            <a:spLocks noGrp="1"/>
          </p:cNvSpPr>
          <p:nvPr>
            <p:ph type="pic" sz="quarter" idx="13"/>
          </p:nvPr>
        </p:nvSpPr>
        <p:spPr>
          <a:xfrm>
            <a:off x="7937500" y="1011040"/>
            <a:ext cx="3871912" cy="5205657"/>
          </a:xfrm>
          <a:prstGeom prst="roundRect">
            <a:avLst>
              <a:gd name="adj" fmla="val 26597"/>
            </a:avLst>
          </a:prstGeom>
        </p:spPr>
        <p:txBody>
          <a:bodyPr/>
          <a:lstStyle/>
          <a:p>
            <a:endParaRPr lang="de-AT"/>
          </a:p>
        </p:txBody>
      </p:sp>
      <p:sp>
        <p:nvSpPr>
          <p:cNvPr id="7" name="Rechteck: obere Ecken abgerundet 6">
            <a:extLst>
              <a:ext uri="{FF2B5EF4-FFF2-40B4-BE49-F238E27FC236}">
                <a16:creationId xmlns:a16="http://schemas.microsoft.com/office/drawing/2014/main" id="{162B9AA7-248C-8111-86B4-E908ACB5E6C8}"/>
              </a:ext>
            </a:extLst>
          </p:cNvPr>
          <p:cNvSpPr/>
          <p:nvPr userDrawn="1"/>
        </p:nvSpPr>
        <p:spPr>
          <a:xfrm rot="5400000">
            <a:off x="2546094" y="-1567054"/>
            <a:ext cx="5745656" cy="9821844"/>
          </a:xfrm>
          <a:prstGeom prst="round2SameRect">
            <a:avLst>
              <a:gd name="adj1" fmla="val 50000"/>
              <a:gd name="adj2" fmla="val 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41366" y="1333500"/>
            <a:ext cx="6223000" cy="1325563"/>
          </a:xfrm>
        </p:spPr>
        <p:txBody>
          <a:bodyPr>
            <a:normAutofit/>
          </a:bodyPr>
          <a:lstStyle>
            <a:lvl1pPr>
              <a:defRPr sz="2800">
                <a:solidFill>
                  <a:schemeClr val="bg1"/>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11" name="Inhaltsplatzhalter 2">
            <a:extLst>
              <a:ext uri="{FF2B5EF4-FFF2-40B4-BE49-F238E27FC236}">
                <a16:creationId xmlns:a16="http://schemas.microsoft.com/office/drawing/2014/main" id="{11D671DA-BA31-4972-0913-E2E092ADA695}"/>
              </a:ext>
            </a:extLst>
          </p:cNvPr>
          <p:cNvSpPr>
            <a:spLocks noGrp="1"/>
          </p:cNvSpPr>
          <p:nvPr>
            <p:ph idx="1" hasCustomPrompt="1"/>
          </p:nvPr>
        </p:nvSpPr>
        <p:spPr>
          <a:xfrm>
            <a:off x="844532" y="3193280"/>
            <a:ext cx="6216668" cy="2489200"/>
          </a:xfrm>
        </p:spPr>
        <p:txBody>
          <a:bodyPr anchor="b">
            <a:normAutofit/>
          </a:bodyPr>
          <a:lstStyle>
            <a:lvl1pPr marL="0" indent="0">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pic>
        <p:nvPicPr>
          <p:cNvPr id="6" name="Grafik 5" descr="Ein Bild, das Text enthält.&#10;&#10;Automatisch generierte Beschreibung">
            <a:extLst>
              <a:ext uri="{FF2B5EF4-FFF2-40B4-BE49-F238E27FC236}">
                <a16:creationId xmlns:a16="http://schemas.microsoft.com/office/drawing/2014/main" id="{50575D42-F33A-667A-9C2B-28DF137F6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E61810A2-575B-F546-6CF1-720BD5A68D8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7144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_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1857376" y="807733"/>
            <a:ext cx="3781425" cy="827882"/>
          </a:xfrm>
        </p:spPr>
        <p:txBody>
          <a:bodyPr>
            <a:normAutofit/>
          </a:bodyPr>
          <a:lstStyle>
            <a:lvl1pPr algn="ctr">
              <a:defRPr sz="2000"/>
            </a:lvl1pPr>
          </a:lstStyle>
          <a:p>
            <a:r>
              <a:rPr lang="de-DE" dirty="0"/>
              <a:t>Mastertitelformat bearbeiten</a:t>
            </a:r>
            <a:endParaRPr lang="de-AT" dirty="0"/>
          </a:p>
        </p:txBody>
      </p:sp>
      <p:sp>
        <p:nvSpPr>
          <p:cNvPr id="12" name="Rechteck: abgerundete Ecken 11">
            <a:extLst>
              <a:ext uri="{FF2B5EF4-FFF2-40B4-BE49-F238E27FC236}">
                <a16:creationId xmlns:a16="http://schemas.microsoft.com/office/drawing/2014/main" id="{9EC4E16B-FE92-143B-DEFC-B35502BD2CD1}"/>
              </a:ext>
            </a:extLst>
          </p:cNvPr>
          <p:cNvSpPr/>
          <p:nvPr userDrawn="1"/>
        </p:nvSpPr>
        <p:spPr>
          <a:xfrm>
            <a:off x="1690688" y="1635616"/>
            <a:ext cx="4114800" cy="4000501"/>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hasCustomPrompt="1"/>
          </p:nvPr>
        </p:nvSpPr>
        <p:spPr>
          <a:xfrm>
            <a:off x="1857376" y="1993102"/>
            <a:ext cx="3781425" cy="3477911"/>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3" name="Rechteck: abgerundete Ecken 12">
            <a:extLst>
              <a:ext uri="{FF2B5EF4-FFF2-40B4-BE49-F238E27FC236}">
                <a16:creationId xmlns:a16="http://schemas.microsoft.com/office/drawing/2014/main" id="{0E8D10BF-FCDC-9929-FC23-79F22C9B16D6}"/>
              </a:ext>
            </a:extLst>
          </p:cNvPr>
          <p:cNvSpPr/>
          <p:nvPr userDrawn="1"/>
        </p:nvSpPr>
        <p:spPr>
          <a:xfrm>
            <a:off x="6096000" y="1635616"/>
            <a:ext cx="4114800" cy="4000500"/>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Inhaltsplatzhalter 2">
            <a:extLst>
              <a:ext uri="{FF2B5EF4-FFF2-40B4-BE49-F238E27FC236}">
                <a16:creationId xmlns:a16="http://schemas.microsoft.com/office/drawing/2014/main" id="{F51FCE71-AF3A-2C23-F825-FBF594C5808E}"/>
              </a:ext>
            </a:extLst>
          </p:cNvPr>
          <p:cNvSpPr>
            <a:spLocks noGrp="1"/>
          </p:cNvSpPr>
          <p:nvPr>
            <p:ph sz="half" idx="13" hasCustomPrompt="1"/>
          </p:nvPr>
        </p:nvSpPr>
        <p:spPr>
          <a:xfrm>
            <a:off x="6262688" y="1993498"/>
            <a:ext cx="3781425" cy="3477515"/>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6" name="Inhaltsplatzhalter 15">
            <a:extLst>
              <a:ext uri="{FF2B5EF4-FFF2-40B4-BE49-F238E27FC236}">
                <a16:creationId xmlns:a16="http://schemas.microsoft.com/office/drawing/2014/main" id="{41DECCBD-6E08-2F9B-D59E-A858BC841E26}"/>
              </a:ext>
            </a:extLst>
          </p:cNvPr>
          <p:cNvSpPr>
            <a:spLocks noGrp="1"/>
          </p:cNvSpPr>
          <p:nvPr>
            <p:ph sz="quarter" idx="15"/>
          </p:nvPr>
        </p:nvSpPr>
        <p:spPr>
          <a:xfrm>
            <a:off x="6262688" y="808526"/>
            <a:ext cx="3781425" cy="827087"/>
          </a:xfrm>
        </p:spPr>
        <p:txBody>
          <a:bodyPr anchor="ctr">
            <a:normAutofit/>
          </a:bodyPr>
          <a:lstStyle>
            <a:lvl1pPr marL="0" indent="0" algn="ctr">
              <a:buNone/>
              <a:defRPr sz="2000">
                <a:latin typeface="+mj-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de-DE" dirty="0"/>
              <a:t>Mastertextformat bearbeiten</a:t>
            </a:r>
          </a:p>
        </p:txBody>
      </p:sp>
      <p:pic>
        <p:nvPicPr>
          <p:cNvPr id="4" name="Grafik 3" descr="Ein Bild, das Text enthält.&#10;&#10;Automatisch generierte Beschreibung">
            <a:extLst>
              <a:ext uri="{FF2B5EF4-FFF2-40B4-BE49-F238E27FC236}">
                <a16:creationId xmlns:a16="http://schemas.microsoft.com/office/drawing/2014/main" id="{AA59B3CF-A133-69AF-5827-B5394AE08C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1006B47C-28E8-5B3C-BFF4-C12FF7EF8F2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
        <p:nvSpPr>
          <p:cNvPr id="10" name="Foliennummernplatzhalter 5">
            <a:extLst>
              <a:ext uri="{FF2B5EF4-FFF2-40B4-BE49-F238E27FC236}">
                <a16:creationId xmlns:a16="http://schemas.microsoft.com/office/drawing/2014/main" id="{142BF479-CFE4-3172-3C09-B96F6E2ADF52}"/>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Tree>
    <p:extLst>
      <p:ext uri="{BB962C8B-B14F-4D97-AF65-F5344CB8AC3E}">
        <p14:creationId xmlns:p14="http://schemas.microsoft.com/office/powerpoint/2010/main" val="2078379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_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838200" y="365125"/>
            <a:ext cx="84582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Inhaltsplatzhalter 3">
            <a:extLst>
              <a:ext uri="{FF2B5EF4-FFF2-40B4-BE49-F238E27FC236}">
                <a16:creationId xmlns:a16="http://schemas.microsoft.com/office/drawing/2014/main" id="{61D39C65-A5E4-75CF-1E0C-9E1BCD17925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Foliennummernplatzhalter 6">
            <a:extLst>
              <a:ext uri="{FF2B5EF4-FFF2-40B4-BE49-F238E27FC236}">
                <a16:creationId xmlns:a16="http://schemas.microsoft.com/office/drawing/2014/main" id="{B6334901-0987-C5AC-D407-391C5C496DF4}"/>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9CBF9F11-4132-9DFB-205F-BD38D4E6C2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8C98BF7D-4767-641C-E68C-5B33F57B630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13089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EA99F-FEAD-C6CD-9E91-E0EE1801281B}"/>
              </a:ext>
            </a:extLst>
          </p:cNvPr>
          <p:cNvSpPr>
            <a:spLocks noGrp="1"/>
          </p:cNvSpPr>
          <p:nvPr>
            <p:ph type="title"/>
          </p:nvPr>
        </p:nvSpPr>
        <p:spPr>
          <a:xfrm>
            <a:off x="839788" y="365125"/>
            <a:ext cx="8329612"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Textplatzhalter 2">
            <a:extLst>
              <a:ext uri="{FF2B5EF4-FFF2-40B4-BE49-F238E27FC236}">
                <a16:creationId xmlns:a16="http://schemas.microsoft.com/office/drawing/2014/main" id="{5F0322A7-AA17-7E67-35CB-22D6590041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4420606-9AA3-93B4-DAEB-79821905C02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9ADD1D7E-C883-C8C7-D1A4-80D98917A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BC9E24C-77F8-DDA1-8553-6749B0FC81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9" name="Foliennummernplatzhalter 8">
            <a:extLst>
              <a:ext uri="{FF2B5EF4-FFF2-40B4-BE49-F238E27FC236}">
                <a16:creationId xmlns:a16="http://schemas.microsoft.com/office/drawing/2014/main" id="{89F3C645-1D49-EA3B-7207-4A0111CDC74C}"/>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10" name="Grafik 9" descr="Ein Bild, das Text enthält.&#10;&#10;Automatisch generierte Beschreibung">
            <a:extLst>
              <a:ext uri="{FF2B5EF4-FFF2-40B4-BE49-F238E27FC236}">
                <a16:creationId xmlns:a16="http://schemas.microsoft.com/office/drawing/2014/main" id="{27B7ABF3-5CD7-4B47-A326-828E900423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1" name="Fußzeilenplatzhalter 4">
            <a:extLst>
              <a:ext uri="{FF2B5EF4-FFF2-40B4-BE49-F238E27FC236}">
                <a16:creationId xmlns:a16="http://schemas.microsoft.com/office/drawing/2014/main" id="{55FF43F3-3984-B44D-8380-ADE8B02854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72346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6" name="Grafik 5" descr="Ein Bild, das Text enthält.&#10;&#10;Automatisch generierte Beschreibung">
            <a:extLst>
              <a:ext uri="{FF2B5EF4-FFF2-40B4-BE49-F238E27FC236}">
                <a16:creationId xmlns:a16="http://schemas.microsoft.com/office/drawing/2014/main" id="{F42DC399-88C6-BDFB-6124-5FA9773FDA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7" name="Fußzeilenplatzhalter 4">
            <a:extLst>
              <a:ext uri="{FF2B5EF4-FFF2-40B4-BE49-F238E27FC236}">
                <a16:creationId xmlns:a16="http://schemas.microsoft.com/office/drawing/2014/main" id="{A4BD0DEF-4ED5-1244-1C1F-F0DB2A79F001}"/>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553800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C443EA5B-73A5-7246-AC0D-99E9AC48530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5" name="Grafik 4" descr="Ein Bild, das Text enthält.&#10;&#10;Automatisch generierte Beschreibung">
            <a:extLst>
              <a:ext uri="{FF2B5EF4-FFF2-40B4-BE49-F238E27FC236}">
                <a16:creationId xmlns:a16="http://schemas.microsoft.com/office/drawing/2014/main" id="{E9323926-DE94-42D3-A1D6-41F27FC17C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6" name="Fußzeilenplatzhalter 4">
            <a:extLst>
              <a:ext uri="{FF2B5EF4-FFF2-40B4-BE49-F238E27FC236}">
                <a16:creationId xmlns:a16="http://schemas.microsoft.com/office/drawing/2014/main" id="{AA74919D-C809-AB6D-A811-0779552D2176}"/>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96449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3E2CC-70EB-C3C1-9576-4DC65F2877E6}"/>
              </a:ext>
            </a:extLst>
          </p:cNvPr>
          <p:cNvSpPr>
            <a:spLocks noGrp="1"/>
          </p:cNvSpPr>
          <p:nvPr>
            <p:ph type="title"/>
          </p:nvPr>
        </p:nvSpPr>
        <p:spPr>
          <a:xfrm>
            <a:off x="839788" y="4572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4D11ED0F-7C34-2D79-3368-0FC15ABCD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7B5665E1-C75A-5259-316A-2CE6880C3B1D}"/>
              </a:ext>
            </a:extLst>
          </p:cNvPr>
          <p:cNvSpPr>
            <a:spLocks noGrp="1"/>
          </p:cNvSpPr>
          <p:nvPr>
            <p:ph type="body" sz="half" idx="2"/>
          </p:nvPr>
        </p:nvSpPr>
        <p:spPr>
          <a:xfrm>
            <a:off x="839788" y="2057400"/>
            <a:ext cx="3932237" cy="3811588"/>
          </a:xfrm>
        </p:spPr>
        <p:txBody>
          <a:bodyPr/>
          <a:lstStyle>
            <a:lvl1pPr marL="0" indent="0">
              <a:buNone/>
              <a:defRPr sz="16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7" name="Foliennummernplatzhalter 6">
            <a:extLst>
              <a:ext uri="{FF2B5EF4-FFF2-40B4-BE49-F238E27FC236}">
                <a16:creationId xmlns:a16="http://schemas.microsoft.com/office/drawing/2014/main" id="{EE312641-09D7-D1B9-D636-4FF329B2A0FF}"/>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92D0B76-04E6-AF90-29F5-844E43E9FC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1D6A816B-0A26-ADA7-EB52-92353C3AEECC}"/>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528304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F74F0-D31F-6D83-B72C-83BC4CD7484E}"/>
              </a:ext>
            </a:extLst>
          </p:cNvPr>
          <p:cNvSpPr>
            <a:spLocks noGrp="1"/>
          </p:cNvSpPr>
          <p:nvPr>
            <p:ph type="title"/>
          </p:nvPr>
        </p:nvSpPr>
        <p:spPr>
          <a:xfrm>
            <a:off x="839788" y="17399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Bildplatzhalter 2">
            <a:extLst>
              <a:ext uri="{FF2B5EF4-FFF2-40B4-BE49-F238E27FC236}">
                <a16:creationId xmlns:a16="http://schemas.microsoft.com/office/drawing/2014/main" id="{A88F6D5D-A560-ADB1-B673-97F8EA6391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7772C605-7744-66C2-F7DD-2B99891F4B05}"/>
              </a:ext>
            </a:extLst>
          </p:cNvPr>
          <p:cNvSpPr>
            <a:spLocks noGrp="1"/>
          </p:cNvSpPr>
          <p:nvPr>
            <p:ph type="body" sz="half" idx="2"/>
          </p:nvPr>
        </p:nvSpPr>
        <p:spPr>
          <a:xfrm>
            <a:off x="839788" y="3340100"/>
            <a:ext cx="3932237" cy="252888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7" name="Foliennummernplatzhalter 6">
            <a:extLst>
              <a:ext uri="{FF2B5EF4-FFF2-40B4-BE49-F238E27FC236}">
                <a16:creationId xmlns:a16="http://schemas.microsoft.com/office/drawing/2014/main" id="{B8ADEC35-2DF7-7929-C6FE-3D451BFB6AB6}"/>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0E89EED-DBF0-143B-084B-59AB4896E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C06ED1D3-3956-6EE7-5C27-5CC004C4DC9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739958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13" name="Rechteck: abgerundete Ecken 12">
            <a:extLst>
              <a:ext uri="{FF2B5EF4-FFF2-40B4-BE49-F238E27FC236}">
                <a16:creationId xmlns:a16="http://schemas.microsoft.com/office/drawing/2014/main" id="{4216D276-6B7A-0980-34E9-7820D94A9714}"/>
              </a:ext>
            </a:extLst>
          </p:cNvPr>
          <p:cNvSpPr/>
          <p:nvPr userDrawn="1"/>
        </p:nvSpPr>
        <p:spPr>
          <a:xfrm rot="16200000">
            <a:off x="-396140" y="295743"/>
            <a:ext cx="3764080" cy="7080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a:off x="5524500" y="3002756"/>
            <a:ext cx="5829300" cy="852488"/>
          </a:xfrm>
        </p:spPr>
        <p:txBody>
          <a:bodyPr>
            <a:normAutofit/>
          </a:bodyPr>
          <a:lstStyle>
            <a:lvl1pPr>
              <a:defRPr sz="2400"/>
            </a:lvl1pPr>
          </a:lstStyle>
          <a:p>
            <a:r>
              <a:rPr lang="de-DE" dirty="0"/>
              <a:t>Vorname Nachname</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6096000" y="3963986"/>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Inhaltsplatzhalter 2">
            <a:extLst>
              <a:ext uri="{FF2B5EF4-FFF2-40B4-BE49-F238E27FC236}">
                <a16:creationId xmlns:a16="http://schemas.microsoft.com/office/drawing/2014/main" id="{74E46C7C-C1A8-AB30-45E5-7DC1661FD55B}"/>
              </a:ext>
            </a:extLst>
          </p:cNvPr>
          <p:cNvSpPr>
            <a:spLocks noGrp="1"/>
          </p:cNvSpPr>
          <p:nvPr>
            <p:ph idx="13"/>
          </p:nvPr>
        </p:nvSpPr>
        <p:spPr>
          <a:xfrm>
            <a:off x="6096000" y="4576761"/>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9" name="Grafik 8" descr="Receiver Silhouette">
            <a:extLst>
              <a:ext uri="{FF2B5EF4-FFF2-40B4-BE49-F238E27FC236}">
                <a16:creationId xmlns:a16="http://schemas.microsoft.com/office/drawing/2014/main" id="{8B8E50C4-BAA8-C78F-2A00-673A159F803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24500" y="4036374"/>
            <a:ext cx="468000" cy="468000"/>
          </a:xfrm>
          <a:prstGeom prst="rect">
            <a:avLst/>
          </a:prstGeom>
        </p:spPr>
      </p:pic>
      <p:pic>
        <p:nvPicPr>
          <p:cNvPr id="11" name="Grafik 10" descr="Umschlag Silhouette">
            <a:extLst>
              <a:ext uri="{FF2B5EF4-FFF2-40B4-BE49-F238E27FC236}">
                <a16:creationId xmlns:a16="http://schemas.microsoft.com/office/drawing/2014/main" id="{7C065B97-F3C5-D38C-E906-B994B1CAF92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4500" y="4649149"/>
            <a:ext cx="468000" cy="468000"/>
          </a:xfrm>
          <a:prstGeom prst="rect">
            <a:avLst/>
          </a:prstGeom>
        </p:spPr>
      </p:pic>
      <p:sp>
        <p:nvSpPr>
          <p:cNvPr id="14" name="Bildplatzhalter 13">
            <a:extLst>
              <a:ext uri="{FF2B5EF4-FFF2-40B4-BE49-F238E27FC236}">
                <a16:creationId xmlns:a16="http://schemas.microsoft.com/office/drawing/2014/main" id="{AC9A7380-97BA-E9D4-314B-396A988FB7CE}"/>
              </a:ext>
            </a:extLst>
          </p:cNvPr>
          <p:cNvSpPr>
            <a:spLocks noGrp="1"/>
          </p:cNvSpPr>
          <p:nvPr>
            <p:ph type="pic" sz="quarter" idx="14"/>
          </p:nvPr>
        </p:nvSpPr>
        <p:spPr>
          <a:xfrm>
            <a:off x="1485900" y="2215868"/>
            <a:ext cx="3240000" cy="3240000"/>
          </a:xfrm>
          <a:prstGeom prst="ellipse">
            <a:avLst/>
          </a:prstGeom>
          <a:ln w="3175">
            <a:solidFill>
              <a:schemeClr val="accent3"/>
            </a:solidFill>
          </a:ln>
        </p:spPr>
        <p:txBody>
          <a:bodyPr/>
          <a:lstStyle/>
          <a:p>
            <a:endParaRPr lang="de-AT"/>
          </a:p>
        </p:txBody>
      </p:sp>
      <p:sp>
        <p:nvSpPr>
          <p:cNvPr id="15" name="Rechteck: abgerundete Ecken 14">
            <a:extLst>
              <a:ext uri="{FF2B5EF4-FFF2-40B4-BE49-F238E27FC236}">
                <a16:creationId xmlns:a16="http://schemas.microsoft.com/office/drawing/2014/main" id="{2A376F9A-24AE-B0E0-62FD-8E0CD7322A1C}"/>
              </a:ext>
            </a:extLst>
          </p:cNvPr>
          <p:cNvSpPr/>
          <p:nvPr userDrawn="1"/>
        </p:nvSpPr>
        <p:spPr>
          <a:xfrm rot="16200000">
            <a:off x="7983049" y="-4026392"/>
            <a:ext cx="365126" cy="80527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8" name="Grafik 7" descr="Ein Bild, das Text enthält.&#10;&#10;Automatisch generierte Beschreibung">
            <a:extLst>
              <a:ext uri="{FF2B5EF4-FFF2-40B4-BE49-F238E27FC236}">
                <a16:creationId xmlns:a16="http://schemas.microsoft.com/office/drawing/2014/main" id="{EE800DFD-19A2-1FC4-3ED8-B45FF85FE83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722" y="577878"/>
            <a:ext cx="4185178" cy="980633"/>
          </a:xfrm>
          <a:prstGeom prst="rect">
            <a:avLst/>
          </a:prstGeom>
        </p:spPr>
      </p:pic>
      <p:sp>
        <p:nvSpPr>
          <p:cNvPr id="10" name="Fußzeilenplatzhalter 4">
            <a:extLst>
              <a:ext uri="{FF2B5EF4-FFF2-40B4-BE49-F238E27FC236}">
                <a16:creationId xmlns:a16="http://schemas.microsoft.com/office/drawing/2014/main" id="{586218CF-7490-F28D-F025-43AEAE5EB7CA}"/>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pic>
        <p:nvPicPr>
          <p:cNvPr id="5" name="Grafik 4">
            <a:extLst>
              <a:ext uri="{FF2B5EF4-FFF2-40B4-BE49-F238E27FC236}">
                <a16:creationId xmlns:a16="http://schemas.microsoft.com/office/drawing/2014/main" id="{67A0B947-F507-1B6F-4C88-27D536D3AB7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086927" y="578081"/>
            <a:ext cx="7047345" cy="880917"/>
          </a:xfrm>
          <a:prstGeom prst="rect">
            <a:avLst/>
          </a:prstGeom>
        </p:spPr>
      </p:pic>
    </p:spTree>
    <p:extLst>
      <p:ext uri="{BB962C8B-B14F-4D97-AF65-F5344CB8AC3E}">
        <p14:creationId xmlns:p14="http://schemas.microsoft.com/office/powerpoint/2010/main" val="1830306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ABEC13F-F1FC-A28A-F7D0-E6F8FAE1C71E}"/>
              </a:ext>
            </a:extLst>
          </p:cNvPr>
          <p:cNvSpPr>
            <a:spLocks noGrp="1"/>
          </p:cNvSpPr>
          <p:nvPr>
            <p:ph type="title"/>
          </p:nvPr>
        </p:nvSpPr>
        <p:spPr>
          <a:xfrm>
            <a:off x="838200" y="365125"/>
            <a:ext cx="8464062" cy="1325563"/>
          </a:xfrm>
          <a:prstGeom prst="rect">
            <a:avLst/>
          </a:prstGeom>
        </p:spPr>
        <p:txBody>
          <a:bodyPr vert="horz" lIns="91440" tIns="45720" rIns="91440" bIns="45720" rtlCol="0" anchor="ctr">
            <a:normAutofit/>
          </a:body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D4DE601D-BC85-66CC-157D-A04DD8958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7" name="Fußzeilenplatzhalter 4">
            <a:extLst>
              <a:ext uri="{FF2B5EF4-FFF2-40B4-BE49-F238E27FC236}">
                <a16:creationId xmlns:a16="http://schemas.microsoft.com/office/drawing/2014/main" id="{DF61C3FC-DF98-23D7-0131-D8AA23950D19}"/>
              </a:ext>
            </a:extLst>
          </p:cNvPr>
          <p:cNvSpPr>
            <a:spLocks noGrp="1"/>
          </p:cNvSpPr>
          <p:nvPr>
            <p:ph type="ftr" sz="quarter" idx="3"/>
          </p:nvPr>
        </p:nvSpPr>
        <p:spPr>
          <a:xfrm>
            <a:off x="838200" y="6356349"/>
            <a:ext cx="4114800" cy="365125"/>
          </a:xfrm>
          <a:prstGeom prst="rect">
            <a:avLst/>
          </a:prstGeom>
        </p:spPr>
        <p:txBody>
          <a:bodyPr anchor="ctr"/>
          <a:lstStyle>
            <a:lvl1pPr algn="l">
              <a:defRPr sz="1100"/>
            </a:lvl1pPr>
          </a:lstStyle>
          <a:p>
            <a:r>
              <a:rPr lang="de-DE"/>
              <a:t>Demografieberatung Digi+</a:t>
            </a:r>
            <a:endParaRPr lang="de-AT" dirty="0"/>
          </a:p>
        </p:txBody>
      </p:sp>
      <p:sp>
        <p:nvSpPr>
          <p:cNvPr id="8" name="Foliennummernplatzhalter 5">
            <a:extLst>
              <a:ext uri="{FF2B5EF4-FFF2-40B4-BE49-F238E27FC236}">
                <a16:creationId xmlns:a16="http://schemas.microsoft.com/office/drawing/2014/main" id="{2A665A70-7701-D09C-5252-B13B645ADC68}"/>
              </a:ext>
            </a:extLst>
          </p:cNvPr>
          <p:cNvSpPr>
            <a:spLocks noGrp="1"/>
          </p:cNvSpPr>
          <p:nvPr>
            <p:ph type="sldNum" sz="quarter" idx="4"/>
          </p:nvPr>
        </p:nvSpPr>
        <p:spPr>
          <a:xfrm>
            <a:off x="8610600" y="6356350"/>
            <a:ext cx="2743200" cy="365125"/>
          </a:xfrm>
          <a:prstGeom prst="rect">
            <a:avLst/>
          </a:prstGeom>
        </p:spPr>
        <p:txBody>
          <a:bodyPr anchor="ctr"/>
          <a:lstStyle>
            <a:lvl1pPr algn="r">
              <a:defRPr sz="1100"/>
            </a:lvl1pPr>
          </a:lstStyle>
          <a:p>
            <a:fld id="{5355FB0E-4B63-47FD-937C-4B994ACB8B58}" type="slidenum">
              <a:rPr lang="de-AT" smtClean="0"/>
              <a:pPr/>
              <a:t>‹Nr.›</a:t>
            </a:fld>
            <a:endParaRPr lang="de-AT"/>
          </a:p>
        </p:txBody>
      </p:sp>
    </p:spTree>
    <p:extLst>
      <p:ext uri="{BB962C8B-B14F-4D97-AF65-F5344CB8AC3E}">
        <p14:creationId xmlns:p14="http://schemas.microsoft.com/office/powerpoint/2010/main" val="91333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3" r:id="rId5"/>
    <p:sldLayoutId id="2147483661" r:id="rId6"/>
    <p:sldLayoutId id="2147483664" r:id="rId7"/>
    <p:sldLayoutId id="2147483652" r:id="rId8"/>
    <p:sldLayoutId id="2147483662" r:id="rId9"/>
    <p:sldLayoutId id="2147483653" r:id="rId10"/>
    <p:sldLayoutId id="2147483654" r:id="rId11"/>
    <p:sldLayoutId id="2147483655" r:id="rId12"/>
    <p:sldLayoutId id="2147483656" r:id="rId13"/>
    <p:sldLayoutId id="2147483657" r:id="rId14"/>
    <p:sldLayoutId id="2147483665" r:id="rId15"/>
  </p:sldLayoutIdLst>
  <p:hf hdr="0"/>
  <p:txStyles>
    <p:title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12.xml"/><Relationship Id="rId5" Type="http://schemas.openxmlformats.org/officeDocument/2006/relationships/image" Target="../media/image16.sv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D74D060-8B6C-D8E3-9491-895C5FB2570D}"/>
              </a:ext>
            </a:extLst>
          </p:cNvPr>
          <p:cNvSpPr>
            <a:spLocks noGrp="1"/>
          </p:cNvSpPr>
          <p:nvPr>
            <p:ph type="ctrTitle"/>
          </p:nvPr>
        </p:nvSpPr>
        <p:spPr>
          <a:xfrm>
            <a:off x="662574" y="2191607"/>
            <a:ext cx="6037163" cy="904886"/>
          </a:xfrm>
        </p:spPr>
        <p:txBody>
          <a:bodyPr>
            <a:normAutofit fontScale="90000"/>
          </a:bodyPr>
          <a:lstStyle/>
          <a:p>
            <a:pPr>
              <a:lnSpc>
                <a:spcPct val="150000"/>
              </a:lnSpc>
              <a:spcAft>
                <a:spcPts val="600"/>
              </a:spcAft>
            </a:pPr>
            <a:r>
              <a:rPr lang="de-DE" dirty="0"/>
              <a:t>Retrospektiven</a:t>
            </a:r>
            <a:endParaRPr lang="de-AT" dirty="0"/>
          </a:p>
        </p:txBody>
      </p:sp>
      <p:pic>
        <p:nvPicPr>
          <p:cNvPr id="7" name="Bildplatzhalter 6" descr="Ein Bild, das Text, Person, computer, Tisch enthält.&#10;&#10;Automatisch generierte Beschreibung">
            <a:extLst>
              <a:ext uri="{FF2B5EF4-FFF2-40B4-BE49-F238E27FC236}">
                <a16:creationId xmlns:a16="http://schemas.microsoft.com/office/drawing/2014/main" id="{598C2F92-707B-9AAA-840E-C15CDDE8F3F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2994" r="10236"/>
          <a:stretch/>
        </p:blipFill>
        <p:spPr>
          <a:xfrm>
            <a:off x="7174100" y="189000"/>
            <a:ext cx="6480000" cy="6480000"/>
          </a:xfrm>
        </p:spPr>
      </p:pic>
      <p:sp>
        <p:nvSpPr>
          <p:cNvPr id="2" name="Textfeld 1">
            <a:extLst>
              <a:ext uri="{FF2B5EF4-FFF2-40B4-BE49-F238E27FC236}">
                <a16:creationId xmlns:a16="http://schemas.microsoft.com/office/drawing/2014/main" id="{A6A16EE0-EE59-879C-C8FA-FF6E36F12B49}"/>
              </a:ext>
            </a:extLst>
          </p:cNvPr>
          <p:cNvSpPr txBox="1"/>
          <p:nvPr/>
        </p:nvSpPr>
        <p:spPr>
          <a:xfrm>
            <a:off x="662574" y="3480955"/>
            <a:ext cx="4595226" cy="954107"/>
          </a:xfrm>
          <a:prstGeom prst="rect">
            <a:avLst/>
          </a:prstGeom>
          <a:noFill/>
        </p:spPr>
        <p:txBody>
          <a:bodyPr wrap="square" rtlCol="0">
            <a:spAutoFit/>
          </a:bodyPr>
          <a:lstStyle/>
          <a:p>
            <a:r>
              <a:rPr lang="de-DE" sz="2800" dirty="0">
                <a:solidFill>
                  <a:schemeClr val="accent2"/>
                </a:solidFill>
              </a:rPr>
              <a:t>Qualitätssicherung im Agilen Arbeiten</a:t>
            </a:r>
          </a:p>
        </p:txBody>
      </p:sp>
    </p:spTree>
    <p:extLst>
      <p:ext uri="{BB962C8B-B14F-4D97-AF65-F5344CB8AC3E}">
        <p14:creationId xmlns:p14="http://schemas.microsoft.com/office/powerpoint/2010/main" val="9557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platzhalter 16" descr="Ein Bild, das Fenster, Person, drinnen enthält.&#10;&#10;Automatisch generierte Beschreibung">
            <a:extLst>
              <a:ext uri="{FF2B5EF4-FFF2-40B4-BE49-F238E27FC236}">
                <a16:creationId xmlns:a16="http://schemas.microsoft.com/office/drawing/2014/main" id="{3212A89F-7A97-7A59-8A51-C39424F696C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2487" r="22487"/>
          <a:stretch>
            <a:fillRect/>
          </a:stretch>
        </p:blipFill>
        <p:spPr/>
      </p:pic>
      <p:sp>
        <p:nvSpPr>
          <p:cNvPr id="2" name="Titel 1">
            <a:extLst>
              <a:ext uri="{FF2B5EF4-FFF2-40B4-BE49-F238E27FC236}">
                <a16:creationId xmlns:a16="http://schemas.microsoft.com/office/drawing/2014/main" id="{33DED63E-017F-3646-CD0F-090BFD2B9387}"/>
              </a:ext>
            </a:extLst>
          </p:cNvPr>
          <p:cNvSpPr>
            <a:spLocks noGrp="1"/>
          </p:cNvSpPr>
          <p:nvPr>
            <p:ph type="title"/>
          </p:nvPr>
        </p:nvSpPr>
        <p:spPr/>
        <p:txBody>
          <a:bodyPr/>
          <a:lstStyle/>
          <a:p>
            <a:r>
              <a:rPr lang="de-DE" dirty="0"/>
              <a:t>Agenda</a:t>
            </a:r>
            <a:endParaRPr lang="de-AT" dirty="0"/>
          </a:p>
        </p:txBody>
      </p:sp>
      <p:sp>
        <p:nvSpPr>
          <p:cNvPr id="3" name="Inhaltsplatzhalter 2">
            <a:extLst>
              <a:ext uri="{FF2B5EF4-FFF2-40B4-BE49-F238E27FC236}">
                <a16:creationId xmlns:a16="http://schemas.microsoft.com/office/drawing/2014/main" id="{47F2E787-AECC-2C7B-ED38-79092FAA842C}"/>
              </a:ext>
            </a:extLst>
          </p:cNvPr>
          <p:cNvSpPr>
            <a:spLocks noGrp="1"/>
          </p:cNvSpPr>
          <p:nvPr>
            <p:ph idx="1"/>
          </p:nvPr>
        </p:nvSpPr>
        <p:spPr>
          <a:xfrm>
            <a:off x="5934808" y="604280"/>
            <a:ext cx="6043245" cy="829652"/>
          </a:xfrm>
        </p:spPr>
        <p:txBody>
          <a:bodyPr>
            <a:normAutofit/>
          </a:bodyPr>
          <a:lstStyle/>
          <a:p>
            <a:r>
              <a:rPr lang="de-DE" sz="2400" dirty="0"/>
              <a:t>Definition</a:t>
            </a:r>
            <a:endParaRPr lang="de-AT" sz="2400" dirty="0"/>
          </a:p>
        </p:txBody>
      </p:sp>
      <p:sp>
        <p:nvSpPr>
          <p:cNvPr id="4" name="Fußzeilenplatzhalter 3">
            <a:extLst>
              <a:ext uri="{FF2B5EF4-FFF2-40B4-BE49-F238E27FC236}">
                <a16:creationId xmlns:a16="http://schemas.microsoft.com/office/drawing/2014/main" id="{063BB00D-086A-92D9-B203-99EAB163ACBA}"/>
              </a:ext>
            </a:extLst>
          </p:cNvPr>
          <p:cNvSpPr>
            <a:spLocks noGrp="1"/>
          </p:cNvSpPr>
          <p:nvPr>
            <p:ph type="ftr" sz="quarter" idx="11"/>
          </p:nvPr>
        </p:nvSpPr>
        <p:spPr/>
        <p:txBody>
          <a:bodyPr/>
          <a:lstStyle/>
          <a:p>
            <a:r>
              <a:rPr lang="de-DE"/>
              <a:t>Demografieberatung Digi+</a:t>
            </a:r>
            <a:endParaRPr lang="de-AT" dirty="0"/>
          </a:p>
        </p:txBody>
      </p:sp>
      <p:sp>
        <p:nvSpPr>
          <p:cNvPr id="5" name="Foliennummernplatzhalter 4">
            <a:extLst>
              <a:ext uri="{FF2B5EF4-FFF2-40B4-BE49-F238E27FC236}">
                <a16:creationId xmlns:a16="http://schemas.microsoft.com/office/drawing/2014/main" id="{C296F736-E638-6E58-5177-4344CB170579}"/>
              </a:ext>
            </a:extLst>
          </p:cNvPr>
          <p:cNvSpPr>
            <a:spLocks noGrp="1"/>
          </p:cNvSpPr>
          <p:nvPr>
            <p:ph type="sldNum" sz="quarter" idx="12"/>
          </p:nvPr>
        </p:nvSpPr>
        <p:spPr/>
        <p:txBody>
          <a:bodyPr/>
          <a:lstStyle/>
          <a:p>
            <a:fld id="{5355FB0E-4B63-47FD-937C-4B994ACB8B58}" type="slidenum">
              <a:rPr lang="de-AT" smtClean="0"/>
              <a:t>2</a:t>
            </a:fld>
            <a:endParaRPr lang="de-AT"/>
          </a:p>
        </p:txBody>
      </p:sp>
      <p:sp>
        <p:nvSpPr>
          <p:cNvPr id="7" name="Inhaltsplatzhalter 6">
            <a:extLst>
              <a:ext uri="{FF2B5EF4-FFF2-40B4-BE49-F238E27FC236}">
                <a16:creationId xmlns:a16="http://schemas.microsoft.com/office/drawing/2014/main" id="{E15563D6-E2A4-1F96-A6CC-9C0D2CCC7483}"/>
              </a:ext>
            </a:extLst>
          </p:cNvPr>
          <p:cNvSpPr>
            <a:spLocks noGrp="1"/>
          </p:cNvSpPr>
          <p:nvPr>
            <p:ph idx="14"/>
          </p:nvPr>
        </p:nvSpPr>
        <p:spPr>
          <a:xfrm>
            <a:off x="5934808" y="1291549"/>
            <a:ext cx="6043245" cy="829652"/>
          </a:xfrm>
        </p:spPr>
        <p:txBody>
          <a:bodyPr>
            <a:normAutofit/>
          </a:bodyPr>
          <a:lstStyle/>
          <a:p>
            <a:r>
              <a:rPr lang="de-DE" sz="2400" dirty="0"/>
              <a:t>Ziel, Nutzen und Merkmale</a:t>
            </a:r>
            <a:endParaRPr lang="de-AT" sz="2400" dirty="0"/>
          </a:p>
        </p:txBody>
      </p:sp>
      <p:sp>
        <p:nvSpPr>
          <p:cNvPr id="8" name="Inhaltsplatzhalter 7">
            <a:extLst>
              <a:ext uri="{FF2B5EF4-FFF2-40B4-BE49-F238E27FC236}">
                <a16:creationId xmlns:a16="http://schemas.microsoft.com/office/drawing/2014/main" id="{2FC402B4-6D53-3F26-DFD6-D2F4984E6655}"/>
              </a:ext>
            </a:extLst>
          </p:cNvPr>
          <p:cNvSpPr>
            <a:spLocks noGrp="1"/>
          </p:cNvSpPr>
          <p:nvPr>
            <p:ph idx="15"/>
          </p:nvPr>
        </p:nvSpPr>
        <p:spPr>
          <a:xfrm>
            <a:off x="5934808" y="1931280"/>
            <a:ext cx="6043245" cy="829652"/>
          </a:xfrm>
        </p:spPr>
        <p:txBody>
          <a:bodyPr>
            <a:normAutofit/>
          </a:bodyPr>
          <a:lstStyle/>
          <a:p>
            <a:r>
              <a:rPr lang="de-DE" sz="2400" dirty="0" err="1"/>
              <a:t>Scrum</a:t>
            </a:r>
            <a:r>
              <a:rPr lang="de-DE" sz="2400" dirty="0"/>
              <a:t> Master als Moderator</a:t>
            </a:r>
            <a:endParaRPr lang="de-AT" sz="2400" dirty="0"/>
          </a:p>
        </p:txBody>
      </p:sp>
      <p:sp>
        <p:nvSpPr>
          <p:cNvPr id="9" name="Inhaltsplatzhalter 8">
            <a:extLst>
              <a:ext uri="{FF2B5EF4-FFF2-40B4-BE49-F238E27FC236}">
                <a16:creationId xmlns:a16="http://schemas.microsoft.com/office/drawing/2014/main" id="{736FC31B-3F38-E33E-789B-4755FC6BF342}"/>
              </a:ext>
            </a:extLst>
          </p:cNvPr>
          <p:cNvSpPr>
            <a:spLocks noGrp="1"/>
          </p:cNvSpPr>
          <p:nvPr>
            <p:ph idx="16"/>
          </p:nvPr>
        </p:nvSpPr>
        <p:spPr>
          <a:xfrm>
            <a:off x="5954748" y="3908871"/>
            <a:ext cx="6043245" cy="829652"/>
          </a:xfrm>
        </p:spPr>
        <p:txBody>
          <a:bodyPr>
            <a:normAutofit/>
          </a:bodyPr>
          <a:lstStyle/>
          <a:p>
            <a:r>
              <a:rPr lang="de-DE" sz="2400" dirty="0"/>
              <a:t>Methoden Auswahl</a:t>
            </a:r>
            <a:endParaRPr lang="de-AT" sz="2400" dirty="0"/>
          </a:p>
        </p:txBody>
      </p:sp>
      <p:sp>
        <p:nvSpPr>
          <p:cNvPr id="12" name="Ellipse 11">
            <a:extLst>
              <a:ext uri="{FF2B5EF4-FFF2-40B4-BE49-F238E27FC236}">
                <a16:creationId xmlns:a16="http://schemas.microsoft.com/office/drawing/2014/main" id="{488D35F1-A351-E122-B366-F09952168785}"/>
              </a:ext>
            </a:extLst>
          </p:cNvPr>
          <p:cNvSpPr/>
          <p:nvPr/>
        </p:nvSpPr>
        <p:spPr>
          <a:xfrm>
            <a:off x="5093963" y="1393607"/>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02</a:t>
            </a:r>
            <a:endParaRPr lang="de-AT" sz="1600" dirty="0"/>
          </a:p>
        </p:txBody>
      </p:sp>
      <p:sp>
        <p:nvSpPr>
          <p:cNvPr id="13" name="Ellipse 12">
            <a:extLst>
              <a:ext uri="{FF2B5EF4-FFF2-40B4-BE49-F238E27FC236}">
                <a16:creationId xmlns:a16="http://schemas.microsoft.com/office/drawing/2014/main" id="{AB82A56C-370E-4A58-CF23-62822C7E77C2}"/>
              </a:ext>
            </a:extLst>
          </p:cNvPr>
          <p:cNvSpPr/>
          <p:nvPr/>
        </p:nvSpPr>
        <p:spPr>
          <a:xfrm>
            <a:off x="5114093" y="2050728"/>
            <a:ext cx="612000" cy="612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03</a:t>
            </a:r>
            <a:endParaRPr lang="de-AT" sz="1600" dirty="0"/>
          </a:p>
        </p:txBody>
      </p:sp>
      <p:sp>
        <p:nvSpPr>
          <p:cNvPr id="14" name="Ellipse 13">
            <a:extLst>
              <a:ext uri="{FF2B5EF4-FFF2-40B4-BE49-F238E27FC236}">
                <a16:creationId xmlns:a16="http://schemas.microsoft.com/office/drawing/2014/main" id="{3DC07D79-37BD-0386-EEDF-4B710255B929}"/>
              </a:ext>
            </a:extLst>
          </p:cNvPr>
          <p:cNvSpPr/>
          <p:nvPr/>
        </p:nvSpPr>
        <p:spPr>
          <a:xfrm>
            <a:off x="5124063" y="3373940"/>
            <a:ext cx="612000" cy="61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05</a:t>
            </a:r>
            <a:endParaRPr lang="de-AT" sz="1600" dirty="0"/>
          </a:p>
        </p:txBody>
      </p:sp>
      <p:sp>
        <p:nvSpPr>
          <p:cNvPr id="10" name="Ellipse 9">
            <a:extLst>
              <a:ext uri="{FF2B5EF4-FFF2-40B4-BE49-F238E27FC236}">
                <a16:creationId xmlns:a16="http://schemas.microsoft.com/office/drawing/2014/main" id="{03396879-DDFE-E100-7EBA-F49A7C926795}"/>
              </a:ext>
            </a:extLst>
          </p:cNvPr>
          <p:cNvSpPr/>
          <p:nvPr/>
        </p:nvSpPr>
        <p:spPr>
          <a:xfrm>
            <a:off x="5124063" y="4700892"/>
            <a:ext cx="612000" cy="612000"/>
          </a:xfrm>
          <a:prstGeom prst="ellipse">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07</a:t>
            </a:r>
            <a:endParaRPr lang="de-AT" sz="1600" dirty="0"/>
          </a:p>
        </p:txBody>
      </p:sp>
      <p:sp>
        <p:nvSpPr>
          <p:cNvPr id="11" name="Inhaltsplatzhalter 8">
            <a:extLst>
              <a:ext uri="{FF2B5EF4-FFF2-40B4-BE49-F238E27FC236}">
                <a16:creationId xmlns:a16="http://schemas.microsoft.com/office/drawing/2014/main" id="{FD9EFBC5-E8CC-B32A-1E86-DEA53081BADA}"/>
              </a:ext>
            </a:extLst>
          </p:cNvPr>
          <p:cNvSpPr txBox="1">
            <a:spLocks/>
          </p:cNvSpPr>
          <p:nvPr/>
        </p:nvSpPr>
        <p:spPr>
          <a:xfrm>
            <a:off x="5992557" y="4592738"/>
            <a:ext cx="6043245" cy="82965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dirty="0"/>
              <a:t>Digitale Tools</a:t>
            </a:r>
            <a:endParaRPr lang="de-AT" sz="2400" dirty="0"/>
          </a:p>
        </p:txBody>
      </p:sp>
      <p:sp>
        <p:nvSpPr>
          <p:cNvPr id="16" name="Inhaltsplatzhalter 8">
            <a:extLst>
              <a:ext uri="{FF2B5EF4-FFF2-40B4-BE49-F238E27FC236}">
                <a16:creationId xmlns:a16="http://schemas.microsoft.com/office/drawing/2014/main" id="{C189AC64-2280-BDF8-2704-4A760EDDF165}"/>
              </a:ext>
            </a:extLst>
          </p:cNvPr>
          <p:cNvSpPr txBox="1">
            <a:spLocks/>
          </p:cNvSpPr>
          <p:nvPr/>
        </p:nvSpPr>
        <p:spPr>
          <a:xfrm>
            <a:off x="5954748" y="3274736"/>
            <a:ext cx="6043245" cy="82965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dirty="0"/>
              <a:t>Ablauf</a:t>
            </a:r>
            <a:endParaRPr lang="de-AT" sz="2400" dirty="0"/>
          </a:p>
        </p:txBody>
      </p:sp>
      <p:sp>
        <p:nvSpPr>
          <p:cNvPr id="18" name="Ellipse 17">
            <a:extLst>
              <a:ext uri="{FF2B5EF4-FFF2-40B4-BE49-F238E27FC236}">
                <a16:creationId xmlns:a16="http://schemas.microsoft.com/office/drawing/2014/main" id="{6350300F-C7DB-3665-8557-2F2E3A18A17B}"/>
              </a:ext>
            </a:extLst>
          </p:cNvPr>
          <p:cNvSpPr/>
          <p:nvPr/>
        </p:nvSpPr>
        <p:spPr>
          <a:xfrm>
            <a:off x="5114093" y="736489"/>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01</a:t>
            </a:r>
            <a:endParaRPr lang="de-AT" sz="1600" dirty="0"/>
          </a:p>
        </p:txBody>
      </p:sp>
      <p:sp>
        <p:nvSpPr>
          <p:cNvPr id="19" name="Inhaltsplatzhalter 7">
            <a:extLst>
              <a:ext uri="{FF2B5EF4-FFF2-40B4-BE49-F238E27FC236}">
                <a16:creationId xmlns:a16="http://schemas.microsoft.com/office/drawing/2014/main" id="{D6E9E76E-03D4-A545-C49C-E6D581B9B1C3}"/>
              </a:ext>
            </a:extLst>
          </p:cNvPr>
          <p:cNvSpPr txBox="1">
            <a:spLocks/>
          </p:cNvSpPr>
          <p:nvPr/>
        </p:nvSpPr>
        <p:spPr>
          <a:xfrm>
            <a:off x="5944778" y="2595422"/>
            <a:ext cx="6043245" cy="82965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dirty="0"/>
              <a:t>Retrospektive im agilen Prozess</a:t>
            </a:r>
            <a:endParaRPr lang="de-AT" sz="2400" dirty="0"/>
          </a:p>
        </p:txBody>
      </p:sp>
      <p:sp>
        <p:nvSpPr>
          <p:cNvPr id="21" name="Ellipse 20">
            <a:extLst>
              <a:ext uri="{FF2B5EF4-FFF2-40B4-BE49-F238E27FC236}">
                <a16:creationId xmlns:a16="http://schemas.microsoft.com/office/drawing/2014/main" id="{E688B6DF-FA48-C115-7BED-92645817F56C}"/>
              </a:ext>
            </a:extLst>
          </p:cNvPr>
          <p:cNvSpPr/>
          <p:nvPr/>
        </p:nvSpPr>
        <p:spPr>
          <a:xfrm>
            <a:off x="5124063" y="2713879"/>
            <a:ext cx="612000" cy="612000"/>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04</a:t>
            </a:r>
            <a:endParaRPr lang="de-AT" sz="1600" dirty="0"/>
          </a:p>
        </p:txBody>
      </p:sp>
      <p:sp>
        <p:nvSpPr>
          <p:cNvPr id="22" name="Ellipse 21">
            <a:extLst>
              <a:ext uri="{FF2B5EF4-FFF2-40B4-BE49-F238E27FC236}">
                <a16:creationId xmlns:a16="http://schemas.microsoft.com/office/drawing/2014/main" id="{317D3B3A-9653-207C-C598-DF6FB4515AE9}"/>
              </a:ext>
            </a:extLst>
          </p:cNvPr>
          <p:cNvSpPr/>
          <p:nvPr/>
        </p:nvSpPr>
        <p:spPr>
          <a:xfrm>
            <a:off x="5124063" y="4032880"/>
            <a:ext cx="612000" cy="612000"/>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06</a:t>
            </a:r>
            <a:endParaRPr lang="de-AT" sz="1600" dirty="0"/>
          </a:p>
        </p:txBody>
      </p:sp>
      <p:sp>
        <p:nvSpPr>
          <p:cNvPr id="6" name="Inhaltsplatzhalter 8">
            <a:extLst>
              <a:ext uri="{FF2B5EF4-FFF2-40B4-BE49-F238E27FC236}">
                <a16:creationId xmlns:a16="http://schemas.microsoft.com/office/drawing/2014/main" id="{84DB729F-D11E-81E7-6B01-2134ABA856EF}"/>
              </a:ext>
            </a:extLst>
          </p:cNvPr>
          <p:cNvSpPr txBox="1">
            <a:spLocks/>
          </p:cNvSpPr>
          <p:nvPr/>
        </p:nvSpPr>
        <p:spPr>
          <a:xfrm>
            <a:off x="5993238" y="5239288"/>
            <a:ext cx="6043245" cy="82965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dirty="0"/>
              <a:t>Wann sinnvoll?</a:t>
            </a:r>
            <a:endParaRPr lang="de-AT" sz="2400" dirty="0"/>
          </a:p>
        </p:txBody>
      </p:sp>
      <p:sp>
        <p:nvSpPr>
          <p:cNvPr id="15" name="Ellipse 14">
            <a:extLst>
              <a:ext uri="{FF2B5EF4-FFF2-40B4-BE49-F238E27FC236}">
                <a16:creationId xmlns:a16="http://schemas.microsoft.com/office/drawing/2014/main" id="{666EF7A5-5C79-2E69-D3F0-BC06BB4C8C12}"/>
              </a:ext>
            </a:extLst>
          </p:cNvPr>
          <p:cNvSpPr/>
          <p:nvPr/>
        </p:nvSpPr>
        <p:spPr>
          <a:xfrm>
            <a:off x="5124063" y="5354535"/>
            <a:ext cx="612000" cy="612000"/>
          </a:xfrm>
          <a:prstGeom prst="ellipse">
            <a:avLst/>
          </a:prstGeom>
          <a:solidFill>
            <a:schemeClr val="accent4">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t>08</a:t>
            </a:r>
            <a:endParaRPr lang="de-AT" sz="1600" dirty="0"/>
          </a:p>
        </p:txBody>
      </p:sp>
    </p:spTree>
    <p:extLst>
      <p:ext uri="{BB962C8B-B14F-4D97-AF65-F5344CB8AC3E}">
        <p14:creationId xmlns:p14="http://schemas.microsoft.com/office/powerpoint/2010/main" val="95432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C0CAE21-27FF-36AB-E0B8-EABAD5B0585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42000"/>
                    </a14:imgEffect>
                    <a14:imgEffect>
                      <a14:brightnessContrast contrast="-20000"/>
                    </a14:imgEffect>
                  </a14:imgLayer>
                </a14:imgProps>
              </a:ext>
              <a:ext uri="{28A0092B-C50C-407E-A947-70E740481C1C}">
                <a14:useLocalDpi xmlns:a14="http://schemas.microsoft.com/office/drawing/2010/main" val="0"/>
              </a:ext>
            </a:extLst>
          </a:blip>
          <a:srcRect t="7812" b="781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a:extLst>
              <a:ext uri="{FF2B5EF4-FFF2-40B4-BE49-F238E27FC236}">
                <a16:creationId xmlns:a16="http://schemas.microsoft.com/office/drawing/2014/main" id="{9498CCB2-F927-48AF-58EF-FDF0DEB05AD5}"/>
              </a:ext>
            </a:extLst>
          </p:cNvPr>
          <p:cNvSpPr/>
          <p:nvPr/>
        </p:nvSpPr>
        <p:spPr>
          <a:xfrm>
            <a:off x="-471341" y="2036190"/>
            <a:ext cx="6358728" cy="5336750"/>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Foliennummernplatzhalter 1">
            <a:extLst>
              <a:ext uri="{FF2B5EF4-FFF2-40B4-BE49-F238E27FC236}">
                <a16:creationId xmlns:a16="http://schemas.microsoft.com/office/drawing/2014/main" id="{96558BFE-8500-6291-6FB3-E92DD0093830}"/>
              </a:ext>
            </a:extLst>
          </p:cNvPr>
          <p:cNvSpPr>
            <a:spLocks noGrp="1"/>
          </p:cNvSpPr>
          <p:nvPr>
            <p:ph type="sldNum" sz="quarter" idx="12"/>
          </p:nvPr>
        </p:nvSpPr>
        <p:spPr/>
        <p:txBody>
          <a:bodyPr/>
          <a:lstStyle/>
          <a:p>
            <a:fld id="{5355FB0E-4B63-47FD-937C-4B994ACB8B58}" type="slidenum">
              <a:rPr lang="de-AT" smtClean="0"/>
              <a:t>3</a:t>
            </a:fld>
            <a:endParaRPr lang="de-AT"/>
          </a:p>
        </p:txBody>
      </p:sp>
      <p:sp>
        <p:nvSpPr>
          <p:cNvPr id="3" name="Fußzeilenplatzhalter 2">
            <a:extLst>
              <a:ext uri="{FF2B5EF4-FFF2-40B4-BE49-F238E27FC236}">
                <a16:creationId xmlns:a16="http://schemas.microsoft.com/office/drawing/2014/main" id="{B24BEB6A-6C3D-5543-608B-A2E63FA149B2}"/>
              </a:ext>
            </a:extLst>
          </p:cNvPr>
          <p:cNvSpPr>
            <a:spLocks noGrp="1"/>
          </p:cNvSpPr>
          <p:nvPr>
            <p:ph type="ftr" sz="quarter" idx="11"/>
          </p:nvPr>
        </p:nvSpPr>
        <p:spPr/>
        <p:txBody>
          <a:bodyPr/>
          <a:lstStyle/>
          <a:p>
            <a:r>
              <a:rPr lang="de-DE" dirty="0"/>
              <a:t>Demografieberatung Digi+</a:t>
            </a:r>
            <a:endParaRPr lang="de-AT" dirty="0"/>
          </a:p>
        </p:txBody>
      </p:sp>
      <p:sp>
        <p:nvSpPr>
          <p:cNvPr id="5" name="Titel 2">
            <a:extLst>
              <a:ext uri="{FF2B5EF4-FFF2-40B4-BE49-F238E27FC236}">
                <a16:creationId xmlns:a16="http://schemas.microsoft.com/office/drawing/2014/main" id="{454FF872-FACA-29A5-9A0C-79C02E31FEDF}"/>
              </a:ext>
            </a:extLst>
          </p:cNvPr>
          <p:cNvSpPr txBox="1">
            <a:spLocks/>
          </p:cNvSpPr>
          <p:nvPr/>
        </p:nvSpPr>
        <p:spPr>
          <a:xfrm>
            <a:off x="702644" y="2310613"/>
            <a:ext cx="4023359" cy="13427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lgn="ctr"/>
            <a:r>
              <a:rPr lang="en-US" sz="2800" dirty="0">
                <a:solidFill>
                  <a:schemeClr val="accent1"/>
                </a:solidFill>
              </a:rPr>
              <a:t>Agile </a:t>
            </a:r>
            <a:r>
              <a:rPr lang="en-US" sz="2800" dirty="0" err="1">
                <a:solidFill>
                  <a:schemeClr val="accent1"/>
                </a:solidFill>
              </a:rPr>
              <a:t>Retrospektiven</a:t>
            </a:r>
            <a:endParaRPr lang="en-US" sz="2800" dirty="0">
              <a:solidFill>
                <a:schemeClr val="accent1"/>
              </a:solidFill>
            </a:endParaRPr>
          </a:p>
        </p:txBody>
      </p:sp>
      <p:sp>
        <p:nvSpPr>
          <p:cNvPr id="6" name="Inhaltsplatzhalter 4">
            <a:extLst>
              <a:ext uri="{FF2B5EF4-FFF2-40B4-BE49-F238E27FC236}">
                <a16:creationId xmlns:a16="http://schemas.microsoft.com/office/drawing/2014/main" id="{B3978A6D-4EE7-F651-528B-F1055499368A}"/>
              </a:ext>
            </a:extLst>
          </p:cNvPr>
          <p:cNvSpPr txBox="1">
            <a:spLocks/>
          </p:cNvSpPr>
          <p:nvPr/>
        </p:nvSpPr>
        <p:spPr>
          <a:xfrm>
            <a:off x="173255" y="3499364"/>
            <a:ext cx="5265019" cy="277384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Aft>
                <a:spcPts val="1000"/>
              </a:spcAft>
              <a:buNone/>
              <a:defRPr/>
            </a:pPr>
            <a:r>
              <a:rPr lang="de-DE" sz="1800" dirty="0">
                <a:solidFill>
                  <a:schemeClr val="tx1"/>
                </a:solidFill>
                <a:ea typeface="Nunito Sans"/>
                <a:cs typeface="Nunito Sans"/>
                <a:sym typeface="Nunito Sans"/>
              </a:rPr>
              <a:t>In </a:t>
            </a:r>
            <a:r>
              <a:rPr lang="de-DE" sz="1800" dirty="0" err="1">
                <a:solidFill>
                  <a:schemeClr val="tx1"/>
                </a:solidFill>
                <a:ea typeface="Nunito Sans"/>
                <a:cs typeface="Nunito Sans"/>
                <a:sym typeface="Nunito Sans"/>
              </a:rPr>
              <a:t>Scrum</a:t>
            </a:r>
            <a:r>
              <a:rPr lang="de-DE" sz="1800" dirty="0">
                <a:solidFill>
                  <a:schemeClr val="tx1"/>
                </a:solidFill>
                <a:ea typeface="Nunito Sans"/>
                <a:cs typeface="Nunito Sans"/>
                <a:sym typeface="Nunito Sans"/>
              </a:rPr>
              <a:t> ist eine Retrospektive ein regelmäßiges Meeting des Teams, um einen vergangenen Sprint / Zeitabschnitt zu beleuchten, um dadurch die zukünftige Zusammenarbeit im Team zu verbessern.</a:t>
            </a:r>
            <a:endParaRPr lang="de-DE" sz="1800" b="1" dirty="0">
              <a:solidFill>
                <a:schemeClr val="tx1"/>
              </a:solidFill>
              <a:ea typeface="Nunito Sans"/>
              <a:cs typeface="Nunito Sans"/>
              <a:sym typeface="Nunito Sans"/>
            </a:endParaRPr>
          </a:p>
        </p:txBody>
      </p:sp>
      <p:cxnSp>
        <p:nvCxnSpPr>
          <p:cNvPr id="9" name="Gerader Verbinder 8">
            <a:extLst>
              <a:ext uri="{FF2B5EF4-FFF2-40B4-BE49-F238E27FC236}">
                <a16:creationId xmlns:a16="http://schemas.microsoft.com/office/drawing/2014/main" id="{8EA45E37-5515-1591-CD9B-F74F8138B7A3}"/>
              </a:ext>
            </a:extLst>
          </p:cNvPr>
          <p:cNvCxnSpPr/>
          <p:nvPr/>
        </p:nvCxnSpPr>
        <p:spPr>
          <a:xfrm>
            <a:off x="1796697" y="3499364"/>
            <a:ext cx="18034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Grafik 9" descr="Ein Bild, das Text enthält.&#10;&#10;Automatisch generierte Beschreibung">
            <a:extLst>
              <a:ext uri="{FF2B5EF4-FFF2-40B4-BE49-F238E27FC236}">
                <a16:creationId xmlns:a16="http://schemas.microsoft.com/office/drawing/2014/main" id="{CC2B92A8-2CB4-7733-7367-BEB19912BE9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543786" y="260225"/>
            <a:ext cx="2304630" cy="540000"/>
          </a:xfrm>
          <a:prstGeom prst="rect">
            <a:avLst/>
          </a:prstGeom>
        </p:spPr>
      </p:pic>
    </p:spTree>
    <p:extLst>
      <p:ext uri="{BB962C8B-B14F-4D97-AF65-F5344CB8AC3E}">
        <p14:creationId xmlns:p14="http://schemas.microsoft.com/office/powerpoint/2010/main" val="2173576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platzhalter 11">
            <a:extLst>
              <a:ext uri="{FF2B5EF4-FFF2-40B4-BE49-F238E27FC236}">
                <a16:creationId xmlns:a16="http://schemas.microsoft.com/office/drawing/2014/main" id="{FFB5DA7E-EB3D-07D8-7D2C-F35657030E33}"/>
              </a:ext>
            </a:extLst>
          </p:cNvPr>
          <p:cNvPicPr>
            <a:picLocks noChangeAspect="1"/>
          </p:cNvPicPr>
          <p:nvPr/>
        </p:nvPicPr>
        <p:blipFill rotWithShape="1">
          <a:blip r:embed="rId3">
            <a:extLst>
              <a:ext uri="{28A0092B-C50C-407E-A947-70E740481C1C}">
                <a14:useLocalDpi xmlns:a14="http://schemas.microsoft.com/office/drawing/2010/main" val="0"/>
              </a:ext>
            </a:extLst>
          </a:blip>
          <a:srcRect l="1384" r="1384"/>
          <a:stretch/>
        </p:blipFill>
        <p:spPr>
          <a:xfrm>
            <a:off x="-1600" y="0"/>
            <a:ext cx="5029200" cy="6866025"/>
          </a:xfrm>
          <a:prstGeom prst="rect">
            <a:avLst/>
          </a:prstGeom>
        </p:spPr>
      </p:pic>
      <p:sp>
        <p:nvSpPr>
          <p:cNvPr id="3" name="Titel 2">
            <a:extLst>
              <a:ext uri="{FF2B5EF4-FFF2-40B4-BE49-F238E27FC236}">
                <a16:creationId xmlns:a16="http://schemas.microsoft.com/office/drawing/2014/main" id="{D48D83DD-101F-E1AB-F9AF-8F914FFF747C}"/>
              </a:ext>
            </a:extLst>
          </p:cNvPr>
          <p:cNvSpPr>
            <a:spLocks noGrp="1"/>
          </p:cNvSpPr>
          <p:nvPr>
            <p:ph type="title"/>
          </p:nvPr>
        </p:nvSpPr>
        <p:spPr>
          <a:xfrm>
            <a:off x="5800725" y="1202800"/>
            <a:ext cx="5970971" cy="857642"/>
          </a:xfrm>
        </p:spPr>
        <p:txBody>
          <a:bodyPr>
            <a:normAutofit/>
          </a:bodyPr>
          <a:lstStyle/>
          <a:p>
            <a:r>
              <a:rPr lang="de-DE" dirty="0"/>
              <a:t>Ziel</a:t>
            </a:r>
            <a:endParaRPr lang="de-AT" dirty="0">
              <a:solidFill>
                <a:schemeClr val="accent2"/>
              </a:solidFill>
            </a:endParaRPr>
          </a:p>
        </p:txBody>
      </p:sp>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6" y="2127185"/>
            <a:ext cx="6134600" cy="4381564"/>
          </a:xfrm>
        </p:spPr>
        <p:txBody>
          <a:bodyPr>
            <a:normAutofit/>
          </a:bodyPr>
          <a:lstStyle/>
          <a:p>
            <a:pPr marL="171450" indent="-171450">
              <a:spcAft>
                <a:spcPts val="1000"/>
              </a:spcAft>
              <a:buClr>
                <a:schemeClr val="accent1"/>
              </a:buClr>
              <a:buSzPct val="100000"/>
              <a:buFont typeface="Arial" panose="020B0604020202020204" pitchFamily="34" charset="0"/>
              <a:buChar char="•"/>
              <a:defRPr/>
            </a:pPr>
            <a:r>
              <a:rPr lang="de-DE" sz="1600" dirty="0">
                <a:solidFill>
                  <a:schemeClr val="tx1"/>
                </a:solidFill>
              </a:rPr>
              <a:t>Kontinuierliche Verbesserung der Zusammenarbeit im Team</a:t>
            </a:r>
          </a:p>
          <a:p>
            <a:pPr marL="171450" indent="-171450">
              <a:spcAft>
                <a:spcPts val="1000"/>
              </a:spcAft>
              <a:buClr>
                <a:schemeClr val="accent1"/>
              </a:buClr>
              <a:buSzPct val="100000"/>
              <a:buFont typeface="Arial" panose="020B0604020202020204" pitchFamily="34" charset="0"/>
              <a:buChar char="•"/>
              <a:defRPr/>
            </a:pPr>
            <a:r>
              <a:rPr lang="de-DE" sz="1600" dirty="0">
                <a:solidFill>
                  <a:schemeClr val="tx1"/>
                </a:solidFill>
              </a:rPr>
              <a:t>Ehrliche Bestandsaufnahme durch offenes Feedback: respektvoll, konstruktiv</a:t>
            </a:r>
          </a:p>
          <a:p>
            <a:pPr marL="171450" indent="-171450">
              <a:spcAft>
                <a:spcPts val="1000"/>
              </a:spcAft>
              <a:buClr>
                <a:schemeClr val="accent1"/>
              </a:buClr>
              <a:buSzPct val="100000"/>
              <a:buFont typeface="Arial" panose="020B0604020202020204" pitchFamily="34" charset="0"/>
              <a:buChar char="•"/>
              <a:defRPr/>
            </a:pPr>
            <a:r>
              <a:rPr lang="de-DE" sz="1600" dirty="0">
                <a:solidFill>
                  <a:schemeClr val="tx1"/>
                </a:solidFill>
              </a:rPr>
              <a:t>Reflexion der Ereignisse in einem Klima des Vertrauens</a:t>
            </a:r>
          </a:p>
          <a:p>
            <a:pPr marL="171450" indent="-171450">
              <a:spcAft>
                <a:spcPts val="1000"/>
              </a:spcAft>
              <a:buClr>
                <a:schemeClr val="accent1"/>
              </a:buClr>
              <a:buSzPct val="100000"/>
              <a:buFont typeface="Arial" panose="020B0604020202020204" pitchFamily="34" charset="0"/>
              <a:buChar char="•"/>
              <a:defRPr/>
            </a:pPr>
            <a:r>
              <a:rPr lang="de-DE" sz="1600" dirty="0">
                <a:solidFill>
                  <a:schemeClr val="tx1"/>
                </a:solidFill>
              </a:rPr>
              <a:t>Maßnahmen zur Optimierung setzen: Priorisieren, umsetzen und danach auch validieren. </a:t>
            </a:r>
            <a:r>
              <a:rPr lang="de-DE" sz="1600" dirty="0" err="1">
                <a:solidFill>
                  <a:schemeClr val="tx1"/>
                </a:solidFill>
              </a:rPr>
              <a:t>Lessons</a:t>
            </a:r>
            <a:r>
              <a:rPr lang="de-DE" sz="1600" dirty="0">
                <a:solidFill>
                  <a:schemeClr val="tx1"/>
                </a:solidFill>
              </a:rPr>
              <a:t> </a:t>
            </a:r>
            <a:r>
              <a:rPr lang="de-DE" sz="1600" dirty="0" err="1">
                <a:solidFill>
                  <a:schemeClr val="tx1"/>
                </a:solidFill>
              </a:rPr>
              <a:t>Learned</a:t>
            </a:r>
            <a:r>
              <a:rPr lang="de-DE" sz="1600" dirty="0">
                <a:solidFill>
                  <a:schemeClr val="tx1"/>
                </a:solidFill>
              </a:rPr>
              <a:t> gemeinsam erarbeiten.</a:t>
            </a:r>
          </a:p>
          <a:p>
            <a:pPr marL="171450" indent="-171450">
              <a:spcAft>
                <a:spcPts val="1000"/>
              </a:spcAft>
              <a:buClr>
                <a:schemeClr val="accent1"/>
              </a:buClr>
              <a:buSzPct val="100000"/>
              <a:buFont typeface="Arial" panose="020B0604020202020204" pitchFamily="34" charset="0"/>
              <a:buChar char="•"/>
              <a:defRPr/>
            </a:pPr>
            <a:r>
              <a:rPr lang="de-DE" sz="1600" dirty="0">
                <a:solidFill>
                  <a:schemeClr val="tx1"/>
                </a:solidFill>
              </a:rPr>
              <a:t>Nächste konkrete Schritte festlegen: Wer tut was bis wann?</a:t>
            </a: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4</a:t>
            </a:fld>
            <a:endParaRPr lang="de-AT"/>
          </a:p>
        </p:txBody>
      </p:sp>
      <p:sp>
        <p:nvSpPr>
          <p:cNvPr id="6" name="Fußzeilenplatzhalter 5">
            <a:extLst>
              <a:ext uri="{FF2B5EF4-FFF2-40B4-BE49-F238E27FC236}">
                <a16:creationId xmlns:a16="http://schemas.microsoft.com/office/drawing/2014/main" id="{5A938EF7-4BAE-78BA-5894-D8CDECC3098E}"/>
              </a:ext>
            </a:extLst>
          </p:cNvPr>
          <p:cNvSpPr>
            <a:spLocks noGrp="1"/>
          </p:cNvSpPr>
          <p:nvPr>
            <p:ph type="ftr" sz="quarter" idx="11"/>
          </p:nvPr>
        </p:nvSpPr>
        <p:spPr/>
        <p:txBody>
          <a:bodyPr/>
          <a:lstStyle/>
          <a:p>
            <a:r>
              <a:rPr lang="de-DE"/>
              <a:t>Demografieberatung Digi+</a:t>
            </a:r>
            <a:endParaRPr lang="de-AT" dirty="0"/>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651345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Kleidung, Menschliches Gesicht, Person, Im Haus enthält.&#10;&#10;Automatisch generierte Beschreibung">
            <a:extLst>
              <a:ext uri="{FF2B5EF4-FFF2-40B4-BE49-F238E27FC236}">
                <a16:creationId xmlns:a16="http://schemas.microsoft.com/office/drawing/2014/main" id="{7C18B188-33F2-F70F-576F-6CF95F9C51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88"/>
            <a:ext cx="5029200" cy="6875762"/>
          </a:xfrm>
          <a:prstGeom prst="rect">
            <a:avLst/>
          </a:prstGeom>
        </p:spPr>
      </p:pic>
      <p:sp>
        <p:nvSpPr>
          <p:cNvPr id="3" name="Titel 2">
            <a:extLst>
              <a:ext uri="{FF2B5EF4-FFF2-40B4-BE49-F238E27FC236}">
                <a16:creationId xmlns:a16="http://schemas.microsoft.com/office/drawing/2014/main" id="{D48D83DD-101F-E1AB-F9AF-8F914FFF747C}"/>
              </a:ext>
            </a:extLst>
          </p:cNvPr>
          <p:cNvSpPr>
            <a:spLocks noGrp="1"/>
          </p:cNvSpPr>
          <p:nvPr>
            <p:ph type="title"/>
          </p:nvPr>
        </p:nvSpPr>
        <p:spPr>
          <a:xfrm>
            <a:off x="5800725" y="1232034"/>
            <a:ext cx="5970971" cy="943275"/>
          </a:xfrm>
        </p:spPr>
        <p:txBody>
          <a:bodyPr>
            <a:normAutofit/>
          </a:bodyPr>
          <a:lstStyle/>
          <a:p>
            <a:r>
              <a:rPr lang="de-DE" dirty="0"/>
              <a:t>Nutzen</a:t>
            </a:r>
            <a:endParaRPr lang="de-AT" dirty="0"/>
          </a:p>
        </p:txBody>
      </p:sp>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6" y="2348564"/>
            <a:ext cx="6264604" cy="4007786"/>
          </a:xfrm>
        </p:spPr>
        <p:txBody>
          <a:bodyPr>
            <a:noAutofit/>
          </a:bodyPr>
          <a:lstStyle/>
          <a:p>
            <a:pPr marL="285743" indent="-285743">
              <a:spcAft>
                <a:spcPts val="1000"/>
              </a:spcAft>
              <a:buClr>
                <a:schemeClr val="accent1"/>
              </a:buClr>
              <a:buSzPct val="100000"/>
              <a:buFont typeface="Arial" panose="020B0604020202020204" pitchFamily="34" charset="0"/>
              <a:buChar char="•"/>
              <a:defRPr/>
            </a:pPr>
            <a:r>
              <a:rPr lang="de-DE" sz="1600" dirty="0"/>
              <a:t>F</a:t>
            </a:r>
            <a:r>
              <a:rPr lang="de-DE" sz="1600" dirty="0">
                <a:solidFill>
                  <a:schemeClr val="tx1"/>
                </a:solidFill>
              </a:rPr>
              <a:t>ruchtbares, kreatives und lebendiges Umfeld für Ideen und Verbesserungsvorschläge</a:t>
            </a:r>
          </a:p>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Zeitnahes Ansprechen und Klären von Problemen durch die regelmäßigen Meetings</a:t>
            </a:r>
          </a:p>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Das Team wächst stärker zusammen</a:t>
            </a:r>
          </a:p>
          <a:p>
            <a:pPr marL="285743" indent="-285743">
              <a:spcAft>
                <a:spcPts val="1000"/>
              </a:spcAft>
              <a:buClr>
                <a:schemeClr val="accent1"/>
              </a:buClr>
              <a:buSzPct val="100000"/>
              <a:buFont typeface="Arial" panose="020B0604020202020204" pitchFamily="34" charset="0"/>
              <a:buChar char="•"/>
              <a:defRPr/>
            </a:pPr>
            <a:r>
              <a:rPr lang="de-DE" sz="1600" dirty="0"/>
              <a:t>V</a:t>
            </a:r>
            <a:r>
              <a:rPr lang="de-DE" sz="1600" dirty="0">
                <a:solidFill>
                  <a:schemeClr val="tx1"/>
                </a:solidFill>
              </a:rPr>
              <a:t>ertrauensvolle und offene Atmosphäre</a:t>
            </a:r>
          </a:p>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Erfolge feiern und verstärken</a:t>
            </a:r>
          </a:p>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Arbeit und Weiterentwicklung darf Spaß machen</a:t>
            </a:r>
          </a:p>
          <a:p>
            <a:pPr marL="285743" indent="-285743">
              <a:spcAft>
                <a:spcPts val="1000"/>
              </a:spcAft>
              <a:buClr>
                <a:schemeClr val="accent1"/>
              </a:buClr>
              <a:buSzPct val="100000"/>
              <a:buFont typeface="Arial" panose="020B0604020202020204" pitchFamily="34" charset="0"/>
              <a:buChar char="•"/>
              <a:defRPr/>
            </a:pPr>
            <a:r>
              <a:rPr lang="de-DE" sz="1600" dirty="0"/>
              <a:t>J</a:t>
            </a:r>
            <a:r>
              <a:rPr lang="de-DE" sz="1600" dirty="0">
                <a:solidFill>
                  <a:schemeClr val="tx1"/>
                </a:solidFill>
              </a:rPr>
              <a:t>unge und ältere Mitarbeiter*innen können gut abgeholt werden durch kreative Hilfestellungen</a:t>
            </a: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5</a:t>
            </a:fld>
            <a:endParaRPr lang="de-AT" dirty="0"/>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202354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48D83DD-101F-E1AB-F9AF-8F914FFF747C}"/>
              </a:ext>
            </a:extLst>
          </p:cNvPr>
          <p:cNvSpPr>
            <a:spLocks noGrp="1"/>
          </p:cNvSpPr>
          <p:nvPr>
            <p:ph type="title"/>
          </p:nvPr>
        </p:nvSpPr>
        <p:spPr>
          <a:xfrm>
            <a:off x="5800725" y="1308683"/>
            <a:ext cx="5970971" cy="664496"/>
          </a:xfrm>
        </p:spPr>
        <p:txBody>
          <a:bodyPr>
            <a:normAutofit/>
          </a:bodyPr>
          <a:lstStyle/>
          <a:p>
            <a:r>
              <a:rPr lang="de-DE" dirty="0"/>
              <a:t>Merkmale</a:t>
            </a:r>
            <a:endParaRPr lang="de-AT" dirty="0"/>
          </a:p>
        </p:txBody>
      </p:sp>
      <p:sp>
        <p:nvSpPr>
          <p:cNvPr id="4" name="Inhaltsplatzhalter 3">
            <a:extLst>
              <a:ext uri="{FF2B5EF4-FFF2-40B4-BE49-F238E27FC236}">
                <a16:creationId xmlns:a16="http://schemas.microsoft.com/office/drawing/2014/main" id="{7C94419A-91FC-8C25-78AE-2ADC7C883B8A}"/>
              </a:ext>
            </a:extLst>
          </p:cNvPr>
          <p:cNvSpPr>
            <a:spLocks noGrp="1"/>
          </p:cNvSpPr>
          <p:nvPr>
            <p:ph idx="1"/>
          </p:nvPr>
        </p:nvSpPr>
        <p:spPr>
          <a:xfrm>
            <a:off x="5800725" y="2241285"/>
            <a:ext cx="6076849" cy="4115065"/>
          </a:xfrm>
        </p:spPr>
        <p:txBody>
          <a:bodyPr>
            <a:noAutofit/>
          </a:bodyPr>
          <a:lstStyle/>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Der Schwerpunkt liegt auf einer umfangreichen Betrachtung und Auswertung des vorhergegangenen Sprints oder Zeitabschnitts und bildet den Grundstein für den nächsten Sprint.</a:t>
            </a:r>
          </a:p>
          <a:p>
            <a:pPr marL="285743" indent="-285743">
              <a:spcAft>
                <a:spcPts val="1000"/>
              </a:spcAft>
              <a:buClr>
                <a:schemeClr val="accent1"/>
              </a:buClr>
              <a:buSzPct val="100000"/>
              <a:buFont typeface="Arial" panose="020B0604020202020204" pitchFamily="34" charset="0"/>
              <a:buChar char="•"/>
              <a:defRPr/>
            </a:pPr>
            <a:r>
              <a:rPr lang="de-DE" sz="1600" dirty="0"/>
              <a:t>Es werden immer positive als auch negative Umstände betrachtet.</a:t>
            </a:r>
            <a:endParaRPr lang="de-DE" sz="1600" dirty="0">
              <a:solidFill>
                <a:schemeClr val="tx1"/>
              </a:solidFill>
            </a:endParaRPr>
          </a:p>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Es geht um das Wie</a:t>
            </a:r>
            <a:r>
              <a:rPr lang="de-DE" sz="1600" dirty="0"/>
              <a:t> - </a:t>
            </a:r>
            <a:r>
              <a:rPr lang="de-DE" sz="1600" b="1" dirty="0">
                <a:solidFill>
                  <a:schemeClr val="tx1"/>
                </a:solidFill>
              </a:rPr>
              <a:t>wie arbeiten wir zusammen</a:t>
            </a:r>
            <a:r>
              <a:rPr lang="de-DE" sz="1600" dirty="0">
                <a:solidFill>
                  <a:schemeClr val="tx1"/>
                </a:solidFill>
              </a:rPr>
              <a:t>, und nicht um das Was</a:t>
            </a:r>
            <a:r>
              <a:rPr lang="de-DE" sz="1600" dirty="0"/>
              <a:t> - </a:t>
            </a:r>
            <a:r>
              <a:rPr lang="de-DE" sz="1600" dirty="0">
                <a:solidFill>
                  <a:schemeClr val="tx1"/>
                </a:solidFill>
              </a:rPr>
              <a:t>die Produktentwicklung.</a:t>
            </a:r>
          </a:p>
          <a:p>
            <a:pPr marL="285743" indent="-285743">
              <a:spcAft>
                <a:spcPts val="1000"/>
              </a:spcAft>
              <a:buClr>
                <a:schemeClr val="accent1"/>
              </a:buClr>
              <a:buSzPct val="100000"/>
              <a:buFont typeface="Arial" panose="020B0604020202020204" pitchFamily="34" charset="0"/>
              <a:buChar char="•"/>
              <a:defRPr/>
            </a:pPr>
            <a:r>
              <a:rPr lang="de-DE" sz="1600" dirty="0">
                <a:solidFill>
                  <a:schemeClr val="tx1"/>
                </a:solidFill>
              </a:rPr>
              <a:t>Eingebunden werden nur diejenigen Teammitglieder, die auch einen Nutzen aus der Sprint-Auswertung ziehen.</a:t>
            </a:r>
          </a:p>
          <a:p>
            <a:pPr marL="285743" indent="-285743">
              <a:spcAft>
                <a:spcPts val="1000"/>
              </a:spcAft>
              <a:buClr>
                <a:schemeClr val="accent1"/>
              </a:buClr>
              <a:buSzPct val="100000"/>
              <a:buFont typeface="Arial" panose="020B0604020202020204" pitchFamily="34" charset="0"/>
              <a:buChar char="•"/>
              <a:defRPr/>
            </a:pPr>
            <a:r>
              <a:rPr lang="de-DE" sz="1600" b="1" dirty="0"/>
              <a:t>Offenheit</a:t>
            </a:r>
            <a:r>
              <a:rPr lang="de-DE" sz="1600" dirty="0"/>
              <a:t> für Experimente: Optionen dürfen auch ausprobiert werden. Validierung bei nächster Retro wichtig!</a:t>
            </a:r>
            <a:endParaRPr lang="de-DE" sz="1600" dirty="0">
              <a:solidFill>
                <a:schemeClr val="tx1"/>
              </a:solidFill>
            </a:endParaRPr>
          </a:p>
        </p:txBody>
      </p:sp>
      <p:sp>
        <p:nvSpPr>
          <p:cNvPr id="5" name="Foliennummernplatzhalter 4">
            <a:extLst>
              <a:ext uri="{FF2B5EF4-FFF2-40B4-BE49-F238E27FC236}">
                <a16:creationId xmlns:a16="http://schemas.microsoft.com/office/drawing/2014/main" id="{7E066157-CBAE-76C0-81A6-287CBC316223}"/>
              </a:ext>
            </a:extLst>
          </p:cNvPr>
          <p:cNvSpPr>
            <a:spLocks noGrp="1"/>
          </p:cNvSpPr>
          <p:nvPr>
            <p:ph type="sldNum" sz="quarter" idx="12"/>
          </p:nvPr>
        </p:nvSpPr>
        <p:spPr/>
        <p:txBody>
          <a:bodyPr/>
          <a:lstStyle/>
          <a:p>
            <a:fld id="{5355FB0E-4B63-47FD-937C-4B994ACB8B58}" type="slidenum">
              <a:rPr lang="de-AT" smtClean="0"/>
              <a:t>6</a:t>
            </a:fld>
            <a:endParaRPr lang="de-AT" dirty="0"/>
          </a:p>
        </p:txBody>
      </p:sp>
      <p:sp>
        <p:nvSpPr>
          <p:cNvPr id="9" name="Fußzeilenplatzhalter 3">
            <a:extLst>
              <a:ext uri="{FF2B5EF4-FFF2-40B4-BE49-F238E27FC236}">
                <a16:creationId xmlns:a16="http://schemas.microsoft.com/office/drawing/2014/main" id="{D30C8126-849E-78E7-C890-3317CA352ADD}"/>
              </a:ext>
            </a:extLst>
          </p:cNvPr>
          <p:cNvSpPr txBox="1">
            <a:spLocks/>
          </p:cNvSpPr>
          <p:nvPr/>
        </p:nvSpPr>
        <p:spPr>
          <a:xfrm>
            <a:off x="990600" y="6508749"/>
            <a:ext cx="4114800" cy="365125"/>
          </a:xfrm>
          <a:prstGeom prst="rect">
            <a:avLst/>
          </a:prstGeom>
        </p:spPr>
        <p:txBody>
          <a:bodyPr anchor="ctr"/>
          <a:lstStyle>
            <a:defPPr>
              <a:defRPr lang="de-DE"/>
            </a:defPPr>
            <a:lvl1pPr marL="0" algn="l" defTabSz="914400" rtl="0" eaLnBrk="1" latinLnBrk="0" hangingPunct="1">
              <a:defRPr sz="11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solidFill>
                  <a:schemeClr val="bg1"/>
                </a:solidFill>
              </a:rPr>
              <a:t>Demografieberatung Digi+</a:t>
            </a:r>
            <a:endParaRPr lang="de-AT" dirty="0">
              <a:solidFill>
                <a:schemeClr val="bg1"/>
              </a:solidFill>
            </a:endParaRPr>
          </a:p>
        </p:txBody>
      </p:sp>
      <p:pic>
        <p:nvPicPr>
          <p:cNvPr id="11" name="Bildplatzhalter 8">
            <a:extLst>
              <a:ext uri="{FF2B5EF4-FFF2-40B4-BE49-F238E27FC236}">
                <a16:creationId xmlns:a16="http://schemas.microsoft.com/office/drawing/2014/main" id="{FB2CC675-9626-9F6B-67DE-39659C6C268E}"/>
              </a:ext>
            </a:extLst>
          </p:cNvPr>
          <p:cNvPicPr>
            <a:picLocks noChangeAspect="1"/>
          </p:cNvPicPr>
          <p:nvPr/>
        </p:nvPicPr>
        <p:blipFill rotWithShape="1">
          <a:blip r:embed="rId2">
            <a:extLst>
              <a:ext uri="{28A0092B-C50C-407E-A947-70E740481C1C}">
                <a14:useLocalDpi xmlns:a14="http://schemas.microsoft.com/office/drawing/2010/main" val="0"/>
              </a:ext>
            </a:extLst>
          </a:blip>
          <a:srcRect l="5789" t="91" r="45573" b="-91"/>
          <a:stretch/>
        </p:blipFill>
        <p:spPr>
          <a:xfrm>
            <a:off x="0" y="208"/>
            <a:ext cx="5005138" cy="6864041"/>
          </a:xfrm>
          <a:prstGeom prst="rect">
            <a:avLst/>
          </a:prstGeom>
        </p:spPr>
      </p:pic>
      <p:sp>
        <p:nvSpPr>
          <p:cNvPr id="10" name="Rechteck: abgerundete Ecken 9">
            <a:extLst>
              <a:ext uri="{FF2B5EF4-FFF2-40B4-BE49-F238E27FC236}">
                <a16:creationId xmlns:a16="http://schemas.microsoft.com/office/drawing/2014/main" id="{064B29F6-534A-FD4A-0281-F644BAB790B8}"/>
              </a:ext>
            </a:extLst>
          </p:cNvPr>
          <p:cNvSpPr>
            <a:spLocks noGrp="1" noRot="1" noMove="1" noResize="1" noEditPoints="1" noAdjustHandles="1" noChangeArrowheads="1" noChangeShapeType="1"/>
          </p:cNvSpPr>
          <p:nvPr/>
        </p:nvSpPr>
        <p:spPr>
          <a:xfrm>
            <a:off x="4737100" y="1587500"/>
            <a:ext cx="533400" cy="3736975"/>
          </a:xfrm>
          <a:prstGeom prst="roundRect">
            <a:avLst>
              <a:gd name="adj" fmla="val 50000"/>
            </a:avLst>
          </a:prstGeom>
          <a:solidFill>
            <a:srgbClr val="F394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Tree>
    <p:extLst>
      <p:ext uri="{BB962C8B-B14F-4D97-AF65-F5344CB8AC3E}">
        <p14:creationId xmlns:p14="http://schemas.microsoft.com/office/powerpoint/2010/main" val="747231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Person, sitzend, Boden, drinnen enthält.&#10;&#10;Automatisch generierte Beschreibung">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7813" b="7813"/>
          <a:stretch>
            <a:fillRect/>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12"/>
          </p:nvPr>
        </p:nvSpPr>
        <p:spPr/>
        <p:txBody>
          <a:bodyPr/>
          <a:lstStyle/>
          <a:p>
            <a:fld id="{5355FB0E-4B63-47FD-937C-4B994ACB8B58}" type="slidenum">
              <a:rPr lang="de-AT" smtClean="0">
                <a:solidFill>
                  <a:schemeClr val="bg1"/>
                </a:solidFill>
              </a:rPr>
              <a:t>7</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1299177"/>
          </a:xfrm>
          <a:prstGeom prst="roundRect">
            <a:avLst>
              <a:gd name="adj" fmla="val 50000"/>
            </a:avLst>
          </a:prstGeom>
          <a:solidFill>
            <a:schemeClr val="bg1">
              <a:alpha val="80000"/>
            </a:schemeClr>
          </a:solidFill>
        </p:spPr>
        <p:txBody>
          <a:bodyPr>
            <a:normAutofit/>
          </a:bodyPr>
          <a:lstStyle/>
          <a:p>
            <a:r>
              <a:rPr lang="de-DE" sz="3600">
                <a:solidFill>
                  <a:schemeClr val="accent1"/>
                </a:solidFill>
              </a:rPr>
              <a:t>Ablauf und Methoden </a:t>
            </a:r>
            <a:r>
              <a:rPr lang="de-DE" sz="3600" dirty="0">
                <a:solidFill>
                  <a:schemeClr val="accent1"/>
                </a:solidFill>
              </a:rPr>
              <a:t>Auswahl</a:t>
            </a:r>
            <a:endParaRPr lang="de-AT" sz="3600" dirty="0">
              <a:solidFill>
                <a:schemeClr val="accent1"/>
              </a:solidFill>
            </a:endParaRPr>
          </a:p>
        </p:txBody>
      </p:sp>
      <p:sp>
        <p:nvSpPr>
          <p:cNvPr id="5" name="Textplatzhalter 4">
            <a:extLst>
              <a:ext uri="{FF2B5EF4-FFF2-40B4-BE49-F238E27FC236}">
                <a16:creationId xmlns:a16="http://schemas.microsoft.com/office/drawing/2014/main" id="{EBAE91D6-248D-18BB-57C1-A494C92C6BEF}"/>
              </a:ext>
            </a:extLst>
          </p:cNvPr>
          <p:cNvSpPr>
            <a:spLocks noGrp="1"/>
          </p:cNvSpPr>
          <p:nvPr>
            <p:ph type="body" idx="1"/>
          </p:nvPr>
        </p:nvSpPr>
        <p:spPr>
          <a:xfrm>
            <a:off x="838200" y="4460429"/>
            <a:ext cx="10515600" cy="886009"/>
          </a:xfrm>
        </p:spPr>
        <p:txBody>
          <a:bodyPr/>
          <a:lstStyle/>
          <a:p>
            <a:r>
              <a:rPr lang="de-DE" dirty="0"/>
              <a:t>Vielfalt von kreativen Methoden nutzen</a:t>
            </a:r>
            <a:endParaRPr lang="de-AT" dirty="0">
              <a:solidFill>
                <a:schemeClr val="bg1"/>
              </a:solidFill>
            </a:endParaRPr>
          </a:p>
        </p:txBody>
      </p:sp>
      <p:sp>
        <p:nvSpPr>
          <p:cNvPr id="6" name="Fußzeilenplatzhalter 5">
            <a:extLst>
              <a:ext uri="{FF2B5EF4-FFF2-40B4-BE49-F238E27FC236}">
                <a16:creationId xmlns:a16="http://schemas.microsoft.com/office/drawing/2014/main" id="{450D30ED-695D-D04C-7DDA-CBB847C1B00C}"/>
              </a:ext>
            </a:extLst>
          </p:cNvPr>
          <p:cNvSpPr>
            <a:spLocks noGrp="1"/>
          </p:cNvSpPr>
          <p:nvPr>
            <p:ph type="ftr" sz="quarter" idx="11"/>
          </p:nvPr>
        </p:nvSpPr>
        <p:spPr/>
        <p:txBody>
          <a:bodyPr/>
          <a:lstStyle/>
          <a:p>
            <a:r>
              <a:rPr lang="de-DE">
                <a:solidFill>
                  <a:schemeClr val="bg1"/>
                </a:solidFill>
              </a:rPr>
              <a:t>Demografieberatung Digi+</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spTree>
    <p:extLst>
      <p:ext uri="{BB962C8B-B14F-4D97-AF65-F5344CB8AC3E}">
        <p14:creationId xmlns:p14="http://schemas.microsoft.com/office/powerpoint/2010/main" val="1187045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10691277" cy="765073"/>
          </a:xfrm>
        </p:spPr>
        <p:txBody>
          <a:bodyPr>
            <a:normAutofit/>
          </a:bodyPr>
          <a:lstStyle/>
          <a:p>
            <a:r>
              <a:rPr lang="de-DE" dirty="0">
                <a:solidFill>
                  <a:schemeClr val="accent2"/>
                </a:solidFill>
              </a:rPr>
              <a:t>Retrospektive im agilen Prozess</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8</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3256004" y="1877247"/>
            <a:ext cx="4568617" cy="4271701"/>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de-DE" sz="1200" b="1" dirty="0">
                <a:solidFill>
                  <a:schemeClr val="tx1"/>
                </a:solidFill>
                <a:ea typeface="Nunito Sans"/>
                <a:cs typeface="Nunito Sans"/>
                <a:sym typeface="Nunito Sans"/>
              </a:rPr>
              <a:t>Ziel: Laufende Verbesserung und Erhöhung der Velocity, </a:t>
            </a:r>
            <a:r>
              <a:rPr lang="de-DE" sz="1200" dirty="0">
                <a:solidFill>
                  <a:schemeClr val="tx1"/>
                </a:solidFill>
                <a:latin typeface="Verdana Pro Light" panose="020B0304030504040204" pitchFamily="34" charset="0"/>
                <a:ea typeface="Nunito Sans"/>
                <a:cs typeface="Nunito Sans"/>
                <a:sym typeface="Nunito Sans"/>
              </a:rPr>
              <a:t>um Qualität, Produktivität und Wohlbefinden zu steigern.</a:t>
            </a:r>
          </a:p>
          <a:p>
            <a:pPr>
              <a:defRPr/>
            </a:pPr>
            <a:r>
              <a:rPr lang="de-DE" sz="1200" dirty="0">
                <a:solidFill>
                  <a:schemeClr val="tx1"/>
                </a:solidFill>
                <a:ea typeface="Nunito Sans"/>
                <a:cs typeface="Nunito Sans"/>
                <a:sym typeface="Nunito Sans"/>
              </a:rPr>
              <a:t>Erfolge feiern, </a:t>
            </a:r>
            <a:r>
              <a:rPr lang="de-DE" sz="1200" dirty="0">
                <a:solidFill>
                  <a:schemeClr val="tx1"/>
                </a:solidFill>
                <a:latin typeface="Verdana Pro Light" panose="020B0304030504040204" pitchFamily="34" charset="0"/>
                <a:ea typeface="Nunito Sans"/>
                <a:cs typeface="Nunito Sans"/>
                <a:sym typeface="Nunito Sans"/>
              </a:rPr>
              <a:t>Verbesserungsmöglichkeiten des Zusammenarbeitens identifizieren und Ideen für die Zukunft sammeln.</a:t>
            </a:r>
          </a:p>
          <a:p>
            <a:pPr>
              <a:defRPr/>
            </a:pPr>
            <a:endParaRPr lang="de-DE" sz="1200" i="1" dirty="0">
              <a:solidFill>
                <a:schemeClr val="tx1"/>
              </a:solidFill>
              <a:ea typeface="Nunito Sans"/>
              <a:cs typeface="Nunito Sans"/>
              <a:sym typeface="Nunito Sans"/>
            </a:endParaRPr>
          </a:p>
          <a:p>
            <a:pPr>
              <a:defRPr/>
            </a:pPr>
            <a:r>
              <a:rPr lang="de-DE" sz="1200" i="1" dirty="0">
                <a:solidFill>
                  <a:schemeClr val="tx1"/>
                </a:solidFill>
                <a:ea typeface="Nunito Sans"/>
                <a:cs typeface="Nunito Sans"/>
                <a:sym typeface="Nunito Sans"/>
              </a:rPr>
              <a:t>Teilnehmende: NUR das Team + SM</a:t>
            </a:r>
          </a:p>
          <a:p>
            <a:pPr>
              <a:defRPr/>
            </a:pPr>
            <a:r>
              <a:rPr lang="de-DE" sz="1200" i="1" dirty="0">
                <a:solidFill>
                  <a:schemeClr val="tx1"/>
                </a:solidFill>
                <a:ea typeface="Nunito Sans"/>
                <a:cs typeface="Nunito Sans"/>
                <a:sym typeface="Nunito Sans"/>
              </a:rPr>
              <a:t>Zyklus: Laufend am Sprintende</a:t>
            </a:r>
          </a:p>
          <a:p>
            <a:pPr>
              <a:defRPr/>
            </a:pPr>
            <a:r>
              <a:rPr lang="de-DE" sz="1200" i="1" dirty="0">
                <a:solidFill>
                  <a:schemeClr val="tx1"/>
                </a:solidFill>
                <a:ea typeface="Nunito Sans"/>
                <a:cs typeface="Nunito Sans"/>
                <a:sym typeface="Nunito Sans"/>
              </a:rPr>
              <a:t>Dauer: 1 bis 4 Stunden</a:t>
            </a:r>
          </a:p>
          <a:p>
            <a:pPr>
              <a:defRPr/>
            </a:pPr>
            <a:endParaRPr lang="de-DE" sz="1200" i="1" dirty="0">
              <a:solidFill>
                <a:schemeClr val="tx1"/>
              </a:solidFill>
              <a:ea typeface="Nunito Sans"/>
              <a:cs typeface="Nunito Sans"/>
              <a:sym typeface="Nunito Sans"/>
            </a:endParaRPr>
          </a:p>
          <a:p>
            <a:pPr>
              <a:spcAft>
                <a:spcPts val="600"/>
              </a:spcAft>
              <a:defRPr/>
            </a:pPr>
            <a:r>
              <a:rPr lang="de-DE" sz="1200" b="1" dirty="0">
                <a:solidFill>
                  <a:schemeClr val="tx1"/>
                </a:solidFill>
                <a:ea typeface="Nunito Sans"/>
                <a:cs typeface="Nunito Sans"/>
                <a:sym typeface="Nunito Sans"/>
              </a:rPr>
              <a:t>Ablauf: </a:t>
            </a:r>
            <a:r>
              <a:rPr lang="de-DE" sz="1200" dirty="0">
                <a:solidFill>
                  <a:schemeClr val="tx1"/>
                </a:solidFill>
                <a:latin typeface="Verdana Pro Light" panose="020B0304030504040204" pitchFamily="34" charset="0"/>
                <a:ea typeface="Nunito Sans"/>
                <a:cs typeface="Nunito Sans"/>
                <a:sym typeface="Nunito Sans"/>
              </a:rPr>
              <a:t>Team Meeting</a:t>
            </a:r>
            <a:endParaRPr lang="de-DE" sz="1200" i="1" dirty="0">
              <a:solidFill>
                <a:srgbClr val="666666"/>
              </a:solidFill>
              <a:latin typeface="Verdana Pro Light" panose="020B0304030504040204" pitchFamily="34" charset="0"/>
              <a:ea typeface="Nunito Sans"/>
              <a:cs typeface="Nunito Sans"/>
              <a:sym typeface="Nunito Sans"/>
            </a:endParaRPr>
          </a:p>
          <a:p>
            <a:pPr marL="284163" indent="-196850">
              <a:buClr>
                <a:schemeClr val="accent1"/>
              </a:buClr>
              <a:buSzPct val="100000"/>
              <a:buFont typeface="Wingdings" panose="05000000000000000000" pitchFamily="2" charset="2"/>
              <a:buChar char="§"/>
              <a:defRPr/>
            </a:pPr>
            <a:r>
              <a:rPr lang="de-DE" sz="1200" dirty="0">
                <a:solidFill>
                  <a:schemeClr val="tx1"/>
                </a:solidFill>
              </a:rPr>
              <a:t>Dieses Meeting ist geprägt von Kreativität, Emotionen, Offenheit und Wertschätzung</a:t>
            </a:r>
          </a:p>
          <a:p>
            <a:pPr marL="284163" indent="-196850">
              <a:buClr>
                <a:schemeClr val="accent1"/>
              </a:buClr>
              <a:buSzPct val="100000"/>
              <a:buFont typeface="Wingdings" panose="05000000000000000000" pitchFamily="2" charset="2"/>
              <a:buChar char="§"/>
              <a:defRPr/>
            </a:pPr>
            <a:r>
              <a:rPr lang="de-DE" sz="1200" dirty="0">
                <a:solidFill>
                  <a:schemeClr val="tx1"/>
                </a:solidFill>
              </a:rPr>
              <a:t>KEINE Beurteilungen: Wir = Team sind alle am Weg und lernen gemeinsam </a:t>
            </a:r>
          </a:p>
          <a:p>
            <a:pPr marL="284163" indent="-196850">
              <a:buClr>
                <a:schemeClr val="accent1"/>
              </a:buClr>
              <a:buSzPct val="100000"/>
              <a:buFont typeface="Wingdings" panose="05000000000000000000" pitchFamily="2" charset="2"/>
              <a:buChar char="§"/>
              <a:defRPr/>
            </a:pPr>
            <a:r>
              <a:rPr lang="de-DE" sz="1200" dirty="0">
                <a:solidFill>
                  <a:schemeClr val="tx1"/>
                </a:solidFill>
              </a:rPr>
              <a:t>Kein hierarchisches Denken</a:t>
            </a:r>
          </a:p>
          <a:p>
            <a:pPr>
              <a:buClr>
                <a:schemeClr val="accent1"/>
              </a:buClr>
              <a:buSzPct val="100000"/>
              <a:defRPr/>
            </a:pPr>
            <a:endParaRPr lang="de-DE" sz="1200" dirty="0">
              <a:solidFill>
                <a:schemeClr val="tx1"/>
              </a:solidFill>
            </a:endParaRPr>
          </a:p>
          <a:p>
            <a:pPr>
              <a:spcAft>
                <a:spcPts val="1000"/>
              </a:spcAft>
              <a:buClr>
                <a:schemeClr val="accent1"/>
              </a:buClr>
              <a:buSzPct val="100000"/>
              <a:defRPr/>
            </a:pPr>
            <a:r>
              <a:rPr lang="de-DE" sz="1200" b="1" dirty="0">
                <a:solidFill>
                  <a:schemeClr val="tx1"/>
                </a:solidFill>
              </a:rPr>
              <a:t>Ergebnis: </a:t>
            </a:r>
            <a:r>
              <a:rPr lang="de-DE" sz="1200" dirty="0">
                <a:solidFill>
                  <a:schemeClr val="tx1"/>
                </a:solidFill>
              </a:rPr>
              <a:t>Rückschau und Weiterentwicklungs-möglichkeiten, </a:t>
            </a:r>
            <a:r>
              <a:rPr lang="de-DE" sz="1200" dirty="0" err="1">
                <a:solidFill>
                  <a:schemeClr val="tx1"/>
                </a:solidFill>
              </a:rPr>
              <a:t>Lessons</a:t>
            </a:r>
            <a:r>
              <a:rPr lang="de-DE" sz="1200" dirty="0">
                <a:solidFill>
                  <a:schemeClr val="tx1"/>
                </a:solidFill>
              </a:rPr>
              <a:t> </a:t>
            </a:r>
            <a:r>
              <a:rPr lang="de-DE" sz="1200" dirty="0" err="1">
                <a:solidFill>
                  <a:schemeClr val="tx1"/>
                </a:solidFill>
              </a:rPr>
              <a:t>Learned</a:t>
            </a:r>
            <a:r>
              <a:rPr lang="de-DE" sz="1200" dirty="0">
                <a:solidFill>
                  <a:schemeClr val="tx1"/>
                </a:solidFill>
              </a:rPr>
              <a:t>, Erfolge feiern.</a:t>
            </a:r>
          </a:p>
        </p:txBody>
      </p:sp>
    </p:spTree>
    <p:extLst>
      <p:ext uri="{BB962C8B-B14F-4D97-AF65-F5344CB8AC3E}">
        <p14:creationId xmlns:p14="http://schemas.microsoft.com/office/powerpoint/2010/main" val="3266347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10691277" cy="765073"/>
          </a:xfrm>
        </p:spPr>
        <p:txBody>
          <a:bodyPr>
            <a:normAutofit/>
          </a:bodyPr>
          <a:lstStyle/>
          <a:p>
            <a:r>
              <a:rPr lang="de-DE" dirty="0"/>
              <a:t>Moderation: Der </a:t>
            </a:r>
            <a:r>
              <a:rPr lang="de-DE" dirty="0" err="1"/>
              <a:t>Scrum</a:t>
            </a:r>
            <a:r>
              <a:rPr lang="de-DE" dirty="0"/>
              <a:t> Master (SM)</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9</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3353373" y="2094004"/>
            <a:ext cx="4533517" cy="3763477"/>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AT" sz="1200" b="1" dirty="0">
                <a:solidFill>
                  <a:schemeClr val="tx1"/>
                </a:solidFill>
                <a:sym typeface="Nunito Sans"/>
              </a:rPr>
              <a:t>SM moderiert die Retrospektiven oder neutrale (externe) Person / Team-Mitglied</a:t>
            </a:r>
            <a:endParaRPr lang="de-AT" sz="1200" b="1" dirty="0">
              <a:solidFill>
                <a:schemeClr val="tx1"/>
              </a:solidFill>
              <a:sym typeface="Wingdings" panose="05000000000000000000" pitchFamily="2" charset="2"/>
            </a:endParaRPr>
          </a:p>
          <a:p>
            <a:endParaRPr lang="de-AT" sz="1200" dirty="0">
              <a:solidFill>
                <a:schemeClr val="tx1"/>
              </a:solidFill>
              <a:sym typeface="Wingdings" panose="05000000000000000000" pitchFamily="2" charset="2"/>
            </a:endParaRPr>
          </a:p>
          <a:p>
            <a:r>
              <a:rPr lang="de-AT" sz="1200" dirty="0">
                <a:solidFill>
                  <a:schemeClr val="tx1"/>
                </a:solidFill>
                <a:sym typeface="Wingdings" panose="05000000000000000000" pitchFamily="2" charset="2"/>
              </a:rPr>
              <a:t>Keine hierarchische Führungskraft</a:t>
            </a:r>
            <a:endParaRPr lang="de-AT" sz="1200" dirty="0">
              <a:sym typeface="Wingdings" panose="05000000000000000000" pitchFamily="2" charset="2"/>
            </a:endParaRPr>
          </a:p>
          <a:p>
            <a:pPr>
              <a:defRPr/>
            </a:pPr>
            <a:endParaRPr lang="de-DE" sz="1200" i="1" dirty="0">
              <a:solidFill>
                <a:schemeClr val="tx1"/>
              </a:solidFill>
              <a:ea typeface="Nunito Sans"/>
              <a:cs typeface="Nunito Sans"/>
              <a:sym typeface="Nunito Sans"/>
            </a:endParaRPr>
          </a:p>
          <a:p>
            <a:pPr>
              <a:defRPr/>
            </a:pPr>
            <a:r>
              <a:rPr lang="de-DE" sz="1200" b="1" dirty="0">
                <a:solidFill>
                  <a:schemeClr val="tx1"/>
                </a:solidFill>
                <a:ea typeface="Nunito Sans"/>
                <a:cs typeface="Nunito Sans"/>
                <a:sym typeface="Nunito Sans"/>
              </a:rPr>
              <a:t>Ziel des SM: </a:t>
            </a:r>
          </a:p>
          <a:p>
            <a:pPr>
              <a:defRPr/>
            </a:pPr>
            <a:r>
              <a:rPr lang="de-DE" sz="1200" dirty="0">
                <a:solidFill>
                  <a:schemeClr val="tx1"/>
                </a:solidFill>
                <a:ea typeface="Nunito Sans"/>
                <a:cs typeface="Nunito Sans"/>
                <a:sym typeface="Nunito Sans"/>
              </a:rPr>
              <a:t>Alles tun, damit das Team arbeitsfähig ist bzw. sich voll und ganz auf die Arbeit konzentrieren kann</a:t>
            </a:r>
          </a:p>
          <a:p>
            <a:pPr>
              <a:defRPr/>
            </a:pPr>
            <a:endParaRPr lang="de-DE" sz="1200" i="1" dirty="0">
              <a:solidFill>
                <a:schemeClr val="tx1"/>
              </a:solidFill>
              <a:ea typeface="Nunito Sans"/>
              <a:cs typeface="Nunito Sans"/>
              <a:sym typeface="Nunito Sans"/>
            </a:endParaRPr>
          </a:p>
          <a:p>
            <a:pPr>
              <a:spcAft>
                <a:spcPts val="600"/>
              </a:spcAft>
              <a:defRPr/>
            </a:pPr>
            <a:r>
              <a:rPr lang="de-DE" sz="1200" b="1" dirty="0">
                <a:solidFill>
                  <a:schemeClr val="tx1"/>
                </a:solidFill>
                <a:ea typeface="Nunito Sans"/>
                <a:cs typeface="Nunito Sans"/>
                <a:sym typeface="Nunito Sans"/>
              </a:rPr>
              <a:t>Aufgaben: „Der Regisseur“</a:t>
            </a:r>
            <a:endParaRPr lang="de-DE" sz="1200" i="1" dirty="0">
              <a:solidFill>
                <a:srgbClr val="666666"/>
              </a:solidFill>
              <a:latin typeface="Verdana Pro Light" panose="020B0304030504040204" pitchFamily="34" charset="0"/>
              <a:ea typeface="Nunito Sans"/>
              <a:cs typeface="Nunito Sans"/>
              <a:sym typeface="Nunito Sans"/>
            </a:endParaRPr>
          </a:p>
          <a:p>
            <a:pPr marL="284163" indent="-196850">
              <a:buClr>
                <a:schemeClr val="accent1"/>
              </a:buClr>
              <a:buSzPct val="100000"/>
              <a:buFont typeface="Wingdings" panose="05000000000000000000" pitchFamily="2" charset="2"/>
              <a:buChar char="§"/>
              <a:defRPr/>
            </a:pPr>
            <a:r>
              <a:rPr lang="de-DE" sz="1200" dirty="0">
                <a:solidFill>
                  <a:schemeClr val="tx1"/>
                </a:solidFill>
                <a:ea typeface="Nunito Sans"/>
                <a:cs typeface="Nunito Sans"/>
                <a:sym typeface="Nunito Sans"/>
              </a:rPr>
              <a:t>Hindernisse aus dem Weg räumen</a:t>
            </a:r>
          </a:p>
          <a:p>
            <a:pPr marL="284163" indent="-196850">
              <a:buClr>
                <a:schemeClr val="accent1"/>
              </a:buClr>
              <a:buSzPct val="100000"/>
              <a:buFont typeface="Wingdings" panose="05000000000000000000" pitchFamily="2" charset="2"/>
              <a:buChar char="§"/>
              <a:defRPr/>
            </a:pPr>
            <a:r>
              <a:rPr lang="de-DE" sz="1200" dirty="0">
                <a:solidFill>
                  <a:schemeClr val="tx1"/>
                </a:solidFill>
                <a:ea typeface="Nunito Sans"/>
                <a:cs typeface="Nunito Sans"/>
                <a:sym typeface="Nunito Sans"/>
              </a:rPr>
              <a:t>Schutz vor Störungen</a:t>
            </a:r>
          </a:p>
          <a:p>
            <a:pPr marL="284163" indent="-196850">
              <a:buClr>
                <a:schemeClr val="accent1"/>
              </a:buClr>
              <a:buSzPct val="100000"/>
              <a:buFont typeface="Wingdings" panose="05000000000000000000" pitchFamily="2" charset="2"/>
              <a:buChar char="§"/>
              <a:defRPr/>
            </a:pPr>
            <a:r>
              <a:rPr lang="de-DE" sz="1200" dirty="0">
                <a:solidFill>
                  <a:schemeClr val="tx1"/>
                </a:solidFill>
                <a:ea typeface="Nunito Sans"/>
                <a:cs typeface="Nunito Sans"/>
                <a:sym typeface="Nunito Sans"/>
              </a:rPr>
              <a:t>Teamkonflikte lösen, Motivation des Teams</a:t>
            </a:r>
          </a:p>
          <a:p>
            <a:pPr marL="284163" indent="-196850">
              <a:buClr>
                <a:schemeClr val="accent1"/>
              </a:buClr>
              <a:buSzPct val="100000"/>
              <a:buFont typeface="Wingdings" panose="05000000000000000000" pitchFamily="2" charset="2"/>
              <a:buChar char="§"/>
              <a:defRPr/>
            </a:pPr>
            <a:r>
              <a:rPr lang="de-DE" sz="1200" dirty="0">
                <a:solidFill>
                  <a:schemeClr val="tx1"/>
                </a:solidFill>
                <a:ea typeface="Nunito Sans"/>
                <a:cs typeface="Nunito Sans"/>
                <a:sym typeface="Nunito Sans"/>
              </a:rPr>
              <a:t>Organisation (Koordination der Termine)</a:t>
            </a:r>
          </a:p>
          <a:p>
            <a:pPr marL="284163" indent="-196850">
              <a:buClr>
                <a:schemeClr val="accent1"/>
              </a:buClr>
              <a:buSzPct val="100000"/>
              <a:buFont typeface="Wingdings" panose="05000000000000000000" pitchFamily="2" charset="2"/>
              <a:buChar char="§"/>
              <a:defRPr/>
            </a:pPr>
            <a:r>
              <a:rPr lang="de-DE" sz="1200" dirty="0">
                <a:solidFill>
                  <a:schemeClr val="tx1"/>
                </a:solidFill>
                <a:ea typeface="Nunito Sans"/>
                <a:cs typeface="Nunito Sans"/>
                <a:sym typeface="Nunito Sans"/>
              </a:rPr>
              <a:t>Moderation der Meetings</a:t>
            </a:r>
          </a:p>
          <a:p>
            <a:pPr marL="284163" indent="-196850">
              <a:buClr>
                <a:schemeClr val="accent1"/>
              </a:buClr>
              <a:buSzPct val="100000"/>
              <a:buFont typeface="Wingdings" panose="05000000000000000000" pitchFamily="2" charset="2"/>
              <a:buChar char="§"/>
              <a:defRPr/>
            </a:pPr>
            <a:r>
              <a:rPr lang="de-DE" sz="1200" dirty="0">
                <a:solidFill>
                  <a:schemeClr val="tx1"/>
                </a:solidFill>
              </a:rPr>
              <a:t>Einhaltung des </a:t>
            </a:r>
            <a:r>
              <a:rPr lang="de-DE" sz="1200" dirty="0" err="1">
                <a:solidFill>
                  <a:schemeClr val="tx1"/>
                </a:solidFill>
              </a:rPr>
              <a:t>Scrum</a:t>
            </a:r>
            <a:r>
              <a:rPr lang="de-DE" sz="1200" dirty="0">
                <a:solidFill>
                  <a:schemeClr val="tx1"/>
                </a:solidFill>
              </a:rPr>
              <a:t> Prozesses und agiler Prinzipien</a:t>
            </a:r>
          </a:p>
          <a:p>
            <a:pPr marL="284163" indent="-196850">
              <a:buClr>
                <a:schemeClr val="accent1"/>
              </a:buClr>
              <a:buSzPct val="100000"/>
              <a:buFont typeface="Wingdings" panose="05000000000000000000" pitchFamily="2" charset="2"/>
              <a:buChar char="§"/>
              <a:defRPr/>
            </a:pPr>
            <a:r>
              <a:rPr lang="de-DE" sz="1200" dirty="0">
                <a:solidFill>
                  <a:schemeClr val="tx1"/>
                </a:solidFill>
              </a:rPr>
              <a:t>Zusammenarbeit mit dem PO / Kunden</a:t>
            </a:r>
          </a:p>
          <a:p>
            <a:pPr marL="284163" indent="-196850">
              <a:buClr>
                <a:schemeClr val="accent1"/>
              </a:buClr>
              <a:buSzPct val="100000"/>
              <a:buFont typeface="Wingdings" panose="05000000000000000000" pitchFamily="2" charset="2"/>
              <a:buChar char="§"/>
              <a:defRPr/>
            </a:pPr>
            <a:r>
              <a:rPr lang="de-DE" sz="1200" dirty="0">
                <a:solidFill>
                  <a:schemeClr val="tx1"/>
                </a:solidFill>
              </a:rPr>
              <a:t>Nicht verantwortlich für die Lieferung des Produkts</a:t>
            </a:r>
          </a:p>
        </p:txBody>
      </p:sp>
    </p:spTree>
    <p:extLst>
      <p:ext uri="{BB962C8B-B14F-4D97-AF65-F5344CB8AC3E}">
        <p14:creationId xmlns:p14="http://schemas.microsoft.com/office/powerpoint/2010/main" val="423435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7B923C77-4CC4-10D4-519C-B9B27F40805A}"/>
              </a:ext>
            </a:extLst>
          </p:cNvPr>
          <p:cNvSpPr>
            <a:spLocks noGrp="1"/>
          </p:cNvSpPr>
          <p:nvPr>
            <p:ph type="sldNum" sz="quarter" idx="12"/>
          </p:nvPr>
        </p:nvSpPr>
        <p:spPr/>
        <p:txBody>
          <a:bodyPr/>
          <a:lstStyle/>
          <a:p>
            <a:fld id="{5355FB0E-4B63-47FD-937C-4B994ACB8B58}" type="slidenum">
              <a:rPr lang="de-AT" smtClean="0"/>
              <a:t>10</a:t>
            </a:fld>
            <a:endParaRPr lang="de-AT"/>
          </a:p>
        </p:txBody>
      </p:sp>
      <p:sp>
        <p:nvSpPr>
          <p:cNvPr id="6" name="Fußzeilenplatzhalter 5">
            <a:extLst>
              <a:ext uri="{FF2B5EF4-FFF2-40B4-BE49-F238E27FC236}">
                <a16:creationId xmlns:a16="http://schemas.microsoft.com/office/drawing/2014/main" id="{5F3B18B0-D1B5-6C9E-2531-F7C088BC7920}"/>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3" name="Textfeld 2">
            <a:extLst>
              <a:ext uri="{FF2B5EF4-FFF2-40B4-BE49-F238E27FC236}">
                <a16:creationId xmlns:a16="http://schemas.microsoft.com/office/drawing/2014/main" id="{AD583900-C827-DC94-5FC1-9665CCD7F898}"/>
              </a:ext>
            </a:extLst>
          </p:cNvPr>
          <p:cNvSpPr txBox="1"/>
          <p:nvPr/>
        </p:nvSpPr>
        <p:spPr>
          <a:xfrm>
            <a:off x="760710" y="1509781"/>
            <a:ext cx="7006832" cy="4616648"/>
          </a:xfrm>
          <a:prstGeom prst="rect">
            <a:avLst/>
          </a:prstGeom>
          <a:noFill/>
        </p:spPr>
        <p:txBody>
          <a:bodyPr wrap="square">
            <a:spAutoFit/>
          </a:bodyPr>
          <a:lstStyle/>
          <a:p>
            <a:pPr marL="228600" indent="-228600">
              <a:buFont typeface="+mj-lt"/>
              <a:buAutoNum type="arabicPeriod"/>
            </a:pPr>
            <a:r>
              <a:rPr lang="de-DE" sz="1400" b="1" dirty="0">
                <a:solidFill>
                  <a:schemeClr val="bg1"/>
                </a:solidFill>
                <a:ea typeface="Nunito Sans"/>
                <a:cs typeface="Nunito Sans"/>
                <a:sym typeface="Nunito Sans"/>
              </a:rPr>
              <a:t>Set </a:t>
            </a:r>
            <a:r>
              <a:rPr lang="de-DE" sz="1400" b="1" dirty="0" err="1">
                <a:solidFill>
                  <a:schemeClr val="bg1"/>
                </a:solidFill>
                <a:ea typeface="Nunito Sans"/>
                <a:cs typeface="Nunito Sans"/>
                <a:sym typeface="Nunito Sans"/>
              </a:rPr>
              <a:t>the</a:t>
            </a:r>
            <a:r>
              <a:rPr lang="de-DE" sz="1400" b="1" dirty="0">
                <a:solidFill>
                  <a:schemeClr val="bg1"/>
                </a:solidFill>
                <a:ea typeface="Nunito Sans"/>
                <a:cs typeface="Nunito Sans"/>
                <a:sym typeface="Nunito Sans"/>
              </a:rPr>
              <a:t> </a:t>
            </a:r>
            <a:r>
              <a:rPr lang="de-DE" sz="1400" b="1" dirty="0" err="1">
                <a:solidFill>
                  <a:schemeClr val="bg1"/>
                </a:solidFill>
                <a:ea typeface="Nunito Sans"/>
                <a:cs typeface="Nunito Sans"/>
                <a:sym typeface="Nunito Sans"/>
              </a:rPr>
              <a:t>stage</a:t>
            </a:r>
            <a:r>
              <a:rPr lang="de-DE" sz="1400" b="1" dirty="0">
                <a:solidFill>
                  <a:schemeClr val="bg1"/>
                </a:solidFill>
                <a:ea typeface="Nunito Sans"/>
                <a:cs typeface="Nunito Sans"/>
                <a:sym typeface="Nunito Sans"/>
              </a:rPr>
              <a:t>: </a:t>
            </a:r>
          </a:p>
          <a:p>
            <a:r>
              <a:rPr lang="de-DE" sz="1400" dirty="0">
                <a:solidFill>
                  <a:schemeClr val="bg1"/>
                </a:solidFill>
                <a:sym typeface="Nunito Sans"/>
              </a:rPr>
              <a:t>TN ankommen lassen und abholen. Fokus richten auf Reflexion der Zusammenarbeit</a:t>
            </a:r>
          </a:p>
          <a:p>
            <a:pPr marL="228600" indent="-228600">
              <a:buFont typeface="+mj-lt"/>
              <a:buAutoNum type="arabicPeriod"/>
            </a:pPr>
            <a:endParaRPr lang="de-DE" sz="1400" dirty="0">
              <a:solidFill>
                <a:schemeClr val="bg1"/>
              </a:solidFill>
              <a:sym typeface="Nunito Sans"/>
            </a:endParaRPr>
          </a:p>
          <a:p>
            <a:r>
              <a:rPr lang="de-DE" sz="1400" b="1" dirty="0">
                <a:solidFill>
                  <a:schemeClr val="bg1"/>
                </a:solidFill>
                <a:sym typeface="Nunito Sans"/>
              </a:rPr>
              <a:t>2. Themen sammeln:</a:t>
            </a:r>
          </a:p>
          <a:p>
            <a:r>
              <a:rPr lang="de-DE" sz="1400" dirty="0">
                <a:solidFill>
                  <a:schemeClr val="bg1"/>
                </a:solidFill>
                <a:sym typeface="Nunito Sans"/>
              </a:rPr>
              <a:t>Ereignisse und Emotionen über die vergangene Zeitspanne, Probleme, aber auch Erfolge</a:t>
            </a:r>
          </a:p>
          <a:p>
            <a:pPr marL="228600" indent="-228600">
              <a:buFont typeface="+mj-lt"/>
              <a:buAutoNum type="arabicPeriod"/>
            </a:pPr>
            <a:endParaRPr lang="de-DE" sz="1400" dirty="0">
              <a:solidFill>
                <a:schemeClr val="bg1"/>
              </a:solidFill>
              <a:sym typeface="Nunito Sans"/>
            </a:endParaRPr>
          </a:p>
          <a:p>
            <a:r>
              <a:rPr lang="de-DE" sz="1400" b="1" dirty="0">
                <a:solidFill>
                  <a:schemeClr val="bg1"/>
                </a:solidFill>
                <a:sym typeface="Nunito Sans"/>
              </a:rPr>
              <a:t>3. Erkenntnisse gewinnen:</a:t>
            </a:r>
          </a:p>
          <a:p>
            <a:r>
              <a:rPr lang="de-DE" sz="1400" dirty="0">
                <a:solidFill>
                  <a:schemeClr val="bg1"/>
                </a:solidFill>
                <a:sym typeface="Nunito Sans"/>
              </a:rPr>
              <a:t>Gemeinsames Verständnis der Lage und über Ursache und Wirkungen, Hypothesen definieren</a:t>
            </a:r>
          </a:p>
          <a:p>
            <a:pPr marL="228600" indent="-228600">
              <a:buFont typeface="+mj-lt"/>
              <a:buAutoNum type="arabicPeriod"/>
            </a:pPr>
            <a:endParaRPr lang="de-DE" sz="1400" dirty="0">
              <a:solidFill>
                <a:schemeClr val="bg1"/>
              </a:solidFill>
              <a:sym typeface="Nunito Sans"/>
            </a:endParaRPr>
          </a:p>
          <a:p>
            <a:r>
              <a:rPr lang="de-DE" sz="1400" b="1" dirty="0">
                <a:solidFill>
                  <a:schemeClr val="bg1"/>
                </a:solidFill>
                <a:sym typeface="Nunito Sans"/>
              </a:rPr>
              <a:t>4. Entscheidungen treffen:</a:t>
            </a:r>
          </a:p>
          <a:p>
            <a:r>
              <a:rPr lang="de-DE" sz="1400" dirty="0">
                <a:solidFill>
                  <a:schemeClr val="bg1"/>
                </a:solidFill>
                <a:sym typeface="Nunito Sans"/>
              </a:rPr>
              <a:t>Änderungsvorschläge, Handlungsoptionen, Maßnahmen überlegen, gewichten, priorisieren und über die Umsetzung entscheiden</a:t>
            </a:r>
          </a:p>
          <a:p>
            <a:pPr marL="228600" indent="-228600">
              <a:buFont typeface="+mj-lt"/>
              <a:buAutoNum type="arabicPeriod"/>
            </a:pPr>
            <a:endParaRPr lang="de-DE" sz="1400" dirty="0">
              <a:solidFill>
                <a:schemeClr val="bg1"/>
              </a:solidFill>
              <a:sym typeface="Nunito Sans"/>
            </a:endParaRPr>
          </a:p>
          <a:p>
            <a:r>
              <a:rPr lang="de-DE" sz="1400" b="1" dirty="0">
                <a:solidFill>
                  <a:schemeClr val="bg1"/>
                </a:solidFill>
                <a:sym typeface="Nunito Sans"/>
              </a:rPr>
              <a:t>5. Nächste Schritte vereinbaren:</a:t>
            </a:r>
          </a:p>
          <a:p>
            <a:r>
              <a:rPr lang="de-DE" sz="1400" dirty="0">
                <a:solidFill>
                  <a:schemeClr val="bg1"/>
                </a:solidFill>
                <a:sym typeface="Nunito Sans"/>
              </a:rPr>
              <a:t>Konkrete Schritte formulieren. Wer tut was bis wann?</a:t>
            </a:r>
          </a:p>
          <a:p>
            <a:pPr marL="228600" indent="-228600">
              <a:buFont typeface="+mj-lt"/>
              <a:buAutoNum type="arabicPeriod"/>
            </a:pPr>
            <a:endParaRPr lang="de-DE" sz="1400" dirty="0">
              <a:solidFill>
                <a:schemeClr val="bg1"/>
              </a:solidFill>
              <a:sym typeface="Nunito Sans"/>
            </a:endParaRPr>
          </a:p>
          <a:p>
            <a:r>
              <a:rPr lang="de-DE" sz="1400" b="1" dirty="0">
                <a:solidFill>
                  <a:schemeClr val="bg1"/>
                </a:solidFill>
                <a:sym typeface="Nunito Sans"/>
              </a:rPr>
              <a:t>6. Abschluss:</a:t>
            </a:r>
          </a:p>
          <a:p>
            <a:r>
              <a:rPr lang="de-DE" sz="1400" dirty="0">
                <a:solidFill>
                  <a:schemeClr val="bg1"/>
                </a:solidFill>
                <a:sym typeface="Nunito Sans"/>
              </a:rPr>
              <a:t>Positiver Ausklang, Wertschätzung, Blitzlicht über Stimmung</a:t>
            </a:r>
          </a:p>
        </p:txBody>
      </p:sp>
      <p:sp>
        <p:nvSpPr>
          <p:cNvPr id="2" name="Titel 6">
            <a:extLst>
              <a:ext uri="{FF2B5EF4-FFF2-40B4-BE49-F238E27FC236}">
                <a16:creationId xmlns:a16="http://schemas.microsoft.com/office/drawing/2014/main" id="{6A10434F-343B-8385-7E57-9C0930195351}"/>
              </a:ext>
            </a:extLst>
          </p:cNvPr>
          <p:cNvSpPr>
            <a:spLocks noGrp="1"/>
          </p:cNvSpPr>
          <p:nvPr>
            <p:ph type="title"/>
          </p:nvPr>
        </p:nvSpPr>
        <p:spPr>
          <a:xfrm>
            <a:off x="838200" y="581832"/>
            <a:ext cx="6102063" cy="842316"/>
          </a:xfrm>
        </p:spPr>
        <p:txBody>
          <a:bodyPr>
            <a:normAutofit/>
          </a:bodyPr>
          <a:lstStyle/>
          <a:p>
            <a:r>
              <a:rPr lang="de-DE" dirty="0"/>
              <a:t>Ablauf</a:t>
            </a:r>
            <a:endParaRPr lang="de-AT" dirty="0"/>
          </a:p>
        </p:txBody>
      </p:sp>
    </p:spTree>
    <p:extLst>
      <p:ext uri="{BB962C8B-B14F-4D97-AF65-F5344CB8AC3E}">
        <p14:creationId xmlns:p14="http://schemas.microsoft.com/office/powerpoint/2010/main" val="266313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abgerundete Ecken 6">
            <a:extLst>
              <a:ext uri="{FF2B5EF4-FFF2-40B4-BE49-F238E27FC236}">
                <a16:creationId xmlns:a16="http://schemas.microsoft.com/office/drawing/2014/main" id="{87EF5488-58ED-F814-40F8-94919BE61C42}"/>
              </a:ext>
            </a:extLst>
          </p:cNvPr>
          <p:cNvSpPr>
            <a:spLocks/>
          </p:cNvSpPr>
          <p:nvPr/>
        </p:nvSpPr>
        <p:spPr>
          <a:xfrm>
            <a:off x="4057664" y="1319644"/>
            <a:ext cx="8134335" cy="4914541"/>
          </a:xfrm>
          <a:prstGeom prst="roundRect">
            <a:avLst>
              <a:gd name="adj" fmla="val 9267"/>
            </a:avLst>
          </a:prstGeom>
          <a:solidFill>
            <a:schemeClr val="bg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600" dirty="0"/>
          </a:p>
        </p:txBody>
      </p:sp>
      <p:sp>
        <p:nvSpPr>
          <p:cNvPr id="2" name="Foliennummernplatzhalter 1">
            <a:extLst>
              <a:ext uri="{FF2B5EF4-FFF2-40B4-BE49-F238E27FC236}">
                <a16:creationId xmlns:a16="http://schemas.microsoft.com/office/drawing/2014/main" id="{0EEAE63E-93A6-41A5-02C6-35DD8A2C8C9A}"/>
              </a:ext>
            </a:extLst>
          </p:cNvPr>
          <p:cNvSpPr>
            <a:spLocks noGrp="1"/>
          </p:cNvSpPr>
          <p:nvPr>
            <p:ph type="sldNum" sz="quarter" idx="12"/>
          </p:nvPr>
        </p:nvSpPr>
        <p:spPr/>
        <p:txBody>
          <a:bodyPr/>
          <a:lstStyle/>
          <a:p>
            <a:fld id="{5355FB0E-4B63-47FD-937C-4B994ACB8B58}" type="slidenum">
              <a:rPr lang="de-AT" smtClean="0"/>
              <a:t>11</a:t>
            </a:fld>
            <a:endParaRPr lang="de-AT"/>
          </a:p>
        </p:txBody>
      </p:sp>
      <p:sp>
        <p:nvSpPr>
          <p:cNvPr id="4" name="Inhaltsplatzhalter 4">
            <a:extLst>
              <a:ext uri="{FF2B5EF4-FFF2-40B4-BE49-F238E27FC236}">
                <a16:creationId xmlns:a16="http://schemas.microsoft.com/office/drawing/2014/main" id="{ADB5235A-D750-D7C6-ABA5-9F4EA1836B0E}"/>
              </a:ext>
            </a:extLst>
          </p:cNvPr>
          <p:cNvSpPr txBox="1">
            <a:spLocks/>
          </p:cNvSpPr>
          <p:nvPr/>
        </p:nvSpPr>
        <p:spPr>
          <a:xfrm>
            <a:off x="4242857" y="1616124"/>
            <a:ext cx="7662233" cy="4272884"/>
          </a:xfrm>
          <a:prstGeom prst="rect">
            <a:avLst/>
          </a:prstGeom>
          <a:no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de-DE" sz="1400" b="1" dirty="0">
                <a:solidFill>
                  <a:sysClr val="windowText" lastClr="000000"/>
                </a:solidFill>
                <a:ea typeface="Nunito Sans"/>
                <a:cs typeface="Nunito Sans"/>
                <a:sym typeface="Nunito Sans"/>
              </a:rPr>
              <a:t>Ziel: </a:t>
            </a:r>
            <a:r>
              <a:rPr lang="de-DE" sz="1400" dirty="0">
                <a:solidFill>
                  <a:sysClr val="windowText" lastClr="000000"/>
                </a:solidFill>
                <a:ea typeface="Nunito Sans"/>
                <a:cs typeface="Nunito Sans"/>
                <a:sym typeface="Nunito Sans"/>
              </a:rPr>
              <a:t>TN abholen und auf die Retro einstimmen. Welche Einstellung und Erwartungen haben sie zur Retro?</a:t>
            </a:r>
          </a:p>
          <a:p>
            <a:pPr marL="0" indent="0">
              <a:buNone/>
              <a:defRPr/>
            </a:pPr>
            <a:r>
              <a:rPr lang="de-DE" sz="1400" b="1" dirty="0">
                <a:solidFill>
                  <a:sysClr val="windowText" lastClr="000000"/>
                </a:solidFill>
                <a:ea typeface="Nunito Sans"/>
                <a:cs typeface="Nunito Sans"/>
                <a:sym typeface="Nunito Sans"/>
              </a:rPr>
              <a:t>Ablauf: </a:t>
            </a:r>
            <a:r>
              <a:rPr lang="de-DE" sz="1400" dirty="0">
                <a:solidFill>
                  <a:sysClr val="windowText" lastClr="000000"/>
                </a:solidFill>
                <a:ea typeface="Nunito Sans"/>
                <a:cs typeface="Nunito Sans"/>
                <a:sym typeface="Nunito Sans"/>
              </a:rPr>
              <a:t>Zuerst werden die Begriffe erklärt. Dann schreibt jede*r anonym den zutreffenden Begriff auf. Die </a:t>
            </a:r>
            <a:r>
              <a:rPr lang="de-DE" sz="1400" dirty="0" err="1">
                <a:solidFill>
                  <a:sysClr val="windowText" lastClr="000000"/>
                </a:solidFill>
                <a:ea typeface="Nunito Sans"/>
                <a:cs typeface="Nunito Sans"/>
                <a:sym typeface="Nunito Sans"/>
              </a:rPr>
              <a:t>Postits</a:t>
            </a:r>
            <a:r>
              <a:rPr lang="de-DE" sz="1400" dirty="0">
                <a:solidFill>
                  <a:sysClr val="windowText" lastClr="000000"/>
                </a:solidFill>
                <a:ea typeface="Nunito Sans"/>
                <a:cs typeface="Nunito Sans"/>
                <a:sym typeface="Nunito Sans"/>
              </a:rPr>
              <a:t> werden eingesammelt. Die Antworten werden auf dem vorbereiteten Flipchart mit Klebepunkten dargestellt. Die Zettel werden zerrissen.</a:t>
            </a:r>
          </a:p>
          <a:p>
            <a:pPr marL="0" indent="0">
              <a:spcBef>
                <a:spcPts val="0"/>
              </a:spcBef>
              <a:buNone/>
              <a:defRPr/>
            </a:pPr>
            <a:endParaRPr lang="de-DE" sz="1400" b="1" dirty="0">
              <a:solidFill>
                <a:sysClr val="windowText" lastClr="000000"/>
              </a:solidFill>
              <a:ea typeface="Nunito Sans"/>
              <a:cs typeface="Nunito Sans"/>
              <a:sym typeface="Nunito Sans"/>
            </a:endParaRPr>
          </a:p>
          <a:p>
            <a:pPr marL="0" indent="0">
              <a:buNone/>
              <a:defRPr/>
            </a:pPr>
            <a:r>
              <a:rPr lang="de-DE" sz="1400" b="1" dirty="0">
                <a:solidFill>
                  <a:sysClr val="windowText" lastClr="000000"/>
                </a:solidFill>
                <a:ea typeface="Nunito Sans"/>
                <a:cs typeface="Nunito Sans"/>
                <a:sym typeface="Nunito Sans"/>
              </a:rPr>
              <a:t>Fragen: </a:t>
            </a:r>
            <a:endParaRPr lang="de-DE" sz="1400" i="1" dirty="0">
              <a:solidFill>
                <a:sysClr val="windowText" lastClr="000000"/>
              </a:solidFill>
              <a:ea typeface="Nunito Sans"/>
              <a:cs typeface="Nunito Sans"/>
              <a:sym typeface="Nunito Sans"/>
            </a:endParaRPr>
          </a:p>
          <a:p>
            <a:pPr marL="285743" indent="-285743">
              <a:buClr>
                <a:schemeClr val="accent1"/>
              </a:buClr>
              <a:buSzPct val="100000"/>
              <a:defRPr/>
            </a:pPr>
            <a:r>
              <a:rPr lang="de-DE" sz="1200" dirty="0">
                <a:solidFill>
                  <a:sysClr val="windowText" lastClr="000000"/>
                </a:solidFill>
              </a:rPr>
              <a:t>Forscher*in: ist neugierig und möchte möglichst viel über die vergangene Iteration herausfinden – was lief gut? Was lief nicht so gut? Welche Verbesserungen können gemacht werden?</a:t>
            </a:r>
          </a:p>
          <a:p>
            <a:pPr marL="285743" indent="-285743">
              <a:buClr>
                <a:schemeClr val="accent1"/>
              </a:buClr>
              <a:buSzPct val="100000"/>
              <a:defRPr/>
            </a:pPr>
            <a:r>
              <a:rPr lang="de-DE" sz="1200" dirty="0">
                <a:solidFill>
                  <a:sysClr val="windowText" lastClr="000000"/>
                </a:solidFill>
              </a:rPr>
              <a:t>Einkaufsbummler*in: hat eine grundsätzlich positive Einstellung gegenüber der heutigen Retrospektive. Ist zufrieden, wenn einige positive Erkenntnisse am Ende des Meetings herausspringen.</a:t>
            </a:r>
          </a:p>
          <a:p>
            <a:pPr marL="285743" indent="-285743">
              <a:buClr>
                <a:schemeClr val="accent1"/>
              </a:buClr>
              <a:buSzPct val="100000"/>
              <a:defRPr/>
            </a:pPr>
            <a:r>
              <a:rPr lang="de-DE" sz="1200" dirty="0">
                <a:solidFill>
                  <a:sysClr val="windowText" lastClr="000000"/>
                </a:solidFill>
              </a:rPr>
              <a:t>Urlauber*in: Wenig Lust auf die Retrospektive. Nehmen aus Neugierde teil.</a:t>
            </a:r>
          </a:p>
          <a:p>
            <a:pPr marL="285743" indent="-285743">
              <a:buClr>
                <a:schemeClr val="accent1"/>
              </a:buClr>
              <a:buSzPct val="100000"/>
              <a:defRPr/>
            </a:pPr>
            <a:r>
              <a:rPr lang="de-DE" sz="1200" dirty="0">
                <a:solidFill>
                  <a:sysClr val="windowText" lastClr="000000"/>
                </a:solidFill>
              </a:rPr>
              <a:t>Gefangene*r: Ist nicht freiwillig bei dem Termin dabei. Diese Personen fühlen sich gezwungen teilzunehmen und würden viel lieber etwas anderes tun.</a:t>
            </a:r>
            <a:endParaRPr lang="de-DE" sz="1200" b="1" dirty="0">
              <a:solidFill>
                <a:sysClr val="windowText" lastClr="000000"/>
              </a:solidFill>
            </a:endParaRPr>
          </a:p>
          <a:p>
            <a:pPr marL="0" indent="0">
              <a:spcBef>
                <a:spcPts val="0"/>
              </a:spcBef>
              <a:buClr>
                <a:schemeClr val="accent1"/>
              </a:buClr>
              <a:buSzPct val="100000"/>
              <a:buNone/>
              <a:defRPr/>
            </a:pPr>
            <a:endParaRPr lang="de-DE" sz="1400" b="1" dirty="0">
              <a:solidFill>
                <a:sysClr val="windowText" lastClr="000000"/>
              </a:solidFill>
            </a:endParaRPr>
          </a:p>
          <a:p>
            <a:pPr marL="0" indent="0">
              <a:spcAft>
                <a:spcPts val="1000"/>
              </a:spcAft>
              <a:buClr>
                <a:schemeClr val="accent1"/>
              </a:buClr>
              <a:buSzPct val="100000"/>
              <a:buNone/>
              <a:defRPr/>
            </a:pPr>
            <a:r>
              <a:rPr lang="de-DE" sz="1400" b="1" dirty="0">
                <a:solidFill>
                  <a:sysClr val="windowText" lastClr="000000"/>
                </a:solidFill>
              </a:rPr>
              <a:t>Ergebnis: </a:t>
            </a:r>
            <a:r>
              <a:rPr lang="de-DE" sz="1400" dirty="0">
                <a:solidFill>
                  <a:sysClr val="windowText" lastClr="000000"/>
                </a:solidFill>
              </a:rPr>
              <a:t>Diskussion über die Antworten, Motivation? Mehrwert der Retro erklären.</a:t>
            </a:r>
            <a:r>
              <a:rPr lang="de-DE" sz="1400" dirty="0">
                <a:solidFill>
                  <a:sysClr val="windowText" lastClr="000000"/>
                </a:solidFill>
                <a:ea typeface="Nunito Sans"/>
                <a:cs typeface="Nunito Sans"/>
                <a:sym typeface="Nunito Sans"/>
              </a:rPr>
              <a:t> </a:t>
            </a:r>
            <a:endParaRPr lang="de-DE" sz="1400" dirty="0">
              <a:solidFill>
                <a:sysClr val="windowText" lastClr="000000"/>
              </a:solidFill>
            </a:endParaRPr>
          </a:p>
        </p:txBody>
      </p:sp>
      <p:sp>
        <p:nvSpPr>
          <p:cNvPr id="6" name="Titel 2">
            <a:extLst>
              <a:ext uri="{FF2B5EF4-FFF2-40B4-BE49-F238E27FC236}">
                <a16:creationId xmlns:a16="http://schemas.microsoft.com/office/drawing/2014/main" id="{E971F617-594C-FE18-8970-67397112DBFA}"/>
              </a:ext>
            </a:extLst>
          </p:cNvPr>
          <p:cNvSpPr txBox="1">
            <a:spLocks/>
          </p:cNvSpPr>
          <p:nvPr/>
        </p:nvSpPr>
        <p:spPr>
          <a:xfrm>
            <a:off x="525258" y="447079"/>
            <a:ext cx="5220916" cy="1325563"/>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de-DE" dirty="0"/>
              <a:t>Rahmen Setzen mit FEUG</a:t>
            </a:r>
            <a:endParaRPr lang="de-AT" dirty="0"/>
          </a:p>
        </p:txBody>
      </p:sp>
      <p:sp>
        <p:nvSpPr>
          <p:cNvPr id="8" name="Textfeld 7">
            <a:extLst>
              <a:ext uri="{FF2B5EF4-FFF2-40B4-BE49-F238E27FC236}">
                <a16:creationId xmlns:a16="http://schemas.microsoft.com/office/drawing/2014/main" id="{77F75CE4-E7D0-2F14-5451-C19C188C9F43}"/>
              </a:ext>
            </a:extLst>
          </p:cNvPr>
          <p:cNvSpPr txBox="1"/>
          <p:nvPr/>
        </p:nvSpPr>
        <p:spPr>
          <a:xfrm>
            <a:off x="1499363" y="2866701"/>
            <a:ext cx="1566070" cy="400110"/>
          </a:xfrm>
          <a:prstGeom prst="rect">
            <a:avLst/>
          </a:prstGeom>
          <a:noFill/>
        </p:spPr>
        <p:txBody>
          <a:bodyPr wrap="none" rtlCol="0">
            <a:spAutoFit/>
          </a:bodyPr>
          <a:lstStyle/>
          <a:p>
            <a:r>
              <a:rPr lang="de-DE" sz="2000" dirty="0">
                <a:solidFill>
                  <a:schemeClr val="accent2"/>
                </a:solidFill>
              </a:rPr>
              <a:t>Forscher*in</a:t>
            </a:r>
          </a:p>
        </p:txBody>
      </p:sp>
      <p:sp>
        <p:nvSpPr>
          <p:cNvPr id="9" name="Textfeld 8">
            <a:extLst>
              <a:ext uri="{FF2B5EF4-FFF2-40B4-BE49-F238E27FC236}">
                <a16:creationId xmlns:a16="http://schemas.microsoft.com/office/drawing/2014/main" id="{95631EF3-78E7-149F-FEE3-A92AE5267F1E}"/>
              </a:ext>
            </a:extLst>
          </p:cNvPr>
          <p:cNvSpPr txBox="1"/>
          <p:nvPr/>
        </p:nvSpPr>
        <p:spPr>
          <a:xfrm>
            <a:off x="1500913" y="3769972"/>
            <a:ext cx="2629951" cy="400110"/>
          </a:xfrm>
          <a:prstGeom prst="rect">
            <a:avLst/>
          </a:prstGeom>
          <a:noFill/>
        </p:spPr>
        <p:txBody>
          <a:bodyPr wrap="none" rtlCol="0">
            <a:spAutoFit/>
          </a:bodyPr>
          <a:lstStyle/>
          <a:p>
            <a:r>
              <a:rPr lang="de-DE" sz="2000" dirty="0">
                <a:solidFill>
                  <a:schemeClr val="accent2"/>
                </a:solidFill>
              </a:rPr>
              <a:t>Einkaufsbummler*in</a:t>
            </a:r>
          </a:p>
        </p:txBody>
      </p:sp>
      <p:sp>
        <p:nvSpPr>
          <p:cNvPr id="10" name="Textfeld 9">
            <a:extLst>
              <a:ext uri="{FF2B5EF4-FFF2-40B4-BE49-F238E27FC236}">
                <a16:creationId xmlns:a16="http://schemas.microsoft.com/office/drawing/2014/main" id="{A30037D0-659C-5DEC-2FE0-76577879CD64}"/>
              </a:ext>
            </a:extLst>
          </p:cNvPr>
          <p:cNvSpPr txBox="1"/>
          <p:nvPr/>
        </p:nvSpPr>
        <p:spPr>
          <a:xfrm>
            <a:off x="1499363" y="4686710"/>
            <a:ext cx="1568058" cy="400110"/>
          </a:xfrm>
          <a:prstGeom prst="rect">
            <a:avLst/>
          </a:prstGeom>
          <a:noFill/>
        </p:spPr>
        <p:txBody>
          <a:bodyPr wrap="none" rtlCol="0">
            <a:spAutoFit/>
          </a:bodyPr>
          <a:lstStyle/>
          <a:p>
            <a:r>
              <a:rPr lang="de-DE" sz="2000" dirty="0">
                <a:solidFill>
                  <a:schemeClr val="accent2"/>
                </a:solidFill>
              </a:rPr>
              <a:t>Urlauber*in</a:t>
            </a:r>
          </a:p>
        </p:txBody>
      </p:sp>
      <p:sp>
        <p:nvSpPr>
          <p:cNvPr id="11" name="Textfeld 10">
            <a:extLst>
              <a:ext uri="{FF2B5EF4-FFF2-40B4-BE49-F238E27FC236}">
                <a16:creationId xmlns:a16="http://schemas.microsoft.com/office/drawing/2014/main" id="{F083C025-E659-2705-1B2C-5AC027D155B4}"/>
              </a:ext>
            </a:extLst>
          </p:cNvPr>
          <p:cNvSpPr txBox="1"/>
          <p:nvPr/>
        </p:nvSpPr>
        <p:spPr>
          <a:xfrm>
            <a:off x="1499363" y="5592319"/>
            <a:ext cx="1720343" cy="400110"/>
          </a:xfrm>
          <a:prstGeom prst="rect">
            <a:avLst/>
          </a:prstGeom>
          <a:noFill/>
        </p:spPr>
        <p:txBody>
          <a:bodyPr wrap="none" rtlCol="0">
            <a:spAutoFit/>
          </a:bodyPr>
          <a:lstStyle/>
          <a:p>
            <a:r>
              <a:rPr lang="de-DE" sz="2000" dirty="0">
                <a:solidFill>
                  <a:schemeClr val="accent2"/>
                </a:solidFill>
              </a:rPr>
              <a:t>Gefangene*r</a:t>
            </a:r>
          </a:p>
        </p:txBody>
      </p:sp>
      <p:pic>
        <p:nvPicPr>
          <p:cNvPr id="13" name="Grafik 12" descr="Insekt unter Lupe mit einfarbiger Füllung">
            <a:extLst>
              <a:ext uri="{FF2B5EF4-FFF2-40B4-BE49-F238E27FC236}">
                <a16:creationId xmlns:a16="http://schemas.microsoft.com/office/drawing/2014/main" id="{3269F72B-338F-409A-1862-8CE39D2390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94730" y="2594167"/>
            <a:ext cx="914400" cy="914400"/>
          </a:xfrm>
          <a:prstGeom prst="rect">
            <a:avLst/>
          </a:prstGeom>
        </p:spPr>
      </p:pic>
      <p:pic>
        <p:nvPicPr>
          <p:cNvPr id="14" name="Grafik 13" descr="Einkaufstasche mit einfarbiger Füllung">
            <a:extLst>
              <a:ext uri="{FF2B5EF4-FFF2-40B4-BE49-F238E27FC236}">
                <a16:creationId xmlns:a16="http://schemas.microsoft.com/office/drawing/2014/main" id="{757F0610-1807-7260-C88B-53D1EAF144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94729" y="3499776"/>
            <a:ext cx="914400" cy="914400"/>
          </a:xfrm>
          <a:prstGeom prst="rect">
            <a:avLst/>
          </a:prstGeom>
        </p:spPr>
      </p:pic>
      <p:pic>
        <p:nvPicPr>
          <p:cNvPr id="15" name="Grafik 14" descr="Urlaub mit einfarbiger Füllung">
            <a:extLst>
              <a:ext uri="{FF2B5EF4-FFF2-40B4-BE49-F238E27FC236}">
                <a16:creationId xmlns:a16="http://schemas.microsoft.com/office/drawing/2014/main" id="{7C2021FF-D45C-741F-36D3-B42FF5453D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94729" y="4414176"/>
            <a:ext cx="914400" cy="914400"/>
          </a:xfrm>
          <a:prstGeom prst="rect">
            <a:avLst/>
          </a:prstGeom>
        </p:spPr>
      </p:pic>
      <p:pic>
        <p:nvPicPr>
          <p:cNvPr id="16" name="Grafik 15" descr="Handschellen mit einfarbiger Füllung">
            <a:extLst>
              <a:ext uri="{FF2B5EF4-FFF2-40B4-BE49-F238E27FC236}">
                <a16:creationId xmlns:a16="http://schemas.microsoft.com/office/drawing/2014/main" id="{0F783AF3-5945-6BF7-5D4C-8A62878522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94729" y="5319785"/>
            <a:ext cx="914400" cy="914400"/>
          </a:xfrm>
          <a:prstGeom prst="rect">
            <a:avLst/>
          </a:prstGeom>
        </p:spPr>
      </p:pic>
    </p:spTree>
    <p:extLst>
      <p:ext uri="{BB962C8B-B14F-4D97-AF65-F5344CB8AC3E}">
        <p14:creationId xmlns:p14="http://schemas.microsoft.com/office/powerpoint/2010/main" val="1641963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8" y="904774"/>
            <a:ext cx="11047412" cy="765073"/>
          </a:xfrm>
        </p:spPr>
        <p:txBody>
          <a:bodyPr>
            <a:noAutofit/>
          </a:bodyPr>
          <a:lstStyle/>
          <a:p>
            <a:r>
              <a:rPr lang="de-DE" dirty="0">
                <a:solidFill>
                  <a:schemeClr val="accent2"/>
                </a:solidFill>
              </a:rPr>
              <a:t>Methode</a:t>
            </a:r>
            <a:r>
              <a:rPr lang="de-DE" dirty="0"/>
              <a:t>: </a:t>
            </a:r>
            <a:r>
              <a:rPr lang="de-DE" dirty="0" err="1"/>
              <a:t>Mad</a:t>
            </a:r>
            <a:r>
              <a:rPr lang="de-DE" dirty="0"/>
              <a:t>–</a:t>
            </a:r>
            <a:r>
              <a:rPr lang="de-DE" dirty="0" err="1"/>
              <a:t>Sad</a:t>
            </a:r>
            <a:r>
              <a:rPr lang="de-DE" dirty="0"/>
              <a:t>–</a:t>
            </a:r>
            <a:r>
              <a:rPr lang="de-DE" dirty="0" err="1"/>
              <a:t>Glad</a:t>
            </a:r>
            <a:r>
              <a:rPr lang="de-DE" dirty="0"/>
              <a:t> oder FFF</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12</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597567" y="1915343"/>
            <a:ext cx="7531854" cy="4037883"/>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Informationen sammeln zum vergangenen Sprint</a:t>
            </a:r>
            <a:endParaRPr lang="de-DE" sz="1200" b="1" dirty="0">
              <a:solidFill>
                <a:schemeClr val="tx1"/>
              </a:solidFill>
              <a:ea typeface="Nunito Sans"/>
              <a:cs typeface="Nunito Sans"/>
              <a:sym typeface="Nunito Sans"/>
            </a:endParaRP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3 Felder auf ein Flipchart malen. Das Team erhält 15 Minuten Zeit, um die drei Felder zu befüllen.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Funktioniert einigermaßen: Dinge, die eigentlich gut liefen, aber noch verbessert werden müssen.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Funktioniert gut: Das lief wirklich gut.</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Funktioniert nicht gut: Alles, was nicht zu einem positiven Ergebnis beigetragen hat</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err="1">
                <a:solidFill>
                  <a:schemeClr val="tx1"/>
                </a:solidFill>
              </a:rPr>
              <a:t>Mad</a:t>
            </a:r>
            <a:r>
              <a:rPr lang="de-DE" sz="1200" dirty="0">
                <a:solidFill>
                  <a:schemeClr val="tx1"/>
                </a:solidFill>
              </a:rPr>
              <a:t> – </a:t>
            </a:r>
            <a:r>
              <a:rPr lang="de-DE" sz="1200" dirty="0" err="1">
                <a:solidFill>
                  <a:schemeClr val="tx1"/>
                </a:solidFill>
              </a:rPr>
              <a:t>Sad</a:t>
            </a:r>
            <a:r>
              <a:rPr lang="de-DE" sz="1200" dirty="0">
                <a:solidFill>
                  <a:schemeClr val="tx1"/>
                </a:solidFill>
              </a:rPr>
              <a:t> – </a:t>
            </a:r>
            <a:r>
              <a:rPr lang="de-DE" sz="1200" dirty="0" err="1">
                <a:solidFill>
                  <a:schemeClr val="tx1"/>
                </a:solidFill>
              </a:rPr>
              <a:t>Glad</a:t>
            </a:r>
            <a:r>
              <a:rPr lang="de-DE" sz="1200" dirty="0">
                <a:solidFill>
                  <a:schemeClr val="tx1"/>
                </a:solidFill>
              </a:rPr>
              <a:t>: Das verärgert mich – Das macht mich traurig – Das macht mich glücklich </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die Antworten, Maßnahmen überlegen, priorisieren und umsetzen und validieren.</a:t>
            </a:r>
          </a:p>
        </p:txBody>
      </p:sp>
    </p:spTree>
    <p:extLst>
      <p:ext uri="{BB962C8B-B14F-4D97-AF65-F5344CB8AC3E}">
        <p14:creationId xmlns:p14="http://schemas.microsoft.com/office/powerpoint/2010/main" val="49711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8" y="904774"/>
            <a:ext cx="8169458" cy="765073"/>
          </a:xfrm>
        </p:spPr>
        <p:txBody>
          <a:bodyPr>
            <a:noAutofit/>
          </a:bodyPr>
          <a:lstStyle/>
          <a:p>
            <a:r>
              <a:rPr lang="de-DE" dirty="0">
                <a:solidFill>
                  <a:schemeClr val="accent2"/>
                </a:solidFill>
              </a:rPr>
              <a:t>Methode</a:t>
            </a:r>
            <a:r>
              <a:rPr lang="de-DE" dirty="0"/>
              <a:t>: Zeitstrahl / </a:t>
            </a:r>
            <a:r>
              <a:rPr lang="de-DE" dirty="0" err="1"/>
              <a:t>timeline</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13</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134775" y="1792595"/>
            <a:ext cx="7531854" cy="4441006"/>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000" b="1" dirty="0">
                <a:solidFill>
                  <a:schemeClr val="tx1"/>
                </a:solidFill>
                <a:ea typeface="Nunito Sans"/>
                <a:cs typeface="Nunito Sans"/>
                <a:sym typeface="Nunito Sans"/>
              </a:rPr>
              <a:t>Ziel: </a:t>
            </a:r>
            <a:r>
              <a:rPr lang="de-DE" sz="1000" dirty="0">
                <a:solidFill>
                  <a:schemeClr val="tx1"/>
                </a:solidFill>
                <a:ea typeface="Nunito Sans"/>
                <a:cs typeface="Nunito Sans"/>
                <a:sym typeface="Nunito Sans"/>
              </a:rPr>
              <a:t>Aufarbeitung von Emotionen und Ereignissen des vergangenen Sprints</a:t>
            </a:r>
            <a:endParaRPr lang="de-DE" sz="1000" b="1" dirty="0">
              <a:solidFill>
                <a:schemeClr val="tx1"/>
              </a:solidFill>
              <a:ea typeface="Nunito Sans"/>
              <a:cs typeface="Nunito Sans"/>
              <a:sym typeface="Nunito Sans"/>
            </a:endParaRPr>
          </a:p>
          <a:p>
            <a:pPr fontAlgn="base">
              <a:lnSpc>
                <a:spcPct val="114000"/>
              </a:lnSpc>
              <a:spcAft>
                <a:spcPts val="600"/>
              </a:spcAft>
            </a:pPr>
            <a:r>
              <a:rPr lang="de-DE" sz="1000" b="1" dirty="0">
                <a:solidFill>
                  <a:schemeClr val="tx1"/>
                </a:solidFill>
                <a:ea typeface="Nunito Sans"/>
                <a:cs typeface="Nunito Sans"/>
                <a:sym typeface="Nunito Sans"/>
              </a:rPr>
              <a:t>Ablauf: </a:t>
            </a:r>
            <a:r>
              <a:rPr lang="de-DE" sz="1000" dirty="0">
                <a:solidFill>
                  <a:srgbClr val="000000"/>
                </a:solidFill>
              </a:rPr>
              <a:t>Auf ein Flipchart eine Zeitleiste zeichnen. Die Zeitleiste wird datiert.</a:t>
            </a:r>
          </a:p>
          <a:p>
            <a:pPr fontAlgn="base">
              <a:lnSpc>
                <a:spcPct val="114000"/>
              </a:lnSpc>
              <a:spcAft>
                <a:spcPts val="600"/>
              </a:spcAft>
            </a:pPr>
            <a:r>
              <a:rPr lang="de-DE" sz="1000" dirty="0">
                <a:solidFill>
                  <a:srgbClr val="000000"/>
                </a:solidFill>
              </a:rPr>
              <a:t>Zeichnen Sie oberhalb der Leiste ein „Happy Face“, in der Mitte ein neutrales und unter der Leiste ein „</a:t>
            </a:r>
            <a:r>
              <a:rPr lang="de-DE" sz="1000" dirty="0" err="1">
                <a:solidFill>
                  <a:srgbClr val="000000"/>
                </a:solidFill>
              </a:rPr>
              <a:t>Sad</a:t>
            </a:r>
            <a:r>
              <a:rPr lang="de-DE" sz="1000" dirty="0">
                <a:solidFill>
                  <a:srgbClr val="000000"/>
                </a:solidFill>
              </a:rPr>
              <a:t> Face“.</a:t>
            </a:r>
          </a:p>
          <a:p>
            <a:pPr fontAlgn="base">
              <a:lnSpc>
                <a:spcPct val="114000"/>
              </a:lnSpc>
              <a:spcAft>
                <a:spcPts val="600"/>
              </a:spcAft>
            </a:pPr>
            <a:r>
              <a:rPr lang="de-DE" sz="1000" dirty="0">
                <a:solidFill>
                  <a:srgbClr val="000000"/>
                </a:solidFill>
              </a:rPr>
              <a:t>Verwenden Sie verschiedenfarbige Stifte und Post-</a:t>
            </a:r>
            <a:r>
              <a:rPr lang="de-DE" sz="1000" dirty="0" err="1">
                <a:solidFill>
                  <a:srgbClr val="000000"/>
                </a:solidFill>
              </a:rPr>
              <a:t>its</a:t>
            </a:r>
            <a:r>
              <a:rPr lang="de-DE" sz="1000" dirty="0">
                <a:solidFill>
                  <a:srgbClr val="000000"/>
                </a:solidFill>
              </a:rPr>
              <a:t>, z. B. gelb für den Prozess, grün für die Mitarbeiter*innen, blau für externe Einflüsse und lila für teaminterne Einflüsse.</a:t>
            </a:r>
          </a:p>
          <a:p>
            <a:pPr fontAlgn="base">
              <a:lnSpc>
                <a:spcPct val="114000"/>
              </a:lnSpc>
              <a:spcAft>
                <a:spcPts val="1200"/>
              </a:spcAft>
            </a:pPr>
            <a:r>
              <a:rPr lang="de-DE" sz="1000" dirty="0">
                <a:solidFill>
                  <a:srgbClr val="000000"/>
                </a:solidFill>
              </a:rPr>
              <a:t>Bitten Sie das Team anschließend, Ereignisse des letzten Sprints auf Post-</a:t>
            </a:r>
            <a:r>
              <a:rPr lang="de-DE" sz="1000" dirty="0" err="1">
                <a:solidFill>
                  <a:srgbClr val="000000"/>
                </a:solidFill>
              </a:rPr>
              <a:t>its</a:t>
            </a:r>
            <a:r>
              <a:rPr lang="de-DE" sz="1000" dirty="0">
                <a:solidFill>
                  <a:srgbClr val="000000"/>
                </a:solidFill>
              </a:rPr>
              <a:t> der entsprechenden Farbe zu notieren und diese an der Zeitleiste zu befestigen. Mit farbigen Stiften wird die persönliche Stimmung entlang der Zeitachse gekennzeichnet (oben – positiv und unten – negativ). Es können auch Fotos oder Gegenstände auf den Zeitstrahl geklebt werden (Pizzaschachtel bei einem langen Event, Schokopapier, Eintrittskarten …)</a:t>
            </a:r>
            <a:endParaRPr lang="de-DE" sz="1000" b="1" dirty="0">
              <a:solidFill>
                <a:schemeClr val="tx1"/>
              </a:solidFill>
              <a:ea typeface="Nunito Sans"/>
              <a:cs typeface="Nunito Sans"/>
              <a:sym typeface="Nunito Sans"/>
            </a:endParaRPr>
          </a:p>
          <a:p>
            <a:pPr>
              <a:lnSpc>
                <a:spcPct val="114000"/>
              </a:lnSpc>
              <a:spcAft>
                <a:spcPts val="1200"/>
              </a:spcAft>
              <a:defRPr/>
            </a:pPr>
            <a:r>
              <a:rPr lang="de-DE" sz="1000" b="1" dirty="0">
                <a:solidFill>
                  <a:schemeClr val="tx1"/>
                </a:solidFill>
                <a:ea typeface="Nunito Sans"/>
                <a:cs typeface="Nunito Sans"/>
                <a:sym typeface="Nunito Sans"/>
              </a:rPr>
              <a:t>Fragen: </a:t>
            </a:r>
            <a:endParaRPr lang="de-DE" sz="1000" i="1" dirty="0">
              <a:solidFill>
                <a:srgbClr val="666666"/>
              </a:solidFill>
              <a:ea typeface="Nunito Sans"/>
              <a:cs typeface="Nunito Sans"/>
              <a:sym typeface="Nunito Sans"/>
            </a:endParaRPr>
          </a:p>
          <a:p>
            <a:pPr marL="285743" indent="-285743">
              <a:lnSpc>
                <a:spcPct val="114000"/>
              </a:lnSpc>
              <a:spcAft>
                <a:spcPts val="600"/>
              </a:spcAft>
              <a:buClr>
                <a:schemeClr val="accent1"/>
              </a:buClr>
              <a:buSzPct val="100000"/>
              <a:buFont typeface="Arial" panose="020B0604020202020204" pitchFamily="34" charset="0"/>
              <a:buChar char="•"/>
              <a:defRPr/>
            </a:pPr>
            <a:r>
              <a:rPr lang="de-DE" sz="1000" dirty="0">
                <a:solidFill>
                  <a:schemeClr val="tx1"/>
                </a:solidFill>
              </a:rPr>
              <a:t>Welche Ereignisse werden als wichtig gesehen? Werden diese positiv oder negativ gesehen?</a:t>
            </a:r>
          </a:p>
          <a:p>
            <a:pPr marL="285743" indent="-285743">
              <a:lnSpc>
                <a:spcPct val="114000"/>
              </a:lnSpc>
              <a:spcAft>
                <a:spcPts val="600"/>
              </a:spcAft>
              <a:buClr>
                <a:schemeClr val="accent1"/>
              </a:buClr>
              <a:buSzPct val="100000"/>
              <a:buFont typeface="Arial" panose="020B0604020202020204" pitchFamily="34" charset="0"/>
              <a:buChar char="•"/>
              <a:defRPr/>
            </a:pPr>
            <a:r>
              <a:rPr lang="de-DE" sz="1000" dirty="0">
                <a:solidFill>
                  <a:schemeClr val="tx1"/>
                </a:solidFill>
              </a:rPr>
              <a:t>Warum ist das Team in ein Gefühls-Loch gefallen? Auslöser?</a:t>
            </a:r>
          </a:p>
          <a:p>
            <a:pPr marL="285743" indent="-285743">
              <a:lnSpc>
                <a:spcPct val="114000"/>
              </a:lnSpc>
              <a:spcAft>
                <a:spcPts val="600"/>
              </a:spcAft>
              <a:buClr>
                <a:schemeClr val="accent1"/>
              </a:buClr>
              <a:buSzPct val="100000"/>
              <a:buFont typeface="Arial" panose="020B0604020202020204" pitchFamily="34" charset="0"/>
              <a:buChar char="•"/>
              <a:defRPr/>
            </a:pPr>
            <a:r>
              <a:rPr lang="de-DE" sz="1000" dirty="0">
                <a:solidFill>
                  <a:schemeClr val="tx1"/>
                </a:solidFill>
              </a:rPr>
              <a:t>Verfällt das Team immer bei bestimmten Ereignissen oder Zeiten in so ein Loch? Muster?</a:t>
            </a:r>
          </a:p>
          <a:p>
            <a:pPr marL="285743" indent="-285743">
              <a:lnSpc>
                <a:spcPct val="114000"/>
              </a:lnSpc>
              <a:spcAft>
                <a:spcPts val="600"/>
              </a:spcAft>
              <a:buClr>
                <a:schemeClr val="accent1"/>
              </a:buClr>
              <a:buSzPct val="100000"/>
              <a:buFont typeface="Arial" panose="020B0604020202020204" pitchFamily="34" charset="0"/>
              <a:buChar char="•"/>
              <a:defRPr/>
            </a:pPr>
            <a:r>
              <a:rPr lang="de-DE" sz="1000" dirty="0">
                <a:solidFill>
                  <a:schemeClr val="tx1"/>
                </a:solidFill>
              </a:rPr>
              <a:t>Fühlen sich alle im Team gleich oder nur einer oder einige?</a:t>
            </a:r>
          </a:p>
          <a:p>
            <a:pPr marL="285743" indent="-285743">
              <a:lnSpc>
                <a:spcPct val="114000"/>
              </a:lnSpc>
              <a:spcAft>
                <a:spcPts val="1200"/>
              </a:spcAft>
              <a:buClr>
                <a:schemeClr val="accent1"/>
              </a:buClr>
              <a:buSzPct val="100000"/>
              <a:buFont typeface="Arial" panose="020B0604020202020204" pitchFamily="34" charset="0"/>
              <a:buChar char="•"/>
              <a:defRPr/>
            </a:pPr>
            <a:r>
              <a:rPr lang="de-DE" sz="1000" dirty="0">
                <a:solidFill>
                  <a:schemeClr val="tx1"/>
                </a:solidFill>
                <a:ea typeface="Nunito Sans"/>
                <a:cs typeface="Nunito Sans"/>
                <a:sym typeface="Nunito Sans"/>
              </a:rPr>
              <a:t>Wie ist das Team wieder herausgekommen aus diesem Loch? Strategie herauslesbar?</a:t>
            </a:r>
          </a:p>
          <a:p>
            <a:pPr>
              <a:lnSpc>
                <a:spcPct val="114000"/>
              </a:lnSpc>
              <a:spcAft>
                <a:spcPts val="1200"/>
              </a:spcAft>
              <a:buClr>
                <a:schemeClr val="accent1"/>
              </a:buClr>
              <a:buSzPct val="100000"/>
              <a:defRPr/>
            </a:pPr>
            <a:r>
              <a:rPr lang="de-DE" sz="1000" b="1" dirty="0">
                <a:solidFill>
                  <a:schemeClr val="tx1"/>
                </a:solidFill>
              </a:rPr>
              <a:t>Ergebnis: </a:t>
            </a:r>
            <a:r>
              <a:rPr lang="de-DE" sz="1000" dirty="0">
                <a:solidFill>
                  <a:schemeClr val="tx1"/>
                </a:solidFill>
              </a:rPr>
              <a:t>Diskussion über das Erlebte, Maßnahmen überlegen, priorisieren und umsetzen</a:t>
            </a:r>
          </a:p>
        </p:txBody>
      </p:sp>
    </p:spTree>
    <p:extLst>
      <p:ext uri="{BB962C8B-B14F-4D97-AF65-F5344CB8AC3E}">
        <p14:creationId xmlns:p14="http://schemas.microsoft.com/office/powerpoint/2010/main" val="167601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10258141" cy="765073"/>
          </a:xfrm>
        </p:spPr>
        <p:txBody>
          <a:bodyPr>
            <a:noAutofit/>
          </a:bodyPr>
          <a:lstStyle/>
          <a:p>
            <a:r>
              <a:rPr lang="de-DE" dirty="0">
                <a:solidFill>
                  <a:schemeClr val="accent2"/>
                </a:solidFill>
              </a:rPr>
              <a:t>Methode</a:t>
            </a:r>
            <a:r>
              <a:rPr lang="de-DE" dirty="0"/>
              <a:t>: Retro-Schiff</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14</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559318" y="1866622"/>
            <a:ext cx="7531854" cy="4292952"/>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Erkenntnisse gewinnen und Ideen für Maßnahmen sammeln</a:t>
            </a:r>
            <a:endParaRPr lang="de-DE" sz="1200" b="1" dirty="0">
              <a:solidFill>
                <a:schemeClr val="tx1"/>
              </a:solidFill>
              <a:ea typeface="Nunito Sans"/>
              <a:cs typeface="Nunito Sans"/>
              <a:sym typeface="Nunito Sans"/>
            </a:endParaRP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Schiff auf ein Flipchart malen. Das Team erhält 15 Minuten Zeit, um die Felder zu befüllen. Können mit </a:t>
            </a:r>
            <a:r>
              <a:rPr lang="de-DE" sz="1200" dirty="0" err="1">
                <a:solidFill>
                  <a:schemeClr val="tx1"/>
                </a:solidFill>
                <a:ea typeface="Nunito Sans"/>
                <a:cs typeface="Nunito Sans"/>
                <a:sym typeface="Nunito Sans"/>
              </a:rPr>
              <a:t>Postits</a:t>
            </a:r>
            <a:r>
              <a:rPr lang="de-DE" sz="1200" dirty="0">
                <a:solidFill>
                  <a:schemeClr val="tx1"/>
                </a:solidFill>
                <a:ea typeface="Nunito Sans"/>
                <a:cs typeface="Nunito Sans"/>
                <a:sym typeface="Nunito Sans"/>
              </a:rPr>
              <a:t> beklebt werden. Man kann auch dem Boot einen Namen geben.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Segel: Was treibt uns an? Hat es die richtige Größe?</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Wind: Von wo kommt der Wind? Wie stark bläst der Wind?</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Boot: Was ist unsere Mission? Passt die Größe des Boots? Zusammenarbeit? Harmonie?</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Anker: Was wäre ein Anker? Ist dieser im Wasser derzeit? Was hält uns zurück?</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Meer: Unter welchen Bedingungen arbeiten wir?</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Kanonen: Sind wir geschützt vor Angriffen? Können wir uns verteidigen?</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die Antworten, Maßnahmen überlegen, gewichten, priorisieren, umsetzen und reflektieren.</a:t>
            </a:r>
          </a:p>
        </p:txBody>
      </p:sp>
    </p:spTree>
    <p:extLst>
      <p:ext uri="{BB962C8B-B14F-4D97-AF65-F5344CB8AC3E}">
        <p14:creationId xmlns:p14="http://schemas.microsoft.com/office/powerpoint/2010/main" val="2038681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8294587" cy="765073"/>
          </a:xfrm>
        </p:spPr>
        <p:txBody>
          <a:bodyPr>
            <a:noAutofit/>
          </a:bodyPr>
          <a:lstStyle/>
          <a:p>
            <a:r>
              <a:rPr lang="de-DE" dirty="0">
                <a:solidFill>
                  <a:schemeClr val="accent2"/>
                </a:solidFill>
              </a:rPr>
              <a:t>Methode</a:t>
            </a:r>
            <a:r>
              <a:rPr lang="de-DE" dirty="0"/>
              <a:t>: Storytelling mit Story Cubes</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15</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450346" y="1915343"/>
            <a:ext cx="7531854" cy="4037883"/>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Aufarbeitung von Emotionen und Ereignissen des vergangenen Sprints</a:t>
            </a:r>
            <a:endParaRPr lang="de-DE" sz="1200" b="1" dirty="0">
              <a:solidFill>
                <a:schemeClr val="tx1"/>
              </a:solidFill>
              <a:ea typeface="Nunito Sans"/>
              <a:cs typeface="Nunito Sans"/>
              <a:sym typeface="Nunito Sans"/>
            </a:endParaRPr>
          </a:p>
          <a:p>
            <a:pPr fontAlgn="base">
              <a:lnSpc>
                <a:spcPct val="114000"/>
              </a:lnSpc>
              <a:spcAft>
                <a:spcPts val="600"/>
              </a:spcAft>
            </a:pPr>
            <a:r>
              <a:rPr lang="de-DE" sz="1200" b="1" dirty="0">
                <a:solidFill>
                  <a:schemeClr val="tx1"/>
                </a:solidFill>
                <a:ea typeface="Nunito Sans"/>
                <a:cs typeface="Nunito Sans"/>
                <a:sym typeface="Nunito Sans"/>
              </a:rPr>
              <a:t>Ablauf: </a:t>
            </a:r>
            <a:r>
              <a:rPr lang="de-DE" sz="1200" dirty="0">
                <a:solidFill>
                  <a:srgbClr val="000000"/>
                </a:solidFill>
                <a:sym typeface="Nunito Sans"/>
              </a:rPr>
              <a:t>St</a:t>
            </a:r>
            <a:r>
              <a:rPr lang="de-DE" sz="1200" dirty="0">
                <a:solidFill>
                  <a:srgbClr val="000000"/>
                </a:solidFill>
              </a:rPr>
              <a:t>ory Cubes sind Würfel mit Bildern anstelle der Augenzahlen auf den Seiten.</a:t>
            </a:r>
          </a:p>
          <a:p>
            <a:pPr fontAlgn="base">
              <a:lnSpc>
                <a:spcPct val="114000"/>
              </a:lnSpc>
              <a:spcAft>
                <a:spcPts val="600"/>
              </a:spcAft>
            </a:pPr>
            <a:r>
              <a:rPr lang="de-DE" sz="1200" dirty="0">
                <a:solidFill>
                  <a:srgbClr val="000000"/>
                </a:solidFill>
              </a:rPr>
              <a:t>Jedes Teammitglied würfelt mit den neun Würfel und teilt das Ergebnis in drei Schritte auf (Anfang, Mitte und Ende des Sprints). Anhand der Bilder auf den Würfel assoziiert das Teammitglied Ereignisse oder Emotionen aus dem Sprint und erzählt diese Begebenheiten aus seiner Sicht.</a:t>
            </a:r>
          </a:p>
          <a:p>
            <a:pPr fontAlgn="base">
              <a:lnSpc>
                <a:spcPct val="114000"/>
              </a:lnSpc>
              <a:spcAft>
                <a:spcPts val="600"/>
              </a:spcAft>
            </a:pPr>
            <a:r>
              <a:rPr lang="de-DE" sz="1200" dirty="0">
                <a:solidFill>
                  <a:srgbClr val="000000"/>
                </a:solidFill>
              </a:rPr>
              <a:t>Dann ist das nächste Teammitglied an der Reihe.</a:t>
            </a:r>
          </a:p>
          <a:p>
            <a:pPr fontAlgn="base">
              <a:lnSpc>
                <a:spcPct val="114000"/>
              </a:lnSpc>
              <a:spcAft>
                <a:spcPts val="1200"/>
              </a:spcAft>
            </a:pPr>
            <a:r>
              <a:rPr lang="de-DE" sz="1200" dirty="0">
                <a:solidFill>
                  <a:srgbClr val="000000"/>
                </a:solidFill>
              </a:rPr>
              <a:t>Natürlich kann auch das gesamte Team die Geschichte gemeinsam erzählen. Diese Geschichte kann dann auch aufgezeichnet und aufgeschrieben werden.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Nachfragen (Warum siehst du das so…) sollte man erst am Ende, um den kreativen Fluss nicht zu stören. </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das Erlebte, Maßnahmen überlegen, priorisieren und umsetzen</a:t>
            </a:r>
          </a:p>
        </p:txBody>
      </p:sp>
    </p:spTree>
    <p:extLst>
      <p:ext uri="{BB962C8B-B14F-4D97-AF65-F5344CB8AC3E}">
        <p14:creationId xmlns:p14="http://schemas.microsoft.com/office/powerpoint/2010/main" val="106268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9401493" cy="765073"/>
          </a:xfrm>
        </p:spPr>
        <p:txBody>
          <a:bodyPr>
            <a:noAutofit/>
          </a:bodyPr>
          <a:lstStyle/>
          <a:p>
            <a:r>
              <a:rPr lang="de-DE" dirty="0">
                <a:solidFill>
                  <a:schemeClr val="accent2"/>
                </a:solidFill>
              </a:rPr>
              <a:t>Methode</a:t>
            </a:r>
            <a:r>
              <a:rPr lang="de-DE" dirty="0"/>
              <a:t>: Die Vier L</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16</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731197" y="1994156"/>
            <a:ext cx="7531854" cy="4037883"/>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Tiefere Einsichten gewinnen über die internen Prozesse in einem Sprint</a:t>
            </a:r>
            <a:endParaRPr lang="de-DE" sz="1200" b="1" dirty="0">
              <a:solidFill>
                <a:schemeClr val="tx1"/>
              </a:solidFill>
              <a:ea typeface="Nunito Sans"/>
              <a:cs typeface="Nunito Sans"/>
              <a:sym typeface="Nunito Sans"/>
            </a:endParaRP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4 Felder auf ein Flipchart malen. Das Team erhält 15 Minuten Zeit, um die vier Felder zu befüllen.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err="1">
                <a:solidFill>
                  <a:schemeClr val="tx1"/>
                </a:solidFill>
              </a:rPr>
              <a:t>What</a:t>
            </a:r>
            <a:r>
              <a:rPr lang="de-DE" sz="1200" dirty="0">
                <a:solidFill>
                  <a:schemeClr val="tx1"/>
                </a:solidFill>
              </a:rPr>
              <a:t> I LOVED: Was lief richtig gut? Was lief besser als erwartet?</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err="1">
                <a:solidFill>
                  <a:schemeClr val="tx1"/>
                </a:solidFill>
              </a:rPr>
              <a:t>What</a:t>
            </a:r>
            <a:r>
              <a:rPr lang="de-DE" sz="1200" dirty="0">
                <a:solidFill>
                  <a:schemeClr val="tx1"/>
                </a:solidFill>
              </a:rPr>
              <a:t> I LEARNED: Was habe ich gelernt? Was war eine neue Erfahrung?</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err="1">
                <a:solidFill>
                  <a:schemeClr val="tx1"/>
                </a:solidFill>
              </a:rPr>
              <a:t>What</a:t>
            </a:r>
            <a:r>
              <a:rPr lang="de-DE" sz="1200" dirty="0">
                <a:solidFill>
                  <a:schemeClr val="tx1"/>
                </a:solidFill>
              </a:rPr>
              <a:t> I LACKED: Was habe ich vermisst? Was hätte besser laufen können? Was haben wir noch nicht verstanden?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err="1">
                <a:solidFill>
                  <a:schemeClr val="tx1"/>
                </a:solidFill>
              </a:rPr>
              <a:t>What</a:t>
            </a:r>
            <a:r>
              <a:rPr lang="de-DE" sz="1200" dirty="0">
                <a:solidFill>
                  <a:schemeClr val="tx1"/>
                </a:solidFill>
              </a:rPr>
              <a:t> I LONGED </a:t>
            </a:r>
            <a:r>
              <a:rPr lang="de-DE" sz="1200" dirty="0" err="1">
                <a:solidFill>
                  <a:schemeClr val="tx1"/>
                </a:solidFill>
              </a:rPr>
              <a:t>for</a:t>
            </a:r>
            <a:r>
              <a:rPr lang="de-DE" sz="1200" dirty="0">
                <a:solidFill>
                  <a:schemeClr val="tx1"/>
                </a:solidFill>
              </a:rPr>
              <a:t>: Wonach habe ich mich gesehnt? Was hat mir gefehlt? Was hätte mir geholfen?</a:t>
            </a:r>
            <a:endParaRPr lang="de-DE" sz="1200" b="1" dirty="0">
              <a:solidFill>
                <a:schemeClr val="tx1"/>
              </a:solidFill>
            </a:endParaRP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die Antworten, Maßnahmen überlegen, priorisieren und umsetzen</a:t>
            </a:r>
          </a:p>
        </p:txBody>
      </p:sp>
    </p:spTree>
    <p:extLst>
      <p:ext uri="{BB962C8B-B14F-4D97-AF65-F5344CB8AC3E}">
        <p14:creationId xmlns:p14="http://schemas.microsoft.com/office/powerpoint/2010/main" val="167143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9401493" cy="765073"/>
          </a:xfrm>
        </p:spPr>
        <p:txBody>
          <a:bodyPr>
            <a:noAutofit/>
          </a:bodyPr>
          <a:lstStyle/>
          <a:p>
            <a:r>
              <a:rPr lang="de-DE" dirty="0">
                <a:solidFill>
                  <a:schemeClr val="accent2"/>
                </a:solidFill>
              </a:rPr>
              <a:t>Methode</a:t>
            </a:r>
            <a:r>
              <a:rPr lang="de-DE" dirty="0"/>
              <a:t>: Lernmatrix</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17</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330073" y="1915343"/>
            <a:ext cx="7531854" cy="4037883"/>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Tiefere Einsichten gewinnen über die internen Prozesse in einem Sprint</a:t>
            </a:r>
            <a:endParaRPr lang="de-DE" sz="1200" b="1" dirty="0">
              <a:solidFill>
                <a:schemeClr val="tx1"/>
              </a:solidFill>
              <a:ea typeface="Nunito Sans"/>
              <a:cs typeface="Nunito Sans"/>
              <a:sym typeface="Nunito Sans"/>
            </a:endParaRP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4 Felder auf ein Flipchart malen. Das Team erhält 15 Minuten Zeit, um die vier Felder zu befüllen.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 Plus: Positive Gedanken oder Ereignisse</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 Minus: Das verärgert oder löste keine guten Gefühle aus. Außerdem finden alle kritischen oder negativen Aspekte hier ihren Platz.</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 Idee: Neue Ideen, Impulse, Wünsche, konkrete Maßnahmen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 Wertschätzung: Dieses Feld bietet Platz, um Wertschätzung zu äußern. Das kann Teammitglieder, Kund*innen oder auch Prozesse und gut funktionierende Systeme betreffen.</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die Antworten, Maßnahmen überlegen, priorisieren und umsetzen</a:t>
            </a:r>
          </a:p>
        </p:txBody>
      </p:sp>
    </p:spTree>
    <p:extLst>
      <p:ext uri="{BB962C8B-B14F-4D97-AF65-F5344CB8AC3E}">
        <p14:creationId xmlns:p14="http://schemas.microsoft.com/office/powerpoint/2010/main" val="4208307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10258141" cy="765073"/>
          </a:xfrm>
        </p:spPr>
        <p:txBody>
          <a:bodyPr>
            <a:noAutofit/>
          </a:bodyPr>
          <a:lstStyle/>
          <a:p>
            <a:r>
              <a:rPr lang="de-DE" dirty="0">
                <a:solidFill>
                  <a:schemeClr val="accent2"/>
                </a:solidFill>
              </a:rPr>
              <a:t>Methode</a:t>
            </a:r>
            <a:r>
              <a:rPr lang="de-DE" dirty="0"/>
              <a:t>: Retro-Hochzeit</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18</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450346" y="1903915"/>
            <a:ext cx="7531854" cy="4037883"/>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Ideen für Maßnahmen sammeln</a:t>
            </a:r>
            <a:endParaRPr lang="de-DE" sz="1200" b="1" dirty="0">
              <a:solidFill>
                <a:schemeClr val="tx1"/>
              </a:solidFill>
              <a:ea typeface="Nunito Sans"/>
              <a:cs typeface="Nunito Sans"/>
              <a:sym typeface="Nunito Sans"/>
            </a:endParaRP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4 Felder auf ein Flipchart malen. Das Team erhält 15 Minuten Zeit, um die vier Felder zu befüllen.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Altes: Feedback, Kritik oder Lob an einer etablierten Praxis</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Neues: Feedback, Kritik oder Lob an einem laufenden Experiment, Idee, Maßnahme</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Trauriges / Blue: Jeder Blocker oder jede Quelle von Traurigkeit, Hindernisse, Ärger</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Geliehenes: Eine Idee von jemand aus dem Team, dem Web oder eine eigene Idee für ein nächstes Experiment</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die Antworten, Maßnahmen überlegen, priorisieren, umsetzen und reflektieren.</a:t>
            </a:r>
          </a:p>
        </p:txBody>
      </p:sp>
    </p:spTree>
    <p:extLst>
      <p:ext uri="{BB962C8B-B14F-4D97-AF65-F5344CB8AC3E}">
        <p14:creationId xmlns:p14="http://schemas.microsoft.com/office/powerpoint/2010/main" val="79747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7" y="904774"/>
            <a:ext cx="10258141" cy="765073"/>
          </a:xfrm>
        </p:spPr>
        <p:txBody>
          <a:bodyPr>
            <a:noAutofit/>
          </a:bodyPr>
          <a:lstStyle/>
          <a:p>
            <a:r>
              <a:rPr lang="de-DE" dirty="0">
                <a:solidFill>
                  <a:schemeClr val="accent2"/>
                </a:solidFill>
              </a:rPr>
              <a:t>Methode</a:t>
            </a:r>
            <a:r>
              <a:rPr lang="de-DE" dirty="0"/>
              <a:t>: Retro-Stern oder KALM</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19</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461232" y="1866622"/>
            <a:ext cx="7531854" cy="4292952"/>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Ideen für Maßnahmen sammeln</a:t>
            </a:r>
            <a:endParaRPr lang="de-DE" sz="1200" b="1" dirty="0">
              <a:solidFill>
                <a:schemeClr val="tx1"/>
              </a:solidFill>
              <a:ea typeface="Nunito Sans"/>
              <a:cs typeface="Nunito Sans"/>
              <a:sym typeface="Nunito Sans"/>
            </a:endParaRP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Seestern auf ein Flipchart malen. Das Team erhält 15 Minuten Zeit, um die Felder zu befüllen. Können mit </a:t>
            </a:r>
            <a:r>
              <a:rPr lang="de-DE" sz="1200" dirty="0" err="1">
                <a:solidFill>
                  <a:schemeClr val="tx1"/>
                </a:solidFill>
                <a:ea typeface="Nunito Sans"/>
                <a:cs typeface="Nunito Sans"/>
                <a:sym typeface="Nunito Sans"/>
              </a:rPr>
              <a:t>Postits</a:t>
            </a:r>
            <a:r>
              <a:rPr lang="de-DE" sz="1200" dirty="0">
                <a:solidFill>
                  <a:schemeClr val="tx1"/>
                </a:solidFill>
                <a:ea typeface="Nunito Sans"/>
                <a:cs typeface="Nunito Sans"/>
                <a:sym typeface="Nunito Sans"/>
              </a:rPr>
              <a:t> beklebt werden.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Weiter / Keep: Was müssen wir fortsetzen? Was hat sich schon gut etabliert?</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Häufiger / More: Was müssen wir intensivieren? Verstärken?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Seltener / </a:t>
            </a:r>
            <a:r>
              <a:rPr lang="de-DE" sz="1200" dirty="0" err="1">
                <a:solidFill>
                  <a:schemeClr val="tx1"/>
                </a:solidFill>
              </a:rPr>
              <a:t>Less</a:t>
            </a:r>
            <a:r>
              <a:rPr lang="de-DE" sz="1200" dirty="0">
                <a:solidFill>
                  <a:schemeClr val="tx1"/>
                </a:solidFill>
              </a:rPr>
              <a:t>: Was müssen wir zurückfahren? Vorsichtiger sein?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Start: Womit müssen wir beginnen? Neue Idee?</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Stopp: Womit müssen wir aufhören?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KALM: Keep-Add-</a:t>
            </a:r>
            <a:r>
              <a:rPr lang="de-DE" sz="1200" dirty="0" err="1">
                <a:solidFill>
                  <a:schemeClr val="tx1"/>
                </a:solidFill>
              </a:rPr>
              <a:t>Less</a:t>
            </a:r>
            <a:r>
              <a:rPr lang="de-DE" sz="1200" dirty="0">
                <a:solidFill>
                  <a:schemeClr val="tx1"/>
                </a:solidFill>
              </a:rPr>
              <a:t>-More</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Diskussion über die Antworten, Maßnahmen überlegen, priorisieren, umsetzen und reflektieren.</a:t>
            </a:r>
          </a:p>
        </p:txBody>
      </p:sp>
    </p:spTree>
    <p:extLst>
      <p:ext uri="{BB962C8B-B14F-4D97-AF65-F5344CB8AC3E}">
        <p14:creationId xmlns:p14="http://schemas.microsoft.com/office/powerpoint/2010/main" val="1095407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352A8A1-3B36-C555-FF6D-09A69542CF60}"/>
              </a:ext>
            </a:extLst>
          </p:cNvPr>
          <p:cNvSpPr>
            <a:spLocks noGrp="1"/>
          </p:cNvSpPr>
          <p:nvPr>
            <p:ph type="title"/>
          </p:nvPr>
        </p:nvSpPr>
        <p:spPr>
          <a:xfrm>
            <a:off x="839788" y="904774"/>
            <a:ext cx="8564094" cy="765073"/>
          </a:xfrm>
        </p:spPr>
        <p:txBody>
          <a:bodyPr>
            <a:noAutofit/>
          </a:bodyPr>
          <a:lstStyle/>
          <a:p>
            <a:r>
              <a:rPr lang="de-DE" dirty="0">
                <a:solidFill>
                  <a:schemeClr val="accent2"/>
                </a:solidFill>
              </a:rPr>
              <a:t>Methode</a:t>
            </a:r>
            <a:r>
              <a:rPr lang="de-DE" dirty="0"/>
              <a:t>: Postkarten der Wertschätzung</a:t>
            </a:r>
            <a:endParaRPr lang="de-AT" dirty="0">
              <a:solidFill>
                <a:schemeClr val="accent2"/>
              </a:solidFill>
            </a:endParaRPr>
          </a:p>
        </p:txBody>
      </p:sp>
      <p:sp>
        <p:nvSpPr>
          <p:cNvPr id="5" name="Foliennummernplatzhalter 4">
            <a:extLst>
              <a:ext uri="{FF2B5EF4-FFF2-40B4-BE49-F238E27FC236}">
                <a16:creationId xmlns:a16="http://schemas.microsoft.com/office/drawing/2014/main" id="{8D896883-5221-B6A8-ED07-F9DAE9FC1A76}"/>
              </a:ext>
            </a:extLst>
          </p:cNvPr>
          <p:cNvSpPr>
            <a:spLocks noGrp="1"/>
          </p:cNvSpPr>
          <p:nvPr>
            <p:ph type="sldNum" sz="quarter" idx="12"/>
          </p:nvPr>
        </p:nvSpPr>
        <p:spPr/>
        <p:txBody>
          <a:bodyPr/>
          <a:lstStyle/>
          <a:p>
            <a:fld id="{5355FB0E-4B63-47FD-937C-4B994ACB8B58}" type="slidenum">
              <a:rPr lang="de-AT" smtClean="0"/>
              <a:t>20</a:t>
            </a:fld>
            <a:endParaRPr lang="de-AT"/>
          </a:p>
        </p:txBody>
      </p:sp>
      <p:sp>
        <p:nvSpPr>
          <p:cNvPr id="6" name="Fußzeilenplatzhalter 5">
            <a:extLst>
              <a:ext uri="{FF2B5EF4-FFF2-40B4-BE49-F238E27FC236}">
                <a16:creationId xmlns:a16="http://schemas.microsoft.com/office/drawing/2014/main" id="{A4765F96-DF80-D7C4-03F6-5309BD4E0158}"/>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sp>
        <p:nvSpPr>
          <p:cNvPr id="12" name="Rounded Rectangle 10">
            <a:extLst>
              <a:ext uri="{FF2B5EF4-FFF2-40B4-BE49-F238E27FC236}">
                <a16:creationId xmlns:a16="http://schemas.microsoft.com/office/drawing/2014/main" id="{7341AC32-793D-A736-B02A-3FC0E75855F8}"/>
              </a:ext>
            </a:extLst>
          </p:cNvPr>
          <p:cNvSpPr/>
          <p:nvPr/>
        </p:nvSpPr>
        <p:spPr>
          <a:xfrm>
            <a:off x="2385032" y="1842559"/>
            <a:ext cx="7531854" cy="4341078"/>
          </a:xfrm>
          <a:prstGeom prst="roundRect">
            <a:avLst>
              <a:gd name="adj" fmla="val 8929"/>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14000"/>
              </a:lnSpc>
              <a:spcAft>
                <a:spcPts val="1200"/>
              </a:spcAft>
              <a:defRPr/>
            </a:pPr>
            <a:r>
              <a:rPr lang="de-DE" sz="1200" b="1" dirty="0">
                <a:solidFill>
                  <a:schemeClr val="tx1"/>
                </a:solidFill>
                <a:ea typeface="Nunito Sans"/>
                <a:cs typeface="Nunito Sans"/>
                <a:sym typeface="Nunito Sans"/>
              </a:rPr>
              <a:t>Ziel: </a:t>
            </a:r>
            <a:r>
              <a:rPr lang="de-DE" sz="1200" dirty="0">
                <a:solidFill>
                  <a:schemeClr val="tx1"/>
                </a:solidFill>
                <a:ea typeface="Nunito Sans"/>
                <a:cs typeface="Nunito Sans"/>
                <a:sym typeface="Nunito Sans"/>
              </a:rPr>
              <a:t>Einstieg und Einstimmung in die Retro oder Abschluss der Retro. </a:t>
            </a:r>
          </a:p>
          <a:p>
            <a:pPr>
              <a:lnSpc>
                <a:spcPct val="114000"/>
              </a:lnSpc>
              <a:spcAft>
                <a:spcPts val="1200"/>
              </a:spcAft>
              <a:defRPr/>
            </a:pPr>
            <a:r>
              <a:rPr lang="de-DE" sz="1200" b="1" dirty="0">
                <a:solidFill>
                  <a:schemeClr val="tx1"/>
                </a:solidFill>
                <a:ea typeface="Nunito Sans"/>
                <a:cs typeface="Nunito Sans"/>
                <a:sym typeface="Nunito Sans"/>
              </a:rPr>
              <a:t>Ablauf: </a:t>
            </a:r>
            <a:r>
              <a:rPr lang="de-DE" sz="1200" dirty="0">
                <a:solidFill>
                  <a:schemeClr val="tx1"/>
                </a:solidFill>
                <a:ea typeface="Nunito Sans"/>
                <a:cs typeface="Nunito Sans"/>
                <a:sym typeface="Nunito Sans"/>
              </a:rPr>
              <a:t>Es werden Blanko Postkarten verteilt. Jedes Teammitglied hat nun die Aufgabe, die Postkarte kreativ zu gestalten, sowohl die Vorderseite als auch die Rückseite und erhält dafür 10 Minuten Zeit. Sobald alle Postkarten gestaltet sind, werden sie eingesammelt und im Team verteilt. Jeder kann die an ihn adressierte Postkarte vorlesen, wenn das alle wollen.</a:t>
            </a:r>
          </a:p>
          <a:p>
            <a:pPr>
              <a:lnSpc>
                <a:spcPct val="114000"/>
              </a:lnSpc>
              <a:spcAft>
                <a:spcPts val="1200"/>
              </a:spcAft>
              <a:defRPr/>
            </a:pPr>
            <a:r>
              <a:rPr lang="de-DE" sz="1200" b="1" dirty="0">
                <a:solidFill>
                  <a:schemeClr val="tx1"/>
                </a:solidFill>
                <a:ea typeface="Nunito Sans"/>
                <a:cs typeface="Nunito Sans"/>
                <a:sym typeface="Nunito Sans"/>
              </a:rPr>
              <a:t>Fragen: </a:t>
            </a:r>
            <a:endParaRPr lang="de-DE" sz="1200" i="1" dirty="0">
              <a:solidFill>
                <a:srgbClr val="666666"/>
              </a:solidFill>
              <a:ea typeface="Nunito Sans"/>
              <a:cs typeface="Nunito Sans"/>
              <a:sym typeface="Nunito Sans"/>
            </a:endParaRP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Adresse: An wen im Team möchte ich meine Postkarte schicken? ODER Eine Postkarte an jeden einzelnen senden.</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Text: Was will ich der Person sagen? Danksagung und Wertschätzung</a:t>
            </a:r>
          </a:p>
          <a:p>
            <a:pPr marL="285743" indent="-285743">
              <a:lnSpc>
                <a:spcPct val="114000"/>
              </a:lnSpc>
              <a:spcAft>
                <a:spcPts val="1200"/>
              </a:spcAft>
              <a:buClr>
                <a:schemeClr val="accent1"/>
              </a:buClr>
              <a:buSzPct val="100000"/>
              <a:buFont typeface="Arial" panose="020B0604020202020204" pitchFamily="34" charset="0"/>
              <a:buChar char="•"/>
              <a:defRPr/>
            </a:pPr>
            <a:r>
              <a:rPr lang="de-DE" sz="1200" dirty="0">
                <a:solidFill>
                  <a:schemeClr val="tx1"/>
                </a:solidFill>
              </a:rPr>
              <a:t>Grafische Gestaltung: Wie kann ich meine Botschaft visuell ausdrücken und verschönern?</a:t>
            </a:r>
            <a:r>
              <a:rPr lang="de-DE" sz="1200" dirty="0"/>
              <a:t> oder </a:t>
            </a:r>
          </a:p>
          <a:p>
            <a:pPr>
              <a:lnSpc>
                <a:spcPct val="114000"/>
              </a:lnSpc>
              <a:spcAft>
                <a:spcPts val="1200"/>
              </a:spcAft>
              <a:buClr>
                <a:schemeClr val="accent1"/>
              </a:buClr>
              <a:buSzPct val="100000"/>
              <a:defRPr/>
            </a:pPr>
            <a:r>
              <a:rPr lang="de-DE" sz="1200" b="1" dirty="0">
                <a:solidFill>
                  <a:schemeClr val="tx1"/>
                </a:solidFill>
              </a:rPr>
              <a:t>Ergebnis: </a:t>
            </a:r>
            <a:r>
              <a:rPr lang="de-DE" sz="1200" dirty="0">
                <a:solidFill>
                  <a:schemeClr val="tx1"/>
                </a:solidFill>
              </a:rPr>
              <a:t>Die Methode bietet den Teammitgliedern die Chance, wichtige Momente oder Geschehnisse, die innerhalb der vergangenen Iteration passiert sind, zu adressieren, wie wichtige Erkenntnisse, Danksagungen für Hilfeleistungen und wertschätzende Worte.</a:t>
            </a:r>
          </a:p>
        </p:txBody>
      </p:sp>
    </p:spTree>
    <p:extLst>
      <p:ext uri="{BB962C8B-B14F-4D97-AF65-F5344CB8AC3E}">
        <p14:creationId xmlns:p14="http://schemas.microsoft.com/office/powerpoint/2010/main" val="543869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19D13FA-72FA-6F5D-2EA3-F0CA4D4D0477}"/>
              </a:ext>
            </a:extLst>
          </p:cNvPr>
          <p:cNvSpPr>
            <a:spLocks noGrp="1"/>
          </p:cNvSpPr>
          <p:nvPr>
            <p:ph type="title"/>
          </p:nvPr>
        </p:nvSpPr>
        <p:spPr>
          <a:xfrm>
            <a:off x="841366" y="914401"/>
            <a:ext cx="6223000" cy="673768"/>
          </a:xfrm>
        </p:spPr>
        <p:txBody>
          <a:bodyPr/>
          <a:lstStyle/>
          <a:p>
            <a:r>
              <a:rPr lang="de-DE" dirty="0"/>
              <a:t>Wann sind Retros sinnvoll?</a:t>
            </a:r>
            <a:endParaRPr lang="de-AT" dirty="0"/>
          </a:p>
        </p:txBody>
      </p:sp>
      <p:sp>
        <p:nvSpPr>
          <p:cNvPr id="4" name="Foliennummernplatzhalter 3">
            <a:extLst>
              <a:ext uri="{FF2B5EF4-FFF2-40B4-BE49-F238E27FC236}">
                <a16:creationId xmlns:a16="http://schemas.microsoft.com/office/drawing/2014/main" id="{7B923C77-4CC4-10D4-519C-B9B27F40805A}"/>
              </a:ext>
            </a:extLst>
          </p:cNvPr>
          <p:cNvSpPr>
            <a:spLocks noGrp="1"/>
          </p:cNvSpPr>
          <p:nvPr>
            <p:ph type="sldNum" sz="quarter" idx="12"/>
          </p:nvPr>
        </p:nvSpPr>
        <p:spPr/>
        <p:txBody>
          <a:bodyPr/>
          <a:lstStyle/>
          <a:p>
            <a:fld id="{5355FB0E-4B63-47FD-937C-4B994ACB8B58}" type="slidenum">
              <a:rPr lang="de-AT" smtClean="0"/>
              <a:t>21</a:t>
            </a:fld>
            <a:endParaRPr lang="de-AT"/>
          </a:p>
        </p:txBody>
      </p:sp>
      <p:sp>
        <p:nvSpPr>
          <p:cNvPr id="5" name="Inhaltsplatzhalter 4">
            <a:extLst>
              <a:ext uri="{FF2B5EF4-FFF2-40B4-BE49-F238E27FC236}">
                <a16:creationId xmlns:a16="http://schemas.microsoft.com/office/drawing/2014/main" id="{D80CA480-52E9-C384-6E9A-9B9574E33587}"/>
              </a:ext>
            </a:extLst>
          </p:cNvPr>
          <p:cNvSpPr>
            <a:spLocks noGrp="1"/>
          </p:cNvSpPr>
          <p:nvPr>
            <p:ph idx="1"/>
          </p:nvPr>
        </p:nvSpPr>
        <p:spPr>
          <a:xfrm>
            <a:off x="844532" y="1751798"/>
            <a:ext cx="6961556" cy="4464899"/>
          </a:xfrm>
        </p:spPr>
        <p:txBody>
          <a:bodyPr anchor="t" anchorCtr="0">
            <a:noAutofit/>
          </a:bodyPr>
          <a:lstStyle/>
          <a:p>
            <a:pPr>
              <a:spcBef>
                <a:spcPts val="0"/>
              </a:spcBef>
              <a:spcAft>
                <a:spcPts val="600"/>
              </a:spcAft>
            </a:pPr>
            <a:r>
              <a:rPr lang="de-DE" sz="1600" dirty="0" err="1"/>
              <a:t>Lessons</a:t>
            </a:r>
            <a:r>
              <a:rPr lang="de-DE" sz="1600" dirty="0"/>
              <a:t> </a:t>
            </a:r>
            <a:r>
              <a:rPr lang="de-DE" sz="1600" dirty="0" err="1"/>
              <a:t>Learned</a:t>
            </a:r>
            <a:r>
              <a:rPr lang="de-DE" sz="1600" dirty="0"/>
              <a:t> erarbeiten</a:t>
            </a:r>
          </a:p>
          <a:p>
            <a:pPr>
              <a:spcBef>
                <a:spcPts val="0"/>
              </a:spcBef>
              <a:spcAft>
                <a:spcPts val="600"/>
              </a:spcAft>
            </a:pPr>
            <a:endParaRPr lang="de-DE" sz="1600" dirty="0"/>
          </a:p>
          <a:p>
            <a:pPr>
              <a:spcBef>
                <a:spcPts val="0"/>
              </a:spcBef>
              <a:spcAft>
                <a:spcPts val="600"/>
              </a:spcAft>
            </a:pPr>
            <a:r>
              <a:rPr lang="de-DE" sz="1600" dirty="0"/>
              <a:t>Begleitend zu einem Strategie-Workshop mit Szenario-Technik</a:t>
            </a:r>
          </a:p>
          <a:p>
            <a:pPr>
              <a:spcBef>
                <a:spcPts val="0"/>
              </a:spcBef>
              <a:spcAft>
                <a:spcPts val="600"/>
              </a:spcAft>
            </a:pPr>
            <a:endParaRPr lang="de-DE" sz="1600" dirty="0"/>
          </a:p>
          <a:p>
            <a:pPr>
              <a:spcBef>
                <a:spcPts val="0"/>
              </a:spcBef>
              <a:spcAft>
                <a:spcPts val="600"/>
              </a:spcAft>
            </a:pPr>
            <a:r>
              <a:rPr lang="de-DE" sz="1600" dirty="0"/>
              <a:t>Reflexion des Jahres mit dem gesamten Team</a:t>
            </a:r>
          </a:p>
          <a:p>
            <a:pPr>
              <a:spcBef>
                <a:spcPts val="0"/>
              </a:spcBef>
              <a:spcAft>
                <a:spcPts val="600"/>
              </a:spcAft>
            </a:pPr>
            <a:endParaRPr lang="de-DE" sz="1600" dirty="0"/>
          </a:p>
          <a:p>
            <a:pPr>
              <a:spcBef>
                <a:spcPts val="0"/>
              </a:spcBef>
              <a:spcAft>
                <a:spcPts val="600"/>
              </a:spcAft>
            </a:pPr>
            <a:r>
              <a:rPr lang="de-DE" sz="1600" dirty="0"/>
              <a:t>Einzelne Mitarbeiter*innen Gespräche</a:t>
            </a:r>
          </a:p>
          <a:p>
            <a:pPr>
              <a:spcBef>
                <a:spcPts val="0"/>
              </a:spcBef>
              <a:spcAft>
                <a:spcPts val="600"/>
              </a:spcAft>
            </a:pPr>
            <a:endParaRPr lang="de-DE" sz="1600" dirty="0"/>
          </a:p>
          <a:p>
            <a:pPr>
              <a:spcBef>
                <a:spcPts val="0"/>
              </a:spcBef>
              <a:spcAft>
                <a:spcPts val="600"/>
              </a:spcAft>
            </a:pPr>
            <a:r>
              <a:rPr lang="de-DE" sz="1600" dirty="0"/>
              <a:t>Wenn Folgendes im Team schlecht funktioniert:</a:t>
            </a:r>
          </a:p>
          <a:p>
            <a:pPr marL="285750" indent="-285750">
              <a:spcBef>
                <a:spcPts val="0"/>
              </a:spcBef>
              <a:spcAft>
                <a:spcPts val="600"/>
              </a:spcAft>
              <a:buFont typeface="Arial" panose="020B0604020202020204" pitchFamily="34" charset="0"/>
              <a:buChar char="•"/>
            </a:pPr>
            <a:r>
              <a:rPr lang="de-DE" sz="1600" dirty="0"/>
              <a:t>Zusammenarbeit im Team</a:t>
            </a:r>
          </a:p>
          <a:p>
            <a:pPr marL="285750" indent="-285750">
              <a:spcBef>
                <a:spcPts val="0"/>
              </a:spcBef>
              <a:spcAft>
                <a:spcPts val="600"/>
              </a:spcAft>
              <a:buFont typeface="Arial" panose="020B0604020202020204" pitchFamily="34" charset="0"/>
              <a:buChar char="•"/>
            </a:pPr>
            <a:r>
              <a:rPr lang="de-DE" sz="1600" dirty="0"/>
              <a:t>Informations-Austausch</a:t>
            </a:r>
          </a:p>
          <a:p>
            <a:pPr marL="285750" indent="-285750">
              <a:spcBef>
                <a:spcPts val="0"/>
              </a:spcBef>
              <a:spcAft>
                <a:spcPts val="600"/>
              </a:spcAft>
              <a:buFont typeface="Arial" panose="020B0604020202020204" pitchFamily="34" charset="0"/>
              <a:buChar char="•"/>
            </a:pPr>
            <a:r>
              <a:rPr lang="de-DE" sz="1600" dirty="0"/>
              <a:t>Konflikte im Team</a:t>
            </a:r>
          </a:p>
          <a:p>
            <a:pPr marL="285750" indent="-285750">
              <a:spcBef>
                <a:spcPts val="0"/>
              </a:spcBef>
              <a:spcAft>
                <a:spcPts val="600"/>
              </a:spcAft>
              <a:buFont typeface="Arial" panose="020B0604020202020204" pitchFamily="34" charset="0"/>
              <a:buChar char="•"/>
            </a:pPr>
            <a:r>
              <a:rPr lang="de-DE" sz="1600" dirty="0"/>
              <a:t>Doppelgleisigkeiten in den Prozessen</a:t>
            </a:r>
          </a:p>
          <a:p>
            <a:pPr marL="285750" indent="-285750">
              <a:spcBef>
                <a:spcPts val="0"/>
              </a:spcBef>
              <a:spcAft>
                <a:spcPts val="600"/>
              </a:spcAft>
              <a:buFont typeface="Arial" panose="020B0604020202020204" pitchFamily="34" charset="0"/>
              <a:buChar char="•"/>
            </a:pPr>
            <a:r>
              <a:rPr lang="de-DE" sz="1600" dirty="0"/>
              <a:t>Unklare Zuständigkeiten und Verantwortlichkeiten</a:t>
            </a:r>
          </a:p>
          <a:p>
            <a:pPr>
              <a:spcBef>
                <a:spcPts val="0"/>
              </a:spcBef>
              <a:spcAft>
                <a:spcPts val="600"/>
              </a:spcAft>
            </a:pPr>
            <a:endParaRPr lang="de-DE" sz="1600" dirty="0"/>
          </a:p>
          <a:p>
            <a:pPr>
              <a:spcBef>
                <a:spcPts val="0"/>
              </a:spcBef>
              <a:spcAft>
                <a:spcPts val="600"/>
              </a:spcAft>
            </a:pPr>
            <a:endParaRPr lang="de-DE" sz="1600" dirty="0"/>
          </a:p>
        </p:txBody>
      </p:sp>
      <p:sp>
        <p:nvSpPr>
          <p:cNvPr id="6" name="Fußzeilenplatzhalter 5">
            <a:extLst>
              <a:ext uri="{FF2B5EF4-FFF2-40B4-BE49-F238E27FC236}">
                <a16:creationId xmlns:a16="http://schemas.microsoft.com/office/drawing/2014/main" id="{5F3B18B0-D1B5-6C9E-2531-F7C088BC7920}"/>
              </a:ext>
            </a:extLst>
          </p:cNvPr>
          <p:cNvSpPr>
            <a:spLocks noGrp="1"/>
          </p:cNvSpPr>
          <p:nvPr>
            <p:ph type="ftr" sz="quarter" idx="11"/>
          </p:nvPr>
        </p:nvSpPr>
        <p:spPr/>
        <p:txBody>
          <a:bodyPr/>
          <a:lstStyle/>
          <a:p>
            <a:r>
              <a:rPr lang="de-DE" dirty="0"/>
              <a:t>Demografieberatung </a:t>
            </a:r>
            <a:r>
              <a:rPr lang="de-DE" dirty="0" err="1"/>
              <a:t>Digi</a:t>
            </a:r>
            <a:r>
              <a:rPr lang="de-DE" dirty="0"/>
              <a:t>+</a:t>
            </a:r>
            <a:endParaRPr lang="de-AT" dirty="0"/>
          </a:p>
        </p:txBody>
      </p:sp>
      <p:pic>
        <p:nvPicPr>
          <p:cNvPr id="8" name="Bildplatzhalter 9" descr="Ein Bild, das Kleidung, Person, Menschliches Gesicht, Im Haus enthält.&#10;&#10;Automatisch generierte Beschreibung">
            <a:extLst>
              <a:ext uri="{FF2B5EF4-FFF2-40B4-BE49-F238E27FC236}">
                <a16:creationId xmlns:a16="http://schemas.microsoft.com/office/drawing/2014/main" id="{DF159BF0-B046-F37A-706B-0682904D88D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5187" b="5187"/>
          <a:stretch>
            <a:fillRect/>
          </a:stretch>
        </p:blipFill>
        <p:spPr>
          <a:xfrm>
            <a:off x="7937500" y="1011040"/>
            <a:ext cx="3871912" cy="5205657"/>
          </a:xfrm>
        </p:spPr>
      </p:pic>
    </p:spTree>
    <p:extLst>
      <p:ext uri="{BB962C8B-B14F-4D97-AF65-F5344CB8AC3E}">
        <p14:creationId xmlns:p14="http://schemas.microsoft.com/office/powerpoint/2010/main" val="1712608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8957AFA7-D543-4109-606B-9BE82F51E58F}"/>
              </a:ext>
            </a:extLst>
          </p:cNvPr>
          <p:cNvPicPr>
            <a:picLocks noChangeAspect="1"/>
          </p:cNvPicPr>
          <p:nvPr/>
        </p:nvPicPr>
        <p:blipFill>
          <a:blip r:embed="rId3"/>
          <a:stretch>
            <a:fillRect/>
          </a:stretch>
        </p:blipFill>
        <p:spPr>
          <a:xfrm>
            <a:off x="3633" y="0"/>
            <a:ext cx="9316413" cy="6858000"/>
          </a:xfrm>
          <a:prstGeom prst="rect">
            <a:avLst/>
          </a:prstGeom>
        </p:spPr>
      </p:pic>
      <p:sp>
        <p:nvSpPr>
          <p:cNvPr id="7" name="Foliennummernplatzhalter 6">
            <a:extLst>
              <a:ext uri="{FF2B5EF4-FFF2-40B4-BE49-F238E27FC236}">
                <a16:creationId xmlns:a16="http://schemas.microsoft.com/office/drawing/2014/main" id="{DC94F414-0680-1930-70A4-08026035D554}"/>
              </a:ext>
            </a:extLst>
          </p:cNvPr>
          <p:cNvSpPr>
            <a:spLocks noGrp="1"/>
          </p:cNvSpPr>
          <p:nvPr>
            <p:ph type="sldNum" sz="quarter" idx="12"/>
          </p:nvPr>
        </p:nvSpPr>
        <p:spPr/>
        <p:txBody>
          <a:bodyPr/>
          <a:lstStyle/>
          <a:p>
            <a:fld id="{5355FB0E-4B63-47FD-937C-4B994ACB8B58}" type="slidenum">
              <a:rPr lang="de-AT" smtClean="0"/>
              <a:t>22</a:t>
            </a:fld>
            <a:endParaRPr lang="de-AT"/>
          </a:p>
        </p:txBody>
      </p:sp>
      <p:sp>
        <p:nvSpPr>
          <p:cNvPr id="6" name="Fußzeilenplatzhalter 5">
            <a:extLst>
              <a:ext uri="{FF2B5EF4-FFF2-40B4-BE49-F238E27FC236}">
                <a16:creationId xmlns:a16="http://schemas.microsoft.com/office/drawing/2014/main" id="{CB503678-A2CF-63E6-F32F-42DAF88A3318}"/>
              </a:ext>
            </a:extLst>
          </p:cNvPr>
          <p:cNvSpPr>
            <a:spLocks noGrp="1"/>
          </p:cNvSpPr>
          <p:nvPr>
            <p:ph type="ftr" sz="quarter" idx="11"/>
          </p:nvPr>
        </p:nvSpPr>
        <p:spPr/>
        <p:txBody>
          <a:bodyPr/>
          <a:lstStyle/>
          <a:p>
            <a:r>
              <a:rPr lang="de-DE" dirty="0">
                <a:solidFill>
                  <a:schemeClr val="bg1"/>
                </a:solidFill>
              </a:rPr>
              <a:t>Demografieberatung Digi+</a:t>
            </a:r>
            <a:endParaRPr lang="de-AT" dirty="0">
              <a:solidFill>
                <a:schemeClr val="bg1"/>
              </a:solidFill>
            </a:endParaRPr>
          </a:p>
        </p:txBody>
      </p:sp>
      <p:sp>
        <p:nvSpPr>
          <p:cNvPr id="13" name="Rechteck: abgerundete Ecken 12">
            <a:extLst>
              <a:ext uri="{FF2B5EF4-FFF2-40B4-BE49-F238E27FC236}">
                <a16:creationId xmlns:a16="http://schemas.microsoft.com/office/drawing/2014/main" id="{591E64AD-4F09-315C-DCBC-37F43AFB3C3B}"/>
              </a:ext>
            </a:extLst>
          </p:cNvPr>
          <p:cNvSpPr>
            <a:spLocks/>
          </p:cNvSpPr>
          <p:nvPr/>
        </p:nvSpPr>
        <p:spPr>
          <a:xfrm>
            <a:off x="6362298" y="1857676"/>
            <a:ext cx="4991502" cy="4215865"/>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lang="de-DE" sz="1600" b="1" dirty="0"/>
              <a:t>STETE VERBESSERUNG</a:t>
            </a:r>
            <a:endParaRPr lang="de-DE" sz="1600" b="1" dirty="0">
              <a:solidFill>
                <a:schemeClr val="bg1"/>
              </a:solidFill>
            </a:endParaRPr>
          </a:p>
          <a:p>
            <a:pPr>
              <a:spcAft>
                <a:spcPts val="600"/>
              </a:spcAft>
            </a:pPr>
            <a:endParaRPr lang="de-DE" sz="1600" b="1" dirty="0"/>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Effizienz Steigerung und Qualitäts-Verbesserung</a:t>
            </a:r>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Velocity Erhöhung (</a:t>
            </a:r>
            <a:r>
              <a:rPr lang="de-DE" sz="1200" dirty="0" err="1">
                <a:solidFill>
                  <a:schemeClr val="bg1"/>
                </a:solidFill>
              </a:rPr>
              <a:t>Scrum</a:t>
            </a:r>
            <a:r>
              <a:rPr lang="de-DE" sz="1200" dirty="0">
                <a:solidFill>
                  <a:schemeClr val="bg1"/>
                </a:solidFill>
              </a:rPr>
              <a:t> Terminologie)</a:t>
            </a:r>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Probleme zeitnah sichtbar machen und lösen</a:t>
            </a:r>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Wertschätzender und offener Austausch</a:t>
            </a:r>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Eigenverantwortliche Problemlösung durch das Team</a:t>
            </a:r>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Erfolge feiern</a:t>
            </a:r>
          </a:p>
          <a:p>
            <a:pPr marL="342900" indent="-255588">
              <a:spcAft>
                <a:spcPts val="1000"/>
              </a:spcAft>
              <a:buClr>
                <a:schemeClr val="bg1"/>
              </a:buClr>
              <a:buSzPct val="100000"/>
              <a:buFont typeface="Wingdings" panose="05000000000000000000" pitchFamily="2" charset="2"/>
              <a:buChar char="§"/>
              <a:defRPr/>
            </a:pPr>
            <a:r>
              <a:rPr lang="de-DE" sz="1200" dirty="0">
                <a:solidFill>
                  <a:schemeClr val="bg1"/>
                </a:solidFill>
              </a:rPr>
              <a:t>Wir-Gefühl im Team stärken</a:t>
            </a:r>
          </a:p>
        </p:txBody>
      </p:sp>
    </p:spTree>
    <p:extLst>
      <p:ext uri="{BB962C8B-B14F-4D97-AF65-F5344CB8AC3E}">
        <p14:creationId xmlns:p14="http://schemas.microsoft.com/office/powerpoint/2010/main" val="2207614855"/>
      </p:ext>
    </p:extLst>
  </p:cSld>
  <p:clrMapOvr>
    <a:masterClrMapping/>
  </p:clrMapOvr>
</p:sld>
</file>

<file path=ppt/theme/theme1.xml><?xml version="1.0" encoding="utf-8"?>
<a:theme xmlns:a="http://schemas.openxmlformats.org/drawingml/2006/main" name="Office">
  <a:themeElements>
    <a:clrScheme name="Demografieberatung Digi+">
      <a:dk1>
        <a:sysClr val="windowText" lastClr="000000"/>
      </a:dk1>
      <a:lt1>
        <a:sysClr val="window" lastClr="FFFFFF"/>
      </a:lt1>
      <a:dk2>
        <a:srgbClr val="595A5C"/>
      </a:dk2>
      <a:lt2>
        <a:srgbClr val="DADADA"/>
      </a:lt2>
      <a:accent1>
        <a:srgbClr val="E8784A"/>
      </a:accent1>
      <a:accent2>
        <a:srgbClr val="F39427"/>
      </a:accent2>
      <a:accent3>
        <a:srgbClr val="F5A05F"/>
      </a:accent3>
      <a:accent4>
        <a:srgbClr val="F8AD25"/>
      </a:accent4>
      <a:accent5>
        <a:srgbClr val="FCC554"/>
      </a:accent5>
      <a:accent6>
        <a:srgbClr val="3E38A6"/>
      </a:accent6>
      <a:hlink>
        <a:srgbClr val="3E38A6"/>
      </a:hlink>
      <a:folHlink>
        <a:srgbClr val="3767A6"/>
      </a:folHlink>
    </a:clrScheme>
    <a:fontScheme name="Demografieberatung Digi+">
      <a:majorFont>
        <a:latin typeface="Verdana Pro Regular"/>
        <a:ea typeface=""/>
        <a:cs typeface=""/>
      </a:majorFont>
      <a:minorFont>
        <a:latin typeface="Verda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2211</Words>
  <Application>Microsoft Office PowerPoint</Application>
  <PresentationFormat>Breitbild</PresentationFormat>
  <Paragraphs>267</Paragraphs>
  <Slides>22</Slides>
  <Notes>6</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22</vt:i4>
      </vt:variant>
    </vt:vector>
  </HeadingPairs>
  <TitlesOfParts>
    <vt:vector size="30" baseType="lpstr">
      <vt:lpstr>Arial</vt:lpstr>
      <vt:lpstr>Calibri</vt:lpstr>
      <vt:lpstr>Nunito Sans</vt:lpstr>
      <vt:lpstr>Verdana Pro Black</vt:lpstr>
      <vt:lpstr>Verdana Pro Light</vt:lpstr>
      <vt:lpstr>Verdana Pro Regular</vt:lpstr>
      <vt:lpstr>Wingdings</vt:lpstr>
      <vt:lpstr>Office</vt:lpstr>
      <vt:lpstr>Retrospektiven</vt:lpstr>
      <vt:lpstr>Agenda</vt:lpstr>
      <vt:lpstr>PowerPoint-Präsentation</vt:lpstr>
      <vt:lpstr>Ziel</vt:lpstr>
      <vt:lpstr>Nutzen</vt:lpstr>
      <vt:lpstr>Merkmale</vt:lpstr>
      <vt:lpstr>Ablauf und Methoden Auswahl</vt:lpstr>
      <vt:lpstr>Retrospektive im agilen Prozess</vt:lpstr>
      <vt:lpstr>Moderation: Der Scrum Master (SM)</vt:lpstr>
      <vt:lpstr>Ablauf</vt:lpstr>
      <vt:lpstr>PowerPoint-Präsentation</vt:lpstr>
      <vt:lpstr>Methode: Mad–Sad–Glad oder FFF</vt:lpstr>
      <vt:lpstr>Methode: Zeitstrahl / timeline</vt:lpstr>
      <vt:lpstr>Methode: Retro-Schiff</vt:lpstr>
      <vt:lpstr>Methode: Storytelling mit Story Cubes</vt:lpstr>
      <vt:lpstr>Methode: Die Vier L</vt:lpstr>
      <vt:lpstr>Methode: Lernmatrix</vt:lpstr>
      <vt:lpstr>Methode: Retro-Hochzeit</vt:lpstr>
      <vt:lpstr>Methode: Retro-Stern oder KALM</vt:lpstr>
      <vt:lpstr>Methode: Postkarten der Wertschätzung</vt:lpstr>
      <vt:lpstr>Wann sind Retros sinnvoll?</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Francesca Herr</dc:creator>
  <cp:lastModifiedBy>Anna Wieser</cp:lastModifiedBy>
  <cp:revision>147</cp:revision>
  <cp:lastPrinted>2023-01-02T16:20:00Z</cp:lastPrinted>
  <dcterms:created xsi:type="dcterms:W3CDTF">2023-01-02T12:05:37Z</dcterms:created>
  <dcterms:modified xsi:type="dcterms:W3CDTF">2026-10-16T07:47:18Z</dcterms:modified>
</cp:coreProperties>
</file>